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5" r:id="rId10"/>
    <p:sldId id="268" r:id="rId11"/>
    <p:sldId id="266" r:id="rId12"/>
    <p:sldId id="267" r:id="rId13"/>
    <p:sldId id="269" r:id="rId14"/>
    <p:sldId id="270" r:id="rId15"/>
    <p:sldId id="271" r:id="rId16"/>
    <p:sldId id="273" r:id="rId17"/>
    <p:sldId id="274" r:id="rId18"/>
    <p:sldId id="275" r:id="rId19"/>
    <p:sldId id="272" r:id="rId20"/>
    <p:sldId id="276" r:id="rId21"/>
    <p:sldId id="27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715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4052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4204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873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242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8726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4439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5848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9137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2852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73278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0749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44027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0331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571080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5894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4FF5B-13D6-4412-A308-B44D0C30A6F4}" type="datetimeFigureOut">
              <a:rPr lang="uk-UA" smtClean="0"/>
              <a:t>18.10.2023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77036D-B6DB-4933-A7AE-0B8D6F9A95E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979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96401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1A6AB-F1C8-8994-F845-940F0EF12B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0016" y="2239617"/>
            <a:ext cx="8547653" cy="2065544"/>
          </a:xfrm>
          <a:solidFill>
            <a:schemeClr val="accent1">
              <a:lumMod val="75000"/>
            </a:schemeClr>
          </a:solidFill>
          <a:effectLst>
            <a:softEdge rad="317500"/>
          </a:effectLst>
        </p:spPr>
        <p:txBody>
          <a:bodyPr>
            <a:noAutofit/>
          </a:bodyPr>
          <a:lstStyle/>
          <a:p>
            <a:pPr algn="ctr"/>
            <a:r>
              <a:rPr lang="uk-UA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ПОНЯТТЯ ПРО РАДІУС АТОМА</a:t>
            </a:r>
          </a:p>
        </p:txBody>
      </p:sp>
    </p:spTree>
    <p:extLst>
      <p:ext uri="{BB962C8B-B14F-4D97-AF65-F5344CB8AC3E}">
        <p14:creationId xmlns:p14="http://schemas.microsoft.com/office/powerpoint/2010/main" val="369490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009"/>
            <a:ext cx="12192000" cy="696401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1A6AB-F1C8-8994-F845-940F0EF12B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0408" y="2339763"/>
            <a:ext cx="7766936" cy="16623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Запиши </a:t>
            </a:r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електронну</a:t>
            </a:r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конфігурацію</a:t>
            </a:r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атома </a:t>
            </a:r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Калію</a:t>
            </a:r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.</a:t>
            </a:r>
            <a:endParaRPr lang="uk-UA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B442D5-8B16-00C1-447F-BA7A24BE0A3A}"/>
              </a:ext>
            </a:extLst>
          </p:cNvPr>
          <p:cNvSpPr txBox="1"/>
          <p:nvPr/>
        </p:nvSpPr>
        <p:spPr>
          <a:xfrm>
            <a:off x="1842050" y="4616150"/>
            <a:ext cx="3511826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24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1s</a:t>
            </a:r>
            <a:r>
              <a:rPr lang="en-US" sz="24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US" sz="24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2s</a:t>
            </a:r>
            <a:r>
              <a:rPr lang="en-US" sz="24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US" sz="24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2p</a:t>
            </a:r>
            <a:r>
              <a:rPr lang="en-US" sz="24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6</a:t>
            </a:r>
            <a:r>
              <a:rPr lang="en-US" sz="24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3s</a:t>
            </a:r>
            <a:r>
              <a:rPr lang="en-US" sz="24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US" sz="24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3p</a:t>
            </a:r>
            <a:r>
              <a:rPr lang="en-US" sz="24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6</a:t>
            </a:r>
            <a:r>
              <a:rPr lang="en-US" sz="24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4s</a:t>
            </a:r>
            <a:r>
              <a:rPr lang="en-US" sz="24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1</a:t>
            </a:r>
            <a:endParaRPr lang="uk-UA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FB2141-6AF6-2EAD-3C68-C5E22B31BEF9}"/>
              </a:ext>
            </a:extLst>
          </p:cNvPr>
          <p:cNvSpPr txBox="1"/>
          <p:nvPr/>
        </p:nvSpPr>
        <p:spPr>
          <a:xfrm>
            <a:off x="1842050" y="544777"/>
            <a:ext cx="4518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Повторимо</a:t>
            </a:r>
          </a:p>
        </p:txBody>
      </p:sp>
    </p:spTree>
    <p:extLst>
      <p:ext uri="{BB962C8B-B14F-4D97-AF65-F5344CB8AC3E}">
        <p14:creationId xmlns:p14="http://schemas.microsoft.com/office/powerpoint/2010/main" val="11011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56EA7B-F12D-3EF7-EF3E-1F67C4A6D038}"/>
              </a:ext>
            </a:extLst>
          </p:cNvPr>
          <p:cNvSpPr txBox="1"/>
          <p:nvPr/>
        </p:nvSpPr>
        <p:spPr>
          <a:xfrm>
            <a:off x="555812" y="2694076"/>
            <a:ext cx="11080375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Електронна конфігурація </a:t>
            </a: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uk-UA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відповідає атому</a:t>
            </a: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1s 2 2s 2 2P 6 3s 2 3p 6 4s 2</a:t>
            </a:r>
          </a:p>
          <a:p>
            <a:pPr algn="ctr"/>
            <a:endParaRPr lang="uk-UA" sz="32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uk-UA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(а) Кальцію; (6) Калію; (в) Скандію; (г) Аргону.</a:t>
            </a: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 </a:t>
            </a:r>
            <a:endParaRPr lang="uk-UA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AD9BD0-F3C3-3DED-D6AE-6051A68DCED0}"/>
              </a:ext>
            </a:extLst>
          </p:cNvPr>
          <p:cNvSpPr txBox="1"/>
          <p:nvPr/>
        </p:nvSpPr>
        <p:spPr>
          <a:xfrm>
            <a:off x="1842050" y="544777"/>
            <a:ext cx="4518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Повторимо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0DEA82-D7E7-FD6D-5BF3-88859B2A54C9}"/>
              </a:ext>
            </a:extLst>
          </p:cNvPr>
          <p:cNvSpPr txBox="1"/>
          <p:nvPr/>
        </p:nvSpPr>
        <p:spPr>
          <a:xfrm>
            <a:off x="3059567" y="5216836"/>
            <a:ext cx="208395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Кальцію</a:t>
            </a:r>
          </a:p>
        </p:txBody>
      </p:sp>
    </p:spTree>
    <p:extLst>
      <p:ext uri="{BB962C8B-B14F-4D97-AF65-F5344CB8AC3E}">
        <p14:creationId xmlns:p14="http://schemas.microsoft.com/office/powerpoint/2010/main" val="358700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009"/>
            <a:ext cx="12192000" cy="69640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E230507-1E27-D794-3C05-AF04460623C3}"/>
              </a:ext>
            </a:extLst>
          </p:cNvPr>
          <p:cNvSpPr txBox="1"/>
          <p:nvPr/>
        </p:nvSpPr>
        <p:spPr>
          <a:xfrm>
            <a:off x="662609" y="2850730"/>
            <a:ext cx="9978887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Електронну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конфігурацію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 атома </a:t>
            </a:r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інертного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 газу </a:t>
            </a:r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має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(а) Те 2- ; (б)</a:t>
            </a:r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Сu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 + ; (в) Fe 2+ ; (г)</a:t>
            </a:r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Сr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 3+ </a:t>
            </a:r>
            <a:r>
              <a:rPr lang="ru-RU" sz="3600" dirty="0"/>
              <a:t>.</a:t>
            </a:r>
            <a:endParaRPr lang="uk-U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953DD4-AD8A-6C61-6BF5-400236571FD6}"/>
              </a:ext>
            </a:extLst>
          </p:cNvPr>
          <p:cNvSpPr txBox="1"/>
          <p:nvPr/>
        </p:nvSpPr>
        <p:spPr>
          <a:xfrm>
            <a:off x="1842050" y="544777"/>
            <a:ext cx="4518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Повторимо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2A7698-9DBB-1BA4-FCAA-65C9885BAD81}"/>
              </a:ext>
            </a:extLst>
          </p:cNvPr>
          <p:cNvSpPr txBox="1"/>
          <p:nvPr/>
        </p:nvSpPr>
        <p:spPr>
          <a:xfrm>
            <a:off x="1842049" y="4834702"/>
            <a:ext cx="226612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0C226">
                    <a:lumMod val="50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Те 2-</a:t>
            </a:r>
            <a:endParaRPr lang="uk-U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26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009"/>
            <a:ext cx="12192000" cy="69640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B0F2AF5-203E-BF73-31F3-09C0256462CC}"/>
              </a:ext>
            </a:extLst>
          </p:cNvPr>
          <p:cNvSpPr txBox="1"/>
          <p:nvPr/>
        </p:nvSpPr>
        <p:spPr>
          <a:xfrm>
            <a:off x="960782" y="1236991"/>
            <a:ext cx="10118034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kumimoji="0" lang="uk-UA" sz="40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Пригадайте, як </a:t>
            </a:r>
            <a:r>
              <a:rPr kumimoji="0" lang="uk-UA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читається</a:t>
            </a:r>
            <a:r>
              <a:rPr kumimoji="0" lang="uk-UA" sz="40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 періодичний закон </a:t>
            </a:r>
            <a:r>
              <a:rPr kumimoji="0" lang="uk-UA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Д.І.Менделєєва</a:t>
            </a:r>
            <a:r>
              <a:rPr kumimoji="0" lang="uk-UA" sz="40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: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454340-A6CE-60C7-6EFA-A106683944E0}"/>
              </a:ext>
            </a:extLst>
          </p:cNvPr>
          <p:cNvSpPr txBox="1"/>
          <p:nvPr/>
        </p:nvSpPr>
        <p:spPr>
          <a:xfrm>
            <a:off x="960782" y="2686042"/>
            <a:ext cx="10270435" cy="206210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Властивості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хімічних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елементів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,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простих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речовин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,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а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також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склад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і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властивості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сполук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перебувають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у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періодичній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залежності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від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значень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зарядів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ядер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Times New Roman"/>
                <a:cs typeface="Times New Roman"/>
              </a:rPr>
              <a:t>атомів</a:t>
            </a: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.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9A35ED-B58E-2F84-77A7-0308B668C78A}"/>
              </a:ext>
            </a:extLst>
          </p:cNvPr>
          <p:cNvSpPr txBox="1"/>
          <p:nvPr/>
        </p:nvSpPr>
        <p:spPr>
          <a:xfrm>
            <a:off x="549965" y="0"/>
            <a:ext cx="61887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Повторимо</a:t>
            </a:r>
          </a:p>
        </p:txBody>
      </p:sp>
    </p:spTree>
    <p:extLst>
      <p:ext uri="{BB962C8B-B14F-4D97-AF65-F5344CB8AC3E}">
        <p14:creationId xmlns:p14="http://schemas.microsoft.com/office/powerpoint/2010/main" val="425384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" y="0"/>
            <a:ext cx="12192000" cy="69640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454340-A6CE-60C7-6EFA-A106683944E0}"/>
              </a:ext>
            </a:extLst>
          </p:cNvPr>
          <p:cNvSpPr txBox="1"/>
          <p:nvPr/>
        </p:nvSpPr>
        <p:spPr>
          <a:xfrm>
            <a:off x="788504" y="247642"/>
            <a:ext cx="1027043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tabLst/>
              <a:defRPr/>
            </a:pP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5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Радіус атома.  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EF7595-6FA8-9909-E590-7DA50F70535A}"/>
              </a:ext>
            </a:extLst>
          </p:cNvPr>
          <p:cNvSpPr txBox="1"/>
          <p:nvPr/>
        </p:nvSpPr>
        <p:spPr>
          <a:xfrm>
            <a:off x="980661" y="1780354"/>
            <a:ext cx="10270435" cy="16927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uk-UA" sz="2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Радіус атома  </a:t>
            </a:r>
            <a:r>
              <a:rPr kumimoji="0" lang="uk-UA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  <a:r>
              <a:rPr kumimoji="0" lang="uk-UA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— величина, що визначається розмірами електронної оболонки атома і дорівнює середній відстані між ядром атома та найвіддаленішою орбітальною електронною оболонкою атома.</a:t>
            </a:r>
            <a:r>
              <a:rPr kumimoji="0" lang="ru-RU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 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id="{A287CE18-5E8C-C498-47DD-67A64824C712}"/>
              </a:ext>
            </a:extLst>
          </p:cNvPr>
          <p:cNvCxnSpPr>
            <a:cxnSpLocks/>
          </p:cNvCxnSpPr>
          <p:nvPr/>
        </p:nvCxnSpPr>
        <p:spPr>
          <a:xfrm>
            <a:off x="3856383" y="4535218"/>
            <a:ext cx="107342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id="{EA45AD43-0098-90FB-E2E7-CE2C9D88E448}"/>
              </a:ext>
            </a:extLst>
          </p:cNvPr>
          <p:cNvCxnSpPr>
            <a:cxnSpLocks/>
          </p:cNvCxnSpPr>
          <p:nvPr/>
        </p:nvCxnSpPr>
        <p:spPr>
          <a:xfrm>
            <a:off x="6298095" y="4499472"/>
            <a:ext cx="699053" cy="357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>
            <a:extLst>
              <a:ext uri="{FF2B5EF4-FFF2-40B4-BE49-F238E27FC236}">
                <a16:creationId xmlns:a16="http://schemas.microsoft.com/office/drawing/2014/main" id="{68E3EBD0-FED6-CAF8-F7D7-F779186207DB}"/>
              </a:ext>
            </a:extLst>
          </p:cNvPr>
          <p:cNvCxnSpPr>
            <a:cxnSpLocks/>
          </p:cNvCxnSpPr>
          <p:nvPr/>
        </p:nvCxnSpPr>
        <p:spPr>
          <a:xfrm>
            <a:off x="8030817" y="4517345"/>
            <a:ext cx="371061" cy="178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EC5201FA-1701-6DA4-C48D-04535EBAA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627" y="3538978"/>
            <a:ext cx="5724640" cy="33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641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454340-A6CE-60C7-6EFA-A106683944E0}"/>
              </a:ext>
            </a:extLst>
          </p:cNvPr>
          <p:cNvSpPr txBox="1"/>
          <p:nvPr/>
        </p:nvSpPr>
        <p:spPr>
          <a:xfrm>
            <a:off x="788504" y="247642"/>
            <a:ext cx="1027043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tabLst/>
              <a:defRPr/>
            </a:pP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5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Радіус атома.  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A16B59-D53F-7F72-4EA9-67EC923ECF1D}"/>
              </a:ext>
            </a:extLst>
          </p:cNvPr>
          <p:cNvSpPr txBox="1"/>
          <p:nvPr/>
        </p:nvSpPr>
        <p:spPr>
          <a:xfrm>
            <a:off x="331304" y="1647808"/>
            <a:ext cx="1152939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Радіуси атомів елементів  у періоді зменшуються зліва направо</a:t>
            </a:r>
            <a:endParaRPr lang="uk-UA" dirty="0"/>
          </a:p>
        </p:txBody>
      </p:sp>
      <p:pic>
        <p:nvPicPr>
          <p:cNvPr id="4" name="Picture 15">
            <a:extLst>
              <a:ext uri="{FF2B5EF4-FFF2-40B4-BE49-F238E27FC236}">
                <a16:creationId xmlns:a16="http://schemas.microsoft.com/office/drawing/2014/main" id="{223C1242-A5F5-AC50-0BE1-7B6A581283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00"/>
          <a:stretch/>
        </p:blipFill>
        <p:spPr bwMode="auto">
          <a:xfrm>
            <a:off x="331305" y="2971247"/>
            <a:ext cx="11529392" cy="216539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AC2E5DF-DDDD-AA14-38FE-1EED93C14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03" y="5136638"/>
            <a:ext cx="11529392" cy="10059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729481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502965-08C1-5A43-A02E-61282653E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" y="0"/>
            <a:ext cx="12192000" cy="69640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454340-A6CE-60C7-6EFA-A106683944E0}"/>
              </a:ext>
            </a:extLst>
          </p:cNvPr>
          <p:cNvSpPr txBox="1"/>
          <p:nvPr/>
        </p:nvSpPr>
        <p:spPr>
          <a:xfrm>
            <a:off x="788504" y="247642"/>
            <a:ext cx="1027043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tabLst/>
              <a:defRPr/>
            </a:pPr>
            <a:r>
              <a:rPr kumimoji="0" lang="uk-UA" sz="3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uk-UA" sz="5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Радіус атома.  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id="{A287CE18-5E8C-C498-47DD-67A64824C712}"/>
              </a:ext>
            </a:extLst>
          </p:cNvPr>
          <p:cNvCxnSpPr>
            <a:cxnSpLocks/>
          </p:cNvCxnSpPr>
          <p:nvPr/>
        </p:nvCxnSpPr>
        <p:spPr>
          <a:xfrm>
            <a:off x="3856383" y="4535218"/>
            <a:ext cx="107342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id="{EA45AD43-0098-90FB-E2E7-CE2C9D88E448}"/>
              </a:ext>
            </a:extLst>
          </p:cNvPr>
          <p:cNvCxnSpPr>
            <a:cxnSpLocks/>
          </p:cNvCxnSpPr>
          <p:nvPr/>
        </p:nvCxnSpPr>
        <p:spPr>
          <a:xfrm>
            <a:off x="6298095" y="4499472"/>
            <a:ext cx="699053" cy="357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>
            <a:extLst>
              <a:ext uri="{FF2B5EF4-FFF2-40B4-BE49-F238E27FC236}">
                <a16:creationId xmlns:a16="http://schemas.microsoft.com/office/drawing/2014/main" id="{68E3EBD0-FED6-CAF8-F7D7-F779186207DB}"/>
              </a:ext>
            </a:extLst>
          </p:cNvPr>
          <p:cNvCxnSpPr>
            <a:cxnSpLocks/>
          </p:cNvCxnSpPr>
          <p:nvPr/>
        </p:nvCxnSpPr>
        <p:spPr>
          <a:xfrm>
            <a:off x="8030817" y="4517345"/>
            <a:ext cx="371061" cy="178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0D090A-7663-3C81-373E-541CC300E215}"/>
              </a:ext>
            </a:extLst>
          </p:cNvPr>
          <p:cNvSpPr txBox="1">
            <a:spLocks/>
          </p:cNvSpPr>
          <p:nvPr/>
        </p:nvSpPr>
        <p:spPr>
          <a:xfrm>
            <a:off x="788504" y="1170972"/>
            <a:ext cx="10270434" cy="1143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Радіуси атомів елементів  у підгрупах   зростають зверху донизу</a:t>
            </a:r>
            <a: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.</a:t>
            </a: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	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4617B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044067-29EA-5D69-7607-D09925CF5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36" b="7434"/>
          <a:stretch/>
        </p:blipFill>
        <p:spPr bwMode="auto">
          <a:xfrm>
            <a:off x="788503" y="2313972"/>
            <a:ext cx="10270434" cy="465004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id="{8CCAB2EF-8E03-989D-AC08-12CC78673679}"/>
              </a:ext>
            </a:extLst>
          </p:cNvPr>
          <p:cNvCxnSpPr>
            <a:cxnSpLocks/>
          </p:cNvCxnSpPr>
          <p:nvPr/>
        </p:nvCxnSpPr>
        <p:spPr>
          <a:xfrm>
            <a:off x="4134678" y="2623930"/>
            <a:ext cx="26506" cy="39506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 зі стрілкою 11">
            <a:extLst>
              <a:ext uri="{FF2B5EF4-FFF2-40B4-BE49-F238E27FC236}">
                <a16:creationId xmlns:a16="http://schemas.microsoft.com/office/drawing/2014/main" id="{923A2FBE-F81E-969E-9FC0-BC9663D94C71}"/>
              </a:ext>
            </a:extLst>
          </p:cNvPr>
          <p:cNvCxnSpPr/>
          <p:nvPr/>
        </p:nvCxnSpPr>
        <p:spPr>
          <a:xfrm>
            <a:off x="1563757" y="3710609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3707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009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7394D918-BC82-5135-57C9-25C83C2ADCCD}"/>
              </a:ext>
            </a:extLst>
          </p:cNvPr>
          <p:cNvSpPr txBox="1">
            <a:spLocks/>
          </p:cNvSpPr>
          <p:nvPr/>
        </p:nvSpPr>
        <p:spPr>
          <a:xfrm>
            <a:off x="395533" y="403315"/>
            <a:ext cx="10776047" cy="10801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Зміна радіусів атомів елементів у періодах і підгрупах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4617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17" name="Picture 4" descr="https://narodna-osvita.com.ua/uploads/him8lashevska/him8lashevska-85.jpg">
            <a:extLst>
              <a:ext uri="{FF2B5EF4-FFF2-40B4-BE49-F238E27FC236}">
                <a16:creationId xmlns:a16="http://schemas.microsoft.com/office/drawing/2014/main" id="{045916B6-0548-F42C-5779-B18113A20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837" y="1609261"/>
            <a:ext cx="8187850" cy="524873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7A6BEAF-49EE-AFB9-E816-62FD271395B2}"/>
              </a:ext>
            </a:extLst>
          </p:cNvPr>
          <p:cNvSpPr txBox="1"/>
          <p:nvPr/>
        </p:nvSpPr>
        <p:spPr>
          <a:xfrm>
            <a:off x="2095837" y="6349866"/>
            <a:ext cx="800032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chemeClr val="tx2">
                    <a:lumMod val="75000"/>
                  </a:schemeClr>
                </a:solidFill>
              </a:rPr>
              <a:t>                      Радіус атома  зменшується</a:t>
            </a:r>
          </a:p>
        </p:txBody>
      </p:sp>
      <p:sp>
        <p:nvSpPr>
          <p:cNvPr id="15" name="Прямоугольник 5">
            <a:extLst>
              <a:ext uri="{FF2B5EF4-FFF2-40B4-BE49-F238E27FC236}">
                <a16:creationId xmlns:a16="http://schemas.microsoft.com/office/drawing/2014/main" id="{C203EDF3-E050-8F93-FDE4-F03340788F27}"/>
              </a:ext>
            </a:extLst>
          </p:cNvPr>
          <p:cNvSpPr/>
          <p:nvPr/>
        </p:nvSpPr>
        <p:spPr>
          <a:xfrm rot="16200000">
            <a:off x="7997309" y="3748731"/>
            <a:ext cx="4160113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sz="2400" dirty="0">
                <a:solidFill>
                  <a:schemeClr val="tx2">
                    <a:lumMod val="75000"/>
                  </a:schemeClr>
                </a:solidFill>
              </a:rPr>
              <a:t>Радіус  атома  збільшується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605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AE07E3-539A-BB73-18C2-F3C32988A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22" y="484588"/>
            <a:ext cx="11979678" cy="1012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7874500-BC9E-B725-2D20-8B7DA32414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81"/>
          <a:stretch/>
        </p:blipFill>
        <p:spPr bwMode="auto">
          <a:xfrm>
            <a:off x="715617" y="1496612"/>
            <a:ext cx="10071653" cy="507646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858836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0FD657F-59AD-FFAB-19B4-2D1EFC363884}"/>
              </a:ext>
            </a:extLst>
          </p:cNvPr>
          <p:cNvSpPr txBox="1"/>
          <p:nvPr/>
        </p:nvSpPr>
        <p:spPr>
          <a:xfrm>
            <a:off x="1099930" y="231938"/>
            <a:ext cx="968734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Класифікація елементів за електронною будовою</a:t>
            </a:r>
            <a:endParaRPr lang="uk-UA" dirty="0"/>
          </a:p>
        </p:txBody>
      </p:sp>
      <p:pic>
        <p:nvPicPr>
          <p:cNvPr id="4" name="table">
            <a:extLst>
              <a:ext uri="{FF2B5EF4-FFF2-40B4-BE49-F238E27FC236}">
                <a16:creationId xmlns:a16="http://schemas.microsoft.com/office/drawing/2014/main" id="{296F1A6A-7AC4-DEED-526E-E41F760913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923827"/>
            <a:ext cx="9687341" cy="5658931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69147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F2688-B193-5F92-9109-E7EDB2067684}"/>
              </a:ext>
            </a:extLst>
          </p:cNvPr>
          <p:cNvSpPr>
            <a:spLocks noGrp="1"/>
          </p:cNvSpPr>
          <p:nvPr/>
        </p:nvSpPr>
        <p:spPr>
          <a:xfrm>
            <a:off x="954156" y="172279"/>
            <a:ext cx="9727095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0" rIns="0" bIns="0" anchor="b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Фізична суть періодичного закону</a:t>
            </a: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srgbClr val="04617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F4168D4-70E3-B585-66C6-9D1F1074B2F7}"/>
              </a:ext>
            </a:extLst>
          </p:cNvPr>
          <p:cNvSpPr/>
          <p:nvPr/>
        </p:nvSpPr>
        <p:spPr>
          <a:xfrm>
            <a:off x="980662" y="1036375"/>
            <a:ext cx="9700590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04617B">
                    <a:lumMod val="75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Періодичність зміни електронної будови атомів елементів спричиняє періодичність зміни їх властивостей.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4617B">
                  <a:lumMod val="75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pic>
        <p:nvPicPr>
          <p:cNvPr id="6" name="Объект 3" descr="20. Будова електронних оболонок атомів хімічних елементів ...">
            <a:extLst>
              <a:ext uri="{FF2B5EF4-FFF2-40B4-BE49-F238E27FC236}">
                <a16:creationId xmlns:a16="http://schemas.microsoft.com/office/drawing/2014/main" id="{C46F2803-6098-E640-3990-F06E648C56D4}"/>
              </a:ext>
            </a:extLst>
          </p:cNvPr>
          <p:cNvPicPr>
            <a:picLocks noGr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62" y="1867372"/>
            <a:ext cx="9713842" cy="45996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3538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910706-CF39-0655-F579-0FF68F985236}"/>
              </a:ext>
            </a:extLst>
          </p:cNvPr>
          <p:cNvSpPr txBox="1"/>
          <p:nvPr/>
        </p:nvSpPr>
        <p:spPr>
          <a:xfrm>
            <a:off x="848138" y="268718"/>
            <a:ext cx="10548731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Залежність властивостей </a:t>
            </a:r>
            <a:r>
              <a:rPr kumimoji="0" lang="uk-UA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сполук</a:t>
            </a: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елемента від його положення у періодичній системі</a:t>
            </a:r>
            <a:endParaRPr lang="uk-UA" dirty="0"/>
          </a:p>
        </p:txBody>
      </p:sp>
      <p:pic>
        <p:nvPicPr>
          <p:cNvPr id="4" name="table">
            <a:extLst>
              <a:ext uri="{FF2B5EF4-FFF2-40B4-BE49-F238E27FC236}">
                <a16:creationId xmlns:a16="http://schemas.microsoft.com/office/drawing/2014/main" id="{D7596464-936D-32E0-2DA8-123D06108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138" y="1345935"/>
            <a:ext cx="10442714" cy="541267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742080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CD5A5E-1446-263E-12B3-ABDFA0E4B804}"/>
              </a:ext>
            </a:extLst>
          </p:cNvPr>
          <p:cNvSpPr>
            <a:spLocks noGrp="1"/>
          </p:cNvSpPr>
          <p:nvPr/>
        </p:nvSpPr>
        <p:spPr>
          <a:xfrm>
            <a:off x="702365" y="366466"/>
            <a:ext cx="10774018" cy="11157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anchor="ctr">
            <a:normAutofit fontScale="97500" lnSpcReduction="10000"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all" spc="0" normalizeH="0" baseline="0" noProof="0" dirty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Основний і збуджений </a:t>
            </a:r>
            <a:br>
              <a:rPr kumimoji="0" lang="uk-UA" sz="3600" b="1" i="0" u="none" strike="noStrike" kern="1200" cap="all" spc="0" normalizeH="0" baseline="0" noProof="0" dirty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</a:br>
            <a:r>
              <a:rPr kumimoji="0" lang="uk-UA" sz="3600" b="1" i="0" u="none" strike="noStrike" kern="1200" cap="all" spc="0" normalizeH="0" baseline="0" noProof="0" dirty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стани атома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2853B1E-75E8-EED1-721F-FAA99F5E07AE}"/>
              </a:ext>
            </a:extLst>
          </p:cNvPr>
          <p:cNvSpPr/>
          <p:nvPr/>
        </p:nvSpPr>
        <p:spPr>
          <a:xfrm>
            <a:off x="715617" y="1482211"/>
            <a:ext cx="10760766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Якщо атом має вакантні електронні </a:t>
            </a:r>
            <a:r>
              <a:rPr kumimoji="0" lang="uk-UA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орбіталі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на останньому рівні, то  він здатний переходити в збуджений стан. Спарені електрони розпаровуються і переходять на вільні </a:t>
            </a:r>
            <a:r>
              <a:rPr kumimoji="0" lang="uk-UA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орбіталі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. 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4" name="Прямоугольник 26">
            <a:extLst>
              <a:ext uri="{FF2B5EF4-FFF2-40B4-BE49-F238E27FC236}">
                <a16:creationId xmlns:a16="http://schemas.microsoft.com/office/drawing/2014/main" id="{B44785FD-6E2B-756F-CC05-7C2B41B97060}"/>
              </a:ext>
            </a:extLst>
          </p:cNvPr>
          <p:cNvSpPr/>
          <p:nvPr/>
        </p:nvSpPr>
        <p:spPr>
          <a:xfrm>
            <a:off x="4837951" y="2682540"/>
            <a:ext cx="203902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Атом Карбону</a:t>
            </a:r>
          </a:p>
        </p:txBody>
      </p:sp>
      <p:sp>
        <p:nvSpPr>
          <p:cNvPr id="5" name="TextBox 9215">
            <a:extLst>
              <a:ext uri="{FF2B5EF4-FFF2-40B4-BE49-F238E27FC236}">
                <a16:creationId xmlns:a16="http://schemas.microsoft.com/office/drawing/2014/main" id="{51DD683F-FFA8-577C-C030-C2E55864E1FD}"/>
              </a:ext>
            </a:extLst>
          </p:cNvPr>
          <p:cNvSpPr txBox="1"/>
          <p:nvPr/>
        </p:nvSpPr>
        <p:spPr>
          <a:xfrm>
            <a:off x="702365" y="4218405"/>
            <a:ext cx="57606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/>
              <a:t>С</a:t>
            </a:r>
            <a:endParaRPr lang="ru-RU" sz="2400" b="1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BA922181-33BF-DF23-F1A1-880BE65780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7" r="66714"/>
          <a:stretch/>
        </p:blipFill>
        <p:spPr bwMode="auto">
          <a:xfrm>
            <a:off x="1278429" y="3599950"/>
            <a:ext cx="2952328" cy="10801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2028A29-AFAA-2FDB-C9D0-73EE0296C13A}"/>
              </a:ext>
            </a:extLst>
          </p:cNvPr>
          <p:cNvSpPr/>
          <p:nvPr/>
        </p:nvSpPr>
        <p:spPr>
          <a:xfrm>
            <a:off x="990397" y="5003235"/>
            <a:ext cx="307770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основний стан атома </a:t>
            </a:r>
          </a:p>
          <a:p>
            <a:r>
              <a:rPr lang="uk-UA" sz="2400" dirty="0"/>
              <a:t>( </a:t>
            </a:r>
            <a:r>
              <a:rPr lang="uk-UA" sz="2400" dirty="0" err="1"/>
              <a:t>незбуджений</a:t>
            </a:r>
            <a:r>
              <a:rPr lang="uk-UA" sz="2400" dirty="0"/>
              <a:t> стан) </a:t>
            </a:r>
            <a:endParaRPr lang="ru-RU" sz="2400" dirty="0"/>
          </a:p>
        </p:txBody>
      </p:sp>
      <p:sp>
        <p:nvSpPr>
          <p:cNvPr id="8" name="Стрелка вниз 24">
            <a:extLst>
              <a:ext uri="{FF2B5EF4-FFF2-40B4-BE49-F238E27FC236}">
                <a16:creationId xmlns:a16="http://schemas.microsoft.com/office/drawing/2014/main" id="{56C104CA-F6A5-F78F-999C-2CAAB17698AA}"/>
              </a:ext>
            </a:extLst>
          </p:cNvPr>
          <p:cNvSpPr/>
          <p:nvPr/>
        </p:nvSpPr>
        <p:spPr>
          <a:xfrm rot="16200000">
            <a:off x="5640065" y="4179438"/>
            <a:ext cx="293935" cy="648070"/>
          </a:xfrm>
          <a:prstGeom prst="downArrow">
            <a:avLst>
              <a:gd name="adj1" fmla="val 50000"/>
              <a:gd name="adj2" fmla="val 44367"/>
            </a:avLst>
          </a:prstGeom>
          <a:solidFill>
            <a:srgbClr val="A19574">
              <a:lumMod val="75000"/>
            </a:srgbClr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Прямоугольник 9219">
            <a:extLst>
              <a:ext uri="{FF2B5EF4-FFF2-40B4-BE49-F238E27FC236}">
                <a16:creationId xmlns:a16="http://schemas.microsoft.com/office/drawing/2014/main" id="{843F0573-BADA-8C5C-8BEE-15E5628DEEC6}"/>
              </a:ext>
            </a:extLst>
          </p:cNvPr>
          <p:cNvSpPr/>
          <p:nvPr/>
        </p:nvSpPr>
        <p:spPr>
          <a:xfrm>
            <a:off x="7029371" y="4241864"/>
            <a:ext cx="59182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/>
              <a:t> </a:t>
            </a:r>
            <a:r>
              <a:rPr lang="uk-UA" sz="2800" b="1" dirty="0"/>
              <a:t>С</a:t>
            </a:r>
            <a:r>
              <a:rPr lang="uk-UA" sz="2800" b="1" baseline="30000" dirty="0"/>
              <a:t>*</a:t>
            </a:r>
            <a:endParaRPr lang="ru-RU" sz="2800" b="1" dirty="0"/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4CA357EB-63E6-54C9-F436-6DDDBABC3A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5" t="12201" r="65429"/>
          <a:stretch/>
        </p:blipFill>
        <p:spPr bwMode="auto">
          <a:xfrm>
            <a:off x="7621200" y="3730176"/>
            <a:ext cx="3065481" cy="102799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Прямоугольник 25">
            <a:extLst>
              <a:ext uri="{FF2B5EF4-FFF2-40B4-BE49-F238E27FC236}">
                <a16:creationId xmlns:a16="http://schemas.microsoft.com/office/drawing/2014/main" id="{A90167CE-E39A-F2BA-90B7-D1E610D0974F}"/>
              </a:ext>
            </a:extLst>
          </p:cNvPr>
          <p:cNvSpPr/>
          <p:nvPr/>
        </p:nvSpPr>
        <p:spPr>
          <a:xfrm>
            <a:off x="7029371" y="5204756"/>
            <a:ext cx="312758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збуджений стан атома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Прямоугольник 27">
            <a:extLst>
              <a:ext uri="{FF2B5EF4-FFF2-40B4-BE49-F238E27FC236}">
                <a16:creationId xmlns:a16="http://schemas.microsoft.com/office/drawing/2014/main" id="{994EBDB0-8E52-EB35-A27B-42ACD7E87A4B}"/>
              </a:ext>
            </a:extLst>
          </p:cNvPr>
          <p:cNvSpPr/>
          <p:nvPr/>
        </p:nvSpPr>
        <p:spPr>
          <a:xfrm>
            <a:off x="1900575" y="6062099"/>
            <a:ext cx="7632848" cy="83099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Можливі валентності Карбону ІІ, І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V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(відповідно до кількості неспарених електронів)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1153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814" y="-3633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2" name="table">
            <a:extLst>
              <a:ext uri="{FF2B5EF4-FFF2-40B4-BE49-F238E27FC236}">
                <a16:creationId xmlns:a16="http://schemas.microsoft.com/office/drawing/2014/main" id="{96DA1670-8F3B-3D2A-0DEE-53A264CE3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708" y="1376769"/>
            <a:ext cx="4884956" cy="792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cxnSp>
        <p:nvCxnSpPr>
          <p:cNvPr id="3" name="Прямая соединительная линия 30">
            <a:extLst>
              <a:ext uri="{FF2B5EF4-FFF2-40B4-BE49-F238E27FC236}">
                <a16:creationId xmlns:a16="http://schemas.microsoft.com/office/drawing/2014/main" id="{12E469D2-10A1-3A96-0AF9-DA6CA66FCED8}"/>
              </a:ext>
            </a:extLst>
          </p:cNvPr>
          <p:cNvCxnSpPr/>
          <p:nvPr/>
        </p:nvCxnSpPr>
        <p:spPr>
          <a:xfrm>
            <a:off x="4784126" y="2134487"/>
            <a:ext cx="0" cy="320968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4" name="Прямая соединительная линия 10243">
            <a:extLst>
              <a:ext uri="{FF2B5EF4-FFF2-40B4-BE49-F238E27FC236}">
                <a16:creationId xmlns:a16="http://schemas.microsoft.com/office/drawing/2014/main" id="{CDB564EF-CF9F-F092-8A35-3188268AB1C3}"/>
              </a:ext>
            </a:extLst>
          </p:cNvPr>
          <p:cNvCxnSpPr/>
          <p:nvPr/>
        </p:nvCxnSpPr>
        <p:spPr>
          <a:xfrm flipV="1">
            <a:off x="4774851" y="2563095"/>
            <a:ext cx="1080120" cy="310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5" name="Прямая со стрелкой 10245">
            <a:extLst>
              <a:ext uri="{FF2B5EF4-FFF2-40B4-BE49-F238E27FC236}">
                <a16:creationId xmlns:a16="http://schemas.microsoft.com/office/drawing/2014/main" id="{379F99F2-2016-ADEF-E9B4-D7D6B58ABE31}"/>
              </a:ext>
            </a:extLst>
          </p:cNvPr>
          <p:cNvCxnSpPr/>
          <p:nvPr/>
        </p:nvCxnSpPr>
        <p:spPr>
          <a:xfrm flipV="1">
            <a:off x="5849857" y="2242127"/>
            <a:ext cx="0" cy="3209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6" name="Прямая соединительная линия 10249">
            <a:extLst>
              <a:ext uri="{FF2B5EF4-FFF2-40B4-BE49-F238E27FC236}">
                <a16:creationId xmlns:a16="http://schemas.microsoft.com/office/drawing/2014/main" id="{561479BD-DC84-C648-E7BA-D77EA81F7083}"/>
              </a:ext>
            </a:extLst>
          </p:cNvPr>
          <p:cNvCxnSpPr/>
          <p:nvPr/>
        </p:nvCxnSpPr>
        <p:spPr>
          <a:xfrm>
            <a:off x="4198787" y="2323749"/>
            <a:ext cx="0" cy="484892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7" name="Прямая соединительная линия 10251">
            <a:extLst>
              <a:ext uri="{FF2B5EF4-FFF2-40B4-BE49-F238E27FC236}">
                <a16:creationId xmlns:a16="http://schemas.microsoft.com/office/drawing/2014/main" id="{B3323620-7AC4-811F-A383-6DEFDEA95434}"/>
              </a:ext>
            </a:extLst>
          </p:cNvPr>
          <p:cNvCxnSpPr/>
          <p:nvPr/>
        </p:nvCxnSpPr>
        <p:spPr>
          <a:xfrm>
            <a:off x="4198787" y="2779119"/>
            <a:ext cx="2088232" cy="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8" name="Прямая со стрелкой 10253">
            <a:extLst>
              <a:ext uri="{FF2B5EF4-FFF2-40B4-BE49-F238E27FC236}">
                <a16:creationId xmlns:a16="http://schemas.microsoft.com/office/drawing/2014/main" id="{FF7E86A2-9DD6-1AE8-F52D-120FDB2167CC}"/>
              </a:ext>
            </a:extLst>
          </p:cNvPr>
          <p:cNvCxnSpPr/>
          <p:nvPr/>
        </p:nvCxnSpPr>
        <p:spPr>
          <a:xfrm flipV="1">
            <a:off x="6287019" y="2252471"/>
            <a:ext cx="0" cy="4848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9" name="Picture 32">
            <a:extLst>
              <a:ext uri="{FF2B5EF4-FFF2-40B4-BE49-F238E27FC236}">
                <a16:creationId xmlns:a16="http://schemas.microsoft.com/office/drawing/2014/main" id="{EDFDC3C9-53A6-BDE5-A4C9-EFEF051509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0" r="31671" b="14823"/>
          <a:stretch/>
        </p:blipFill>
        <p:spPr bwMode="auto">
          <a:xfrm>
            <a:off x="3456708" y="3081963"/>
            <a:ext cx="5278583" cy="121113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Picture 35">
            <a:extLst>
              <a:ext uri="{FF2B5EF4-FFF2-40B4-BE49-F238E27FC236}">
                <a16:creationId xmlns:a16="http://schemas.microsoft.com/office/drawing/2014/main" id="{7E3725B8-4536-931D-6894-7BEE4F04C9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5" r="32295"/>
          <a:stretch/>
        </p:blipFill>
        <p:spPr bwMode="auto">
          <a:xfrm>
            <a:off x="3575719" y="4637700"/>
            <a:ext cx="5040560" cy="118813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Прямоугольник 24">
            <a:extLst>
              <a:ext uri="{FF2B5EF4-FFF2-40B4-BE49-F238E27FC236}">
                <a16:creationId xmlns:a16="http://schemas.microsoft.com/office/drawing/2014/main" id="{C9D0676D-D168-4729-A3B5-9EACA2C35B45}"/>
              </a:ext>
            </a:extLst>
          </p:cNvPr>
          <p:cNvSpPr/>
          <p:nvPr/>
        </p:nvSpPr>
        <p:spPr>
          <a:xfrm>
            <a:off x="2879488" y="1611267"/>
            <a:ext cx="44755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TextBox 10261">
            <a:extLst>
              <a:ext uri="{FF2B5EF4-FFF2-40B4-BE49-F238E27FC236}">
                <a16:creationId xmlns:a16="http://schemas.microsoft.com/office/drawing/2014/main" id="{4CE38C6A-9545-D389-B25F-A4F0C1139330}"/>
              </a:ext>
            </a:extLst>
          </p:cNvPr>
          <p:cNvSpPr txBox="1"/>
          <p:nvPr/>
        </p:nvSpPr>
        <p:spPr>
          <a:xfrm>
            <a:off x="2706363" y="3704866"/>
            <a:ext cx="62068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S</a:t>
            </a:r>
            <a:r>
              <a:rPr kumimoji="0" lang="en-US" sz="2800" b="1" i="0" u="none" strike="noStrike" kern="1200" cap="none" spc="0" normalizeH="0" baseline="30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*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3" name="TextBox 10262">
            <a:extLst>
              <a:ext uri="{FF2B5EF4-FFF2-40B4-BE49-F238E27FC236}">
                <a16:creationId xmlns:a16="http://schemas.microsoft.com/office/drawing/2014/main" id="{4E99EC00-71C8-5B1B-7007-4D083686D260}"/>
              </a:ext>
            </a:extLst>
          </p:cNvPr>
          <p:cNvSpPr txBox="1"/>
          <p:nvPr/>
        </p:nvSpPr>
        <p:spPr>
          <a:xfrm>
            <a:off x="2706363" y="5373302"/>
            <a:ext cx="779381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**</a:t>
            </a:r>
          </a:p>
        </p:txBody>
      </p:sp>
      <p:sp>
        <p:nvSpPr>
          <p:cNvPr id="14" name="Прямоугольник 28">
            <a:extLst>
              <a:ext uri="{FF2B5EF4-FFF2-40B4-BE49-F238E27FC236}">
                <a16:creationId xmlns:a16="http://schemas.microsoft.com/office/drawing/2014/main" id="{9655BE1E-4CAB-4184-FC08-0FD826C2C0BF}"/>
              </a:ext>
            </a:extLst>
          </p:cNvPr>
          <p:cNvSpPr/>
          <p:nvPr/>
        </p:nvSpPr>
        <p:spPr>
          <a:xfrm>
            <a:off x="8735291" y="1226464"/>
            <a:ext cx="2433935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Основний стан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атома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(</a:t>
            </a:r>
            <a:r>
              <a:rPr kumimoji="0" lang="uk-UA" sz="2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незбуджений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стан)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5" name="TextBox 10263">
            <a:extLst>
              <a:ext uri="{FF2B5EF4-FFF2-40B4-BE49-F238E27FC236}">
                <a16:creationId xmlns:a16="http://schemas.microsoft.com/office/drawing/2014/main" id="{0E797277-3116-2398-7EA4-9871AF580F2B}"/>
              </a:ext>
            </a:extLst>
          </p:cNvPr>
          <p:cNvSpPr txBox="1"/>
          <p:nvPr/>
        </p:nvSpPr>
        <p:spPr>
          <a:xfrm>
            <a:off x="8901258" y="3704866"/>
            <a:ext cx="228318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Збуджений стан</a:t>
            </a:r>
            <a:endParaRPr lang="ru-RU" sz="2400" dirty="0"/>
          </a:p>
        </p:txBody>
      </p:sp>
      <p:sp>
        <p:nvSpPr>
          <p:cNvPr id="17" name="TextBox 10263">
            <a:extLst>
              <a:ext uri="{FF2B5EF4-FFF2-40B4-BE49-F238E27FC236}">
                <a16:creationId xmlns:a16="http://schemas.microsoft.com/office/drawing/2014/main" id="{F5D1F00E-E7E2-E751-2E45-7DFAED230B18}"/>
              </a:ext>
            </a:extLst>
          </p:cNvPr>
          <p:cNvSpPr txBox="1"/>
          <p:nvPr/>
        </p:nvSpPr>
        <p:spPr>
          <a:xfrm>
            <a:off x="9164138" y="5322819"/>
            <a:ext cx="228318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Збуджений стан</a:t>
            </a:r>
            <a:endParaRPr lang="ru-RU" sz="2400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C778BBEC-4575-C928-6BAA-862C71CC1057}"/>
              </a:ext>
            </a:extLst>
          </p:cNvPr>
          <p:cNvSpPr>
            <a:spLocks noGrp="1"/>
          </p:cNvSpPr>
          <p:nvPr/>
        </p:nvSpPr>
        <p:spPr>
          <a:xfrm>
            <a:off x="3707431" y="227869"/>
            <a:ext cx="2736304" cy="6480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anchor="ctr">
            <a:normAutofit fontScale="97500"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1200" cap="all" spc="0" normalizeH="0" baseline="0" noProof="0" dirty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Атом </a:t>
            </a:r>
            <a:r>
              <a:rPr kumimoji="0" lang="uk-UA" sz="2800" b="0" i="0" u="none" strike="noStrike" kern="1200" cap="all" spc="0" normalizeH="0" baseline="0" noProof="0" dirty="0" err="1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Сульфуру</a:t>
            </a:r>
            <a:endParaRPr kumimoji="0" lang="ru-RU" sz="28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19" name="Прямоугольник 67">
            <a:extLst>
              <a:ext uri="{FF2B5EF4-FFF2-40B4-BE49-F238E27FC236}">
                <a16:creationId xmlns:a16="http://schemas.microsoft.com/office/drawing/2014/main" id="{2D8EB2E2-A6A2-58CC-A944-DC5A19A4227E}"/>
              </a:ext>
            </a:extLst>
          </p:cNvPr>
          <p:cNvSpPr/>
          <p:nvPr/>
        </p:nvSpPr>
        <p:spPr>
          <a:xfrm>
            <a:off x="2033433" y="6075037"/>
            <a:ext cx="7632848" cy="830997"/>
          </a:xfrm>
          <a:prstGeom prst="rect">
            <a:avLst/>
          </a:prstGeom>
          <a:solidFill>
            <a:srgbClr val="4E3B30">
              <a:lumMod val="40000"/>
              <a:lumOff val="60000"/>
            </a:srgbClr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Можливі валентності  </a:t>
            </a:r>
            <a:r>
              <a:rPr kumimoji="0" lang="uk-UA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Сульфуру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ІІ, І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V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V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І.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(відповідно до кількості неспарених електронів)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6579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9939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02FD3D-E8BD-8C16-3D94-426F0CC4DEEE}"/>
              </a:ext>
            </a:extLst>
          </p:cNvPr>
          <p:cNvSpPr txBox="1"/>
          <p:nvPr/>
        </p:nvSpPr>
        <p:spPr>
          <a:xfrm>
            <a:off x="589722" y="194367"/>
            <a:ext cx="11012556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Визначення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валентності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за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Періодичною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системою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b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</a:br>
            <a:endParaRPr lang="uk-UA" sz="3200" dirty="0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id="{A5F5ED08-1507-405E-AD28-BC112586A353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3"/>
          <a:srcRect l="31061" t="66098" r="25849" b="20197"/>
          <a:stretch/>
        </p:blipFill>
        <p:spPr>
          <a:xfrm>
            <a:off x="70338" y="1324594"/>
            <a:ext cx="12051322" cy="272471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528180E-DBB9-E2CC-D070-FD755C1BE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932" y="4049308"/>
            <a:ext cx="9780104" cy="292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599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3D59C9-79DA-738F-7B5C-6793B7C8AE52}"/>
              </a:ext>
            </a:extLst>
          </p:cNvPr>
          <p:cNvSpPr txBox="1">
            <a:spLocks/>
          </p:cNvSpPr>
          <p:nvPr/>
        </p:nvSpPr>
        <p:spPr>
          <a:xfrm>
            <a:off x="251520" y="260648"/>
            <a:ext cx="8686800" cy="8412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anose="020B06030201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all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Домашнє завдання: </a:t>
            </a:r>
            <a:endParaRPr kumimoji="0" lang="uk-UA" sz="4400" b="0" i="0" u="none" strike="noStrike" kern="1200" cap="all" spc="0" normalizeH="0" baseline="0" noProof="0" dirty="0">
              <a:ln>
                <a:noFill/>
              </a:ln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2E36441-6420-CBDA-D5B7-06C4863DF2A5}"/>
              </a:ext>
            </a:extLst>
          </p:cNvPr>
          <p:cNvSpPr txBox="1">
            <a:spLocks/>
          </p:cNvSpPr>
          <p:nvPr/>
        </p:nvSpPr>
        <p:spPr>
          <a:xfrm>
            <a:off x="467544" y="1628800"/>
            <a:ext cx="8229600" cy="1143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ru-RU" sz="3200" cap="all" dirty="0" err="1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Вивчити</a:t>
            </a:r>
            <a:r>
              <a:rPr lang="ru-RU" sz="3200" cap="all" dirty="0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 п.7, 8 та</a:t>
            </a:r>
          </a:p>
          <a:p>
            <a:pPr algn="ctr" defTabSz="914400">
              <a:spcBef>
                <a:spcPct val="0"/>
              </a:spcBef>
              <a:defRPr/>
            </a:pPr>
            <a:r>
              <a:rPr lang="ru-RU" sz="3200" cap="all" dirty="0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пройти тест (див. </a:t>
            </a:r>
            <a:r>
              <a:rPr lang="ru-RU" sz="3200" cap="all" dirty="0" err="1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наступні</a:t>
            </a:r>
            <a:r>
              <a:rPr lang="ru-RU" sz="3200" cap="all" dirty="0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  </a:t>
            </a:r>
            <a:r>
              <a:rPr lang="ru-RU" sz="3200" cap="all" dirty="0" err="1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слайди</a:t>
            </a:r>
            <a:r>
              <a:rPr lang="ru-RU" sz="3200" cap="all" dirty="0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cs typeface="Arial" panose="020B0604020202020204" pitchFamily="34" charset="0"/>
              </a:rPr>
              <a:t>)</a:t>
            </a:r>
            <a:endParaRPr lang="ru-RU" sz="3200" i="1" cap="all" dirty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  <a:latin typeface="Franklin Gothic Medium"/>
              <a:cs typeface="Arial" panose="020B0604020202020204" pitchFamily="34" charset="0"/>
            </a:endParaRPr>
          </a:p>
        </p:txBody>
      </p:sp>
      <p:pic>
        <p:nvPicPr>
          <p:cNvPr id="6" name="Picture 2" descr="Картинки по запросу атом">
            <a:extLst>
              <a:ext uri="{FF2B5EF4-FFF2-40B4-BE49-F238E27FC236}">
                <a16:creationId xmlns:a16="http://schemas.microsoft.com/office/drawing/2014/main" id="{372EDBD2-9B35-FB63-8259-448FFFBB6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208" y="3275013"/>
            <a:ext cx="5148262" cy="358298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03154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6018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4924C3F-AE7E-AA95-3F40-1133E0F66BE9}"/>
              </a:ext>
            </a:extLst>
          </p:cNvPr>
          <p:cNvSpPr txBox="1">
            <a:spLocks/>
          </p:cNvSpPr>
          <p:nvPr/>
        </p:nvSpPr>
        <p:spPr>
          <a:xfrm>
            <a:off x="573157" y="-107676"/>
            <a:ext cx="6162260" cy="8481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uk-UA" sz="4800" b="0" i="0" u="none" strike="noStrike" kern="1200" cap="all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  <a:t>тест</a:t>
            </a:r>
            <a:endParaRPr kumimoji="0" lang="ru-RU" sz="48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5F8B59D-AF35-20D3-8DFE-3018F4416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57" y="732182"/>
            <a:ext cx="10359886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1843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DD80B79E-E42E-18F0-F91A-DF1EFECF0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78656"/>
            <a:ext cx="9912626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306466-8B00-D0EA-1078-CB7C3C729941}"/>
              </a:ext>
            </a:extLst>
          </p:cNvPr>
          <p:cNvSpPr txBox="1"/>
          <p:nvPr/>
        </p:nvSpPr>
        <p:spPr>
          <a:xfrm>
            <a:off x="318053" y="-106019"/>
            <a:ext cx="61887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uk-UA" sz="4800" b="0" i="0" u="none" strike="noStrike" kern="1200" cap="all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  <a:t>тест</a:t>
            </a:r>
            <a:endParaRPr kumimoji="0" lang="ru-RU" sz="48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5951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7344142A-7ACE-4234-92A4-590772328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426" y="1109179"/>
            <a:ext cx="9475304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90258F-3772-1A3F-4A40-F804FA124D77}"/>
              </a:ext>
            </a:extLst>
          </p:cNvPr>
          <p:cNvSpPr txBox="1"/>
          <p:nvPr/>
        </p:nvSpPr>
        <p:spPr>
          <a:xfrm>
            <a:off x="1073426" y="141091"/>
            <a:ext cx="6122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uk-UA" sz="4800" b="0" i="0" u="none" strike="noStrike" kern="1200" cap="all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  <a:t>тест</a:t>
            </a:r>
            <a:endParaRPr kumimoji="0" lang="ru-RU" sz="48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8155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C2DEE8-5C48-5D1A-135F-8FEEC38A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40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496EBB76-51D3-CDFF-DC2A-6604928D8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687" y="1214437"/>
            <a:ext cx="9369287" cy="4682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1FF285-536A-A65C-E47E-1145B58E694F}"/>
              </a:ext>
            </a:extLst>
          </p:cNvPr>
          <p:cNvSpPr txBox="1"/>
          <p:nvPr/>
        </p:nvSpPr>
        <p:spPr>
          <a:xfrm>
            <a:off x="1583635" y="191720"/>
            <a:ext cx="61887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uk-UA" sz="4800" b="0" i="0" u="none" strike="noStrike" kern="1200" cap="all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  <a:t>тест</a:t>
            </a:r>
            <a:endParaRPr kumimoji="0" lang="ru-RU" sz="48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962251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185</TotalTime>
  <Words>358</Words>
  <Application>Microsoft Office PowerPoint</Application>
  <PresentationFormat>Широкий екран</PresentationFormat>
  <Paragraphs>59</Paragraphs>
  <Slides>21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21</vt:i4>
      </vt:variant>
    </vt:vector>
  </HeadingPairs>
  <TitlesOfParts>
    <vt:vector size="33" baseType="lpstr">
      <vt:lpstr>Arial</vt:lpstr>
      <vt:lpstr>Arial</vt:lpstr>
      <vt:lpstr>Book Antiqua</vt:lpstr>
      <vt:lpstr>Calibri</vt:lpstr>
      <vt:lpstr>Century Gothic</vt:lpstr>
      <vt:lpstr>Constantia</vt:lpstr>
      <vt:lpstr>Franklin Gothic Book</vt:lpstr>
      <vt:lpstr>Franklin Gothic Medium</vt:lpstr>
      <vt:lpstr>Trebuchet MS</vt:lpstr>
      <vt:lpstr>Wingdings 2</vt:lpstr>
      <vt:lpstr>Wingdings 3</vt:lpstr>
      <vt:lpstr>Грань</vt:lpstr>
      <vt:lpstr>ПОНЯТТЯ ПРО РАДІУС АТОМА</vt:lpstr>
      <vt:lpstr>Запиши електронну конфігурацію атома Калію.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ПОНЯТТЯ ПРО РАДІУС АТОМА</dc:title>
  <dc:creator>oksana.kompanets0101@gmail.com</dc:creator>
  <cp:lastModifiedBy>oksana.kompanets0101@gmail.com</cp:lastModifiedBy>
  <cp:revision>4</cp:revision>
  <dcterms:created xsi:type="dcterms:W3CDTF">2023-10-17T12:00:31Z</dcterms:created>
  <dcterms:modified xsi:type="dcterms:W3CDTF">2023-10-18T11:11:25Z</dcterms:modified>
</cp:coreProperties>
</file>