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8" r:id="rId4"/>
    <p:sldId id="261" r:id="rId5"/>
    <p:sldId id="269" r:id="rId6"/>
    <p:sldId id="267" r:id="rId7"/>
    <p:sldId id="268" r:id="rId8"/>
    <p:sldId id="271" r:id="rId9"/>
    <p:sldId id="272" r:id="rId10"/>
    <p:sldId id="273" r:id="rId11"/>
    <p:sldId id="264" r:id="rId1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7C80"/>
    <a:srgbClr val="00CC66"/>
    <a:srgbClr val="00CC00"/>
    <a:srgbClr val="E57709"/>
    <a:srgbClr val="D816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8" d="100"/>
          <a:sy n="88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8FE2-F522-491D-9FB5-EA072B1EC089}" type="datetimeFigureOut">
              <a:rPr lang="uk-UA" smtClean="0"/>
              <a:t>18.11.2021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4DAF-F03B-4F61-BE50-004450B84E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9404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8FE2-F522-491D-9FB5-EA072B1EC089}" type="datetimeFigureOut">
              <a:rPr lang="uk-UA" smtClean="0"/>
              <a:t>18.11.2021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4DAF-F03B-4F61-BE50-004450B84E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8909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8FE2-F522-491D-9FB5-EA072B1EC089}" type="datetimeFigureOut">
              <a:rPr lang="uk-UA" smtClean="0"/>
              <a:t>18.11.2021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4DAF-F03B-4F61-BE50-004450B84E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2286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8FE2-F522-491D-9FB5-EA072B1EC089}" type="datetimeFigureOut">
              <a:rPr lang="uk-UA" smtClean="0"/>
              <a:t>18.11.2021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4DAF-F03B-4F61-BE50-004450B84E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07294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8FE2-F522-491D-9FB5-EA072B1EC089}" type="datetimeFigureOut">
              <a:rPr lang="uk-UA" smtClean="0"/>
              <a:t>18.11.2021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4DAF-F03B-4F61-BE50-004450B84E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1728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8FE2-F522-491D-9FB5-EA072B1EC089}" type="datetimeFigureOut">
              <a:rPr lang="uk-UA" smtClean="0"/>
              <a:t>18.11.2021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4DAF-F03B-4F61-BE50-004450B84E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82267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8FE2-F522-491D-9FB5-EA072B1EC089}" type="datetimeFigureOut">
              <a:rPr lang="uk-UA" smtClean="0"/>
              <a:t>18.11.2021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4DAF-F03B-4F61-BE50-004450B84E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9180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8FE2-F522-491D-9FB5-EA072B1EC089}" type="datetimeFigureOut">
              <a:rPr lang="uk-UA" smtClean="0"/>
              <a:t>18.11.2021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4DAF-F03B-4F61-BE50-004450B84E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05409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8FE2-F522-491D-9FB5-EA072B1EC089}" type="datetimeFigureOut">
              <a:rPr lang="uk-UA" smtClean="0"/>
              <a:t>18.11.2021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4DAF-F03B-4F61-BE50-004450B84E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4784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8FE2-F522-491D-9FB5-EA072B1EC089}" type="datetimeFigureOut">
              <a:rPr lang="uk-UA" smtClean="0"/>
              <a:t>18.11.2021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4DAF-F03B-4F61-BE50-004450B84E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54670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8FE2-F522-491D-9FB5-EA072B1EC089}" type="datetimeFigureOut">
              <a:rPr lang="uk-UA" smtClean="0"/>
              <a:t>18.11.2021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4DAF-F03B-4F61-BE50-004450B84E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8563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D8FE2-F522-491D-9FB5-EA072B1EC089}" type="datetimeFigureOut">
              <a:rPr lang="uk-UA" smtClean="0"/>
              <a:t>18.11.2021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A4DAF-F03B-4F61-BE50-004450B84E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16884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3037" r="5480"/>
          <a:stretch/>
        </p:blipFill>
        <p:spPr>
          <a:xfrm>
            <a:off x="609600" y="0"/>
            <a:ext cx="598714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87143" y="2658240"/>
            <a:ext cx="5715001" cy="1541519"/>
          </a:xfrm>
        </p:spPr>
        <p:txBody>
          <a:bodyPr>
            <a:normAutofit/>
          </a:bodyPr>
          <a:lstStyle/>
          <a:p>
            <a:r>
              <a:rPr lang="uk-UA" sz="4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Принцип </a:t>
            </a:r>
            <a:r>
              <a:rPr lang="uk-UA" sz="4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Ле</a:t>
            </a:r>
            <a:r>
              <a:rPr lang="uk-UA" sz="4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uk-UA" sz="4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Шательє</a:t>
            </a:r>
            <a:endParaRPr lang="uk-UA" sz="48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14457" y="6214609"/>
            <a:ext cx="4887686" cy="458333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Логвин О.В.</a:t>
            </a:r>
            <a:endParaRPr lang="uk-UA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21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4240"/>
            <a:ext cx="5279571" cy="573611"/>
          </a:xfrm>
          <a:solidFill>
            <a:srgbClr val="C00000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Стан хімічної реакції</a:t>
            </a:r>
            <a:endParaRPr lang="uk-UA" sz="3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8" y="2197464"/>
            <a:ext cx="10744199" cy="91585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>
                <a:latin typeface="Comic Sans MS" panose="030F0702030302020204" pitchFamily="66" charset="0"/>
              </a:rPr>
              <a:t>N</a:t>
            </a:r>
            <a:r>
              <a:rPr lang="en-US" sz="5400" b="1" baseline="-25000" dirty="0">
                <a:latin typeface="Comic Sans MS" panose="030F0702030302020204" pitchFamily="66" charset="0"/>
              </a:rPr>
              <a:t>2</a:t>
            </a:r>
            <a:r>
              <a:rPr lang="en-US" sz="5400" b="1" dirty="0">
                <a:latin typeface="Comic Sans MS" panose="030F0702030302020204" pitchFamily="66" charset="0"/>
              </a:rPr>
              <a:t> + 3H</a:t>
            </a:r>
            <a:r>
              <a:rPr lang="en-US" sz="5400" b="1" baseline="-25000" dirty="0">
                <a:latin typeface="Comic Sans MS" panose="030F0702030302020204" pitchFamily="66" charset="0"/>
              </a:rPr>
              <a:t>2</a:t>
            </a:r>
            <a:r>
              <a:rPr lang="en-US" sz="5400" b="1" dirty="0">
                <a:latin typeface="Comic Sans MS" panose="030F0702030302020204" pitchFamily="66" charset="0"/>
              </a:rPr>
              <a:t>   ⇄    2NH</a:t>
            </a:r>
            <a:r>
              <a:rPr lang="en-US" sz="5400" b="1" baseline="-25000" dirty="0">
                <a:latin typeface="Comic Sans MS" panose="030F0702030302020204" pitchFamily="66" charset="0"/>
              </a:rPr>
              <a:t>3</a:t>
            </a:r>
            <a:r>
              <a:rPr lang="en-US" sz="5400" b="1" dirty="0">
                <a:latin typeface="Comic Sans MS" panose="030F0702030302020204" pitchFamily="66" charset="0"/>
              </a:rPr>
              <a:t> </a:t>
            </a:r>
            <a:endParaRPr lang="uk-UA" sz="5400" b="1" dirty="0"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198" y="4113350"/>
            <a:ext cx="107441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u="sng" dirty="0">
                <a:solidFill>
                  <a:srgbClr val="C00000"/>
                </a:solidFill>
                <a:latin typeface="Comic Sans MS" panose="030F0702030302020204" pitchFamily="66" charset="0"/>
              </a:rPr>
              <a:t>Хімічна рівновага </a:t>
            </a:r>
            <a:r>
              <a:rPr lang="uk-UA" sz="2800" dirty="0">
                <a:latin typeface="Comic Sans MS" panose="030F0702030302020204" pitchFamily="66" charset="0"/>
              </a:rPr>
              <a:t>— стан хімічної системи, у якій відбувається </a:t>
            </a:r>
            <a:r>
              <a:rPr lang="uk-UA" sz="2800" dirty="0" smtClean="0">
                <a:latin typeface="Comic Sans MS" panose="030F0702030302020204" pitchFamily="66" charset="0"/>
              </a:rPr>
              <a:t>оборотна реакція</a:t>
            </a:r>
            <a:r>
              <a:rPr lang="uk-UA" sz="2800" dirty="0">
                <a:latin typeface="Comic Sans MS" panose="030F0702030302020204" pitchFamily="66" charset="0"/>
              </a:rPr>
              <a:t>, за якого швидкості прямої і зворотної реакцій однакові.</a:t>
            </a:r>
          </a:p>
        </p:txBody>
      </p:sp>
    </p:spTree>
    <p:extLst>
      <p:ext uri="{BB962C8B-B14F-4D97-AF65-F5344CB8AC3E}">
        <p14:creationId xmlns:p14="http://schemas.microsoft.com/office/powerpoint/2010/main" val="1856620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4240"/>
            <a:ext cx="5279571" cy="573611"/>
          </a:xfrm>
          <a:solidFill>
            <a:srgbClr val="C00000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sz="3600" b="1" dirty="0">
                <a:solidFill>
                  <a:schemeClr val="bg1"/>
                </a:solidFill>
                <a:latin typeface="Comic Sans MS" panose="030F0702030302020204" pitchFamily="66" charset="0"/>
              </a:rPr>
              <a:t>Анрі Луї </a:t>
            </a:r>
            <a:r>
              <a:rPr lang="uk-UA" sz="36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Ле</a:t>
            </a:r>
            <a:r>
              <a:rPr lang="uk-UA" sz="3600" b="1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uk-UA" sz="36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Шательє</a:t>
            </a:r>
            <a:endParaRPr lang="uk-UA" sz="3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8199" y="1296207"/>
            <a:ext cx="704305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uk-UA" sz="2000" dirty="0">
                <a:latin typeface="Comic Sans MS" panose="030F0702030302020204" pitchFamily="66" charset="0"/>
              </a:rPr>
              <a:t>видатний </a:t>
            </a:r>
            <a:r>
              <a:rPr lang="uk-UA" sz="2000" dirty="0" smtClean="0">
                <a:latin typeface="Comic Sans MS" panose="030F0702030302020204" pitchFamily="66" charset="0"/>
              </a:rPr>
              <a:t>французький </a:t>
            </a:r>
            <a:r>
              <a:rPr lang="uk-UA" sz="2000" dirty="0">
                <a:latin typeface="Comic Sans MS" panose="030F0702030302020204" pitchFamily="66" charset="0"/>
              </a:rPr>
              <a:t>хімік і </a:t>
            </a:r>
            <a:r>
              <a:rPr lang="uk-UA" sz="2000" dirty="0" smtClean="0">
                <a:latin typeface="Comic Sans MS" panose="030F0702030302020204" pitchFamily="66" charset="0"/>
              </a:rPr>
              <a:t>фізик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uk-UA" sz="2000" dirty="0" smtClean="0">
                <a:latin typeface="Comic Sans MS" panose="030F0702030302020204" pitchFamily="66" charset="0"/>
              </a:rPr>
              <a:t>закінчив </a:t>
            </a:r>
            <a:r>
              <a:rPr lang="uk-UA" sz="2000" dirty="0">
                <a:latin typeface="Comic Sans MS" panose="030F0702030302020204" pitchFamily="66" charset="0"/>
              </a:rPr>
              <a:t>Політехнічну </a:t>
            </a:r>
            <a:r>
              <a:rPr lang="uk-UA" sz="2000" dirty="0" smtClean="0">
                <a:latin typeface="Comic Sans MS" panose="030F0702030302020204" pitchFamily="66" charset="0"/>
              </a:rPr>
              <a:t>школу </a:t>
            </a:r>
            <a:r>
              <a:rPr lang="uk-UA" sz="2000" dirty="0">
                <a:latin typeface="Comic Sans MS" panose="030F0702030302020204" pitchFamily="66" charset="0"/>
              </a:rPr>
              <a:t>й отримав диплом </a:t>
            </a:r>
            <a:r>
              <a:rPr lang="uk-UA" sz="2000" dirty="0" smtClean="0">
                <a:latin typeface="Comic Sans MS" panose="030F0702030302020204" pitchFamily="66" charset="0"/>
              </a:rPr>
              <a:t>інженера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uk-UA" sz="2000" dirty="0" smtClean="0">
                <a:latin typeface="Comic Sans MS" panose="030F0702030302020204" pitchFamily="66" charset="0"/>
              </a:rPr>
              <a:t>теоретично обґрунтував </a:t>
            </a:r>
            <a:r>
              <a:rPr lang="uk-UA" sz="2000" dirty="0">
                <a:latin typeface="Comic Sans MS" panose="030F0702030302020204" pitchFamily="66" charset="0"/>
              </a:rPr>
              <a:t>важливі для металургії і теплотехніки </a:t>
            </a:r>
            <a:r>
              <a:rPr lang="uk-UA" sz="2000" dirty="0" smtClean="0">
                <a:latin typeface="Comic Sans MS" panose="030F0702030302020204" pitchFamily="66" charset="0"/>
              </a:rPr>
              <a:t>розрахунки пов’язані </a:t>
            </a:r>
            <a:r>
              <a:rPr lang="uk-UA" sz="2000" dirty="0">
                <a:latin typeface="Comic Sans MS" panose="030F0702030302020204" pitchFamily="66" charset="0"/>
              </a:rPr>
              <a:t>з горінням і виділенням </a:t>
            </a:r>
            <a:r>
              <a:rPr lang="uk-UA" sz="2000" dirty="0" smtClean="0">
                <a:latin typeface="Comic Sans MS" panose="030F0702030302020204" pitchFamily="66" charset="0"/>
              </a:rPr>
              <a:t>теплоти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uk-UA" sz="2000" dirty="0">
                <a:latin typeface="Comic Sans MS" panose="030F0702030302020204" pitchFamily="66" charset="0"/>
              </a:rPr>
              <a:t>в</a:t>
            </a:r>
            <a:r>
              <a:rPr lang="uk-UA" sz="2000" dirty="0" smtClean="0">
                <a:latin typeface="Comic Sans MS" panose="030F0702030302020204" pitchFamily="66" charset="0"/>
              </a:rPr>
              <a:t>изначив чинники</a:t>
            </a:r>
            <a:r>
              <a:rPr lang="uk-UA" sz="2000" dirty="0">
                <a:latin typeface="Comic Sans MS" panose="030F0702030302020204" pitchFamily="66" charset="0"/>
              </a:rPr>
              <a:t>, від яких залежать рівноважні процеси хімічних </a:t>
            </a:r>
            <a:r>
              <a:rPr lang="uk-UA" sz="2000" dirty="0" smtClean="0">
                <a:latin typeface="Comic Sans MS" panose="030F0702030302020204" pitchFamily="66" charset="0"/>
              </a:rPr>
              <a:t>реакцій</a:t>
            </a:r>
            <a:endParaRPr lang="uk-UA" sz="2000" dirty="0">
              <a:latin typeface="Comic Sans MS" panose="030F0702030302020204" pitchFamily="66" charset="0"/>
            </a:endParaRP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uk-UA" sz="2000" dirty="0" smtClean="0">
                <a:latin typeface="Comic Sans MS" panose="030F0702030302020204" pitchFamily="66" charset="0"/>
              </a:rPr>
              <a:t>досліджував будівельні матеріали </a:t>
            </a:r>
            <a:r>
              <a:rPr lang="uk-UA" sz="2000" dirty="0">
                <a:latin typeface="Comic Sans MS" panose="030F0702030302020204" pitchFamily="66" charset="0"/>
              </a:rPr>
              <a:t>(</a:t>
            </a:r>
            <a:r>
              <a:rPr lang="uk-UA" sz="2000" dirty="0" smtClean="0">
                <a:latin typeface="Comic Sans MS" panose="030F0702030302020204" pitchFamily="66" charset="0"/>
              </a:rPr>
              <a:t>бетон, цемент, гіпс, кераміку, скло)</a:t>
            </a:r>
            <a:endParaRPr lang="uk-UA" sz="2000" dirty="0">
              <a:latin typeface="Comic Sans MS" panose="030F0702030302020204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81258" y="354240"/>
            <a:ext cx="3901848" cy="404058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38200" y="4868702"/>
            <a:ext cx="109449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u="sng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Принцип </a:t>
            </a:r>
            <a:r>
              <a:rPr lang="uk-UA" sz="2400" b="1" u="sng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Ле</a:t>
            </a:r>
            <a:r>
              <a:rPr lang="uk-UA" sz="2400" b="1" u="sng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uk-UA" sz="2400" b="1" u="sng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Шательє</a:t>
            </a:r>
            <a:r>
              <a:rPr lang="uk-UA" sz="2400" b="1" u="sng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: </a:t>
            </a:r>
            <a:r>
              <a:rPr lang="uk-UA" sz="2400" b="1" dirty="0" smtClean="0">
                <a:latin typeface="Comic Sans MS" panose="030F0702030302020204" pitchFamily="66" charset="0"/>
              </a:rPr>
              <a:t>якщо </a:t>
            </a:r>
            <a:r>
              <a:rPr lang="uk-UA" sz="2400" b="1" dirty="0">
                <a:latin typeface="Comic Sans MS" panose="030F0702030302020204" pitchFamily="66" charset="0"/>
              </a:rPr>
              <a:t>на систему, яка перебуває в хімічній рівновазі, вчинити </a:t>
            </a:r>
            <a:r>
              <a:rPr lang="uk-UA" sz="2400" b="1" dirty="0" smtClean="0">
                <a:latin typeface="Comic Sans MS" panose="030F0702030302020204" pitchFamily="66" charset="0"/>
              </a:rPr>
              <a:t>зовнішній вплив</a:t>
            </a:r>
            <a:r>
              <a:rPr lang="uk-UA" sz="2400" b="1" dirty="0">
                <a:latin typeface="Comic Sans MS" panose="030F0702030302020204" pitchFamily="66" charset="0"/>
              </a:rPr>
              <a:t>, що порушує її, то рівновага зміщуватиметься в </a:t>
            </a:r>
            <a:r>
              <a:rPr lang="uk-UA" sz="2400" b="1" dirty="0" smtClean="0">
                <a:latin typeface="Comic Sans MS" panose="030F0702030302020204" pitchFamily="66" charset="0"/>
              </a:rPr>
              <a:t>напрямку </a:t>
            </a:r>
            <a:r>
              <a:rPr lang="uk-UA" sz="2400" b="1" dirty="0">
                <a:latin typeface="Comic Sans MS" panose="030F0702030302020204" pitchFamily="66" charset="0"/>
              </a:rPr>
              <a:t>процесів, які протидіють цьому впливу і </a:t>
            </a:r>
            <a:r>
              <a:rPr lang="uk-UA" sz="2400" b="1" dirty="0" smtClean="0">
                <a:latin typeface="Comic Sans MS" panose="030F0702030302020204" pitchFamily="66" charset="0"/>
              </a:rPr>
              <a:t>послаблюють його.</a:t>
            </a:r>
            <a:endParaRPr lang="uk-UA" sz="2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222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5268686" cy="527504"/>
          </a:xfrm>
          <a:solidFill>
            <a:srgbClr val="C00000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Вплив концентрації</a:t>
            </a:r>
            <a:endParaRPr lang="uk-UA" sz="3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3486" y="1273631"/>
            <a:ext cx="9529126" cy="276464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606958" y="4038275"/>
            <a:ext cx="23880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Comic Sans MS" panose="030F0702030302020204" pitchFamily="66" charset="0"/>
              </a:rPr>
              <a:t>початкова</a:t>
            </a:r>
          </a:p>
          <a:p>
            <a:pPr algn="ctr"/>
            <a:r>
              <a:rPr lang="ru-RU" dirty="0" err="1">
                <a:latin typeface="Comic Sans MS" panose="030F0702030302020204" pitchFamily="66" charset="0"/>
              </a:rPr>
              <a:t>рівноважна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суміш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b="1" dirty="0">
                <a:latin typeface="Comic Sans MS" panose="030F0702030302020204" pitchFamily="66" charset="0"/>
              </a:rPr>
              <a:t>N</a:t>
            </a:r>
            <a:r>
              <a:rPr lang="ru-RU" b="1" baseline="-25000" dirty="0">
                <a:latin typeface="Comic Sans MS" panose="030F0702030302020204" pitchFamily="66" charset="0"/>
              </a:rPr>
              <a:t>2</a:t>
            </a:r>
            <a:r>
              <a:rPr lang="ru-RU" b="1" dirty="0">
                <a:latin typeface="Comic Sans MS" panose="030F0702030302020204" pitchFamily="66" charset="0"/>
              </a:rPr>
              <a:t>, H</a:t>
            </a:r>
            <a:r>
              <a:rPr lang="ru-RU" b="1" baseline="-25000" dirty="0">
                <a:latin typeface="Comic Sans MS" panose="030F0702030302020204" pitchFamily="66" charset="0"/>
              </a:rPr>
              <a:t>2</a:t>
            </a:r>
            <a:r>
              <a:rPr lang="ru-RU" b="1" dirty="0">
                <a:latin typeface="Comic Sans MS" panose="030F0702030302020204" pitchFamily="66" charset="0"/>
              </a:rPr>
              <a:t>, та NH</a:t>
            </a:r>
            <a:r>
              <a:rPr lang="ru-RU" b="1" baseline="-25000" dirty="0">
                <a:latin typeface="Comic Sans MS" panose="030F0702030302020204" pitchFamily="66" charset="0"/>
              </a:rPr>
              <a:t>3</a:t>
            </a:r>
            <a:endParaRPr lang="uk-UA" b="1" baseline="-25000" dirty="0">
              <a:latin typeface="Comic Sans MS" panose="030F0702030302020204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809309" y="4027849"/>
            <a:ext cx="17187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>
                <a:latin typeface="Comic Sans MS" panose="030F0702030302020204" pitchFamily="66" charset="0"/>
              </a:rPr>
              <a:t>додавання </a:t>
            </a:r>
            <a:r>
              <a:rPr lang="en-US" dirty="0">
                <a:latin typeface="Comic Sans MS" panose="030F0702030302020204" pitchFamily="66" charset="0"/>
              </a:rPr>
              <a:t>N</a:t>
            </a:r>
            <a:r>
              <a:rPr lang="en-US" baseline="-25000" dirty="0">
                <a:latin typeface="Comic Sans MS" panose="030F0702030302020204" pitchFamily="66" charset="0"/>
              </a:rPr>
              <a:t>2</a:t>
            </a:r>
            <a:endParaRPr lang="uk-UA" baseline="-25000" dirty="0">
              <a:latin typeface="Comic Sans MS" panose="030F0702030302020204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040880" y="4027849"/>
            <a:ext cx="291737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latin typeface="Comic Sans MS" panose="030F0702030302020204" pitchFamily="66" charset="0"/>
              </a:rPr>
              <a:t>новий</a:t>
            </a:r>
            <a:r>
              <a:rPr lang="ru-RU" dirty="0">
                <a:latin typeface="Comic Sans MS" panose="030F0702030302020204" pitchFamily="66" charset="0"/>
              </a:rPr>
              <a:t> стан </a:t>
            </a:r>
            <a:r>
              <a:rPr lang="ru-RU" dirty="0" err="1">
                <a:latin typeface="Comic Sans MS" panose="030F0702030302020204" pitchFamily="66" charset="0"/>
              </a:rPr>
              <a:t>рівноваги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endParaRPr lang="ru-RU" dirty="0" smtClean="0">
              <a:latin typeface="Comic Sans MS" panose="030F0702030302020204" pitchFamily="66" charset="0"/>
            </a:endParaRPr>
          </a:p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за </a:t>
            </a:r>
            <a:r>
              <a:rPr lang="ru-RU" dirty="0" err="1">
                <a:latin typeface="Comic Sans MS" panose="030F0702030302020204" pitchFamily="66" charset="0"/>
              </a:rPr>
              <a:t>якого</a:t>
            </a:r>
            <a:endParaRPr lang="ru-RU" dirty="0">
              <a:latin typeface="Comic Sans MS" panose="030F0702030302020204" pitchFamily="66" charset="0"/>
            </a:endParaRPr>
          </a:p>
          <a:p>
            <a:pPr algn="ctr"/>
            <a:r>
              <a:rPr lang="uk-UA" dirty="0">
                <a:latin typeface="Comic Sans MS" panose="030F0702030302020204" pitchFamily="66" charset="0"/>
              </a:rPr>
              <a:t>вміст азоту в суміші більший (унаслідок його додавання), амоніаку </a:t>
            </a:r>
            <a:r>
              <a:rPr lang="uk-UA" b="1" dirty="0">
                <a:latin typeface="Comic Sans MS" panose="030F0702030302020204" pitchFamily="66" charset="0"/>
              </a:rPr>
              <a:t>— </a:t>
            </a:r>
            <a:r>
              <a:rPr lang="uk-UA" dirty="0">
                <a:latin typeface="Comic Sans MS" panose="030F0702030302020204" pitchFamily="66" charset="0"/>
              </a:rPr>
              <a:t>більший (унаслідок</a:t>
            </a:r>
          </a:p>
          <a:p>
            <a:pPr algn="ctr"/>
            <a:r>
              <a:rPr lang="uk-UA" dirty="0">
                <a:latin typeface="Comic Sans MS" panose="030F0702030302020204" pitchFamily="66" charset="0"/>
              </a:rPr>
              <a:t>утворення), а водню — менший</a:t>
            </a:r>
          </a:p>
        </p:txBody>
      </p:sp>
    </p:spTree>
    <p:extLst>
      <p:ext uri="{BB962C8B-B14F-4D97-AF65-F5344CB8AC3E}">
        <p14:creationId xmlns:p14="http://schemas.microsoft.com/office/powerpoint/2010/main" val="3063024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5268686" cy="527504"/>
          </a:xfrm>
          <a:solidFill>
            <a:srgbClr val="C00000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Вплив концентрації</a:t>
            </a:r>
            <a:endParaRPr lang="uk-UA" sz="3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73629"/>
            <a:ext cx="10755086" cy="3842657"/>
          </a:xfrm>
        </p:spPr>
        <p:txBody>
          <a:bodyPr/>
          <a:lstStyle/>
          <a:p>
            <a:pPr marL="0" indent="0" algn="ctr">
              <a:buNone/>
            </a:pPr>
            <a:r>
              <a:rPr lang="uk-UA" b="1" u="sng" dirty="0">
                <a:solidFill>
                  <a:srgbClr val="C00000"/>
                </a:solidFill>
                <a:latin typeface="Comic Sans MS" panose="030F0702030302020204" pitchFamily="66" charset="0"/>
              </a:rPr>
              <a:t>Для оборотної реакції у стані рівноваги: А </a:t>
            </a:r>
            <a:r>
              <a:rPr lang="uk-UA" b="1" u="sng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↔</a:t>
            </a:r>
            <a:r>
              <a:rPr lang="uk-UA" b="1" u="sng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uk-UA" b="1" u="sng" dirty="0">
                <a:solidFill>
                  <a:srgbClr val="C00000"/>
                </a:solidFill>
                <a:latin typeface="Comic Sans MS" panose="030F0702030302020204" pitchFamily="66" charset="0"/>
              </a:rPr>
              <a:t>В</a:t>
            </a:r>
          </a:p>
          <a:p>
            <a:pPr marL="0" indent="0" algn="ctr">
              <a:buNone/>
            </a:pPr>
            <a:endParaRPr lang="uk-UA" sz="20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uk-UA" sz="2000" dirty="0" smtClean="0">
                <a:latin typeface="Comic Sans MS" panose="030F0702030302020204" pitchFamily="66" charset="0"/>
              </a:rPr>
              <a:t>Додавання </a:t>
            </a:r>
            <a:r>
              <a:rPr lang="uk-UA" sz="2000" dirty="0">
                <a:latin typeface="Comic Sans MS" panose="030F0702030302020204" pitchFamily="66" charset="0"/>
              </a:rPr>
              <a:t>А → прискорює пряму реакцію → рівновага зміщується в бік </a:t>
            </a:r>
            <a:r>
              <a:rPr lang="uk-UA" sz="2000" dirty="0" smtClean="0">
                <a:latin typeface="Comic Sans MS" panose="030F0702030302020204" pitchFamily="66" charset="0"/>
              </a:rPr>
              <a:t>В</a:t>
            </a:r>
          </a:p>
          <a:p>
            <a:pPr marL="0" indent="0" algn="ctr">
              <a:buNone/>
            </a:pPr>
            <a:endParaRPr lang="uk-UA" sz="2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uk-UA" sz="2000" dirty="0">
                <a:latin typeface="Comic Sans MS" panose="030F0702030302020204" pitchFamily="66" charset="0"/>
              </a:rPr>
              <a:t>Видалення А → гальмує пряму реакцію → рівновага зміщується в бік </a:t>
            </a:r>
            <a:r>
              <a:rPr lang="uk-UA" sz="2000" dirty="0" smtClean="0">
                <a:latin typeface="Comic Sans MS" panose="030F0702030302020204" pitchFamily="66" charset="0"/>
              </a:rPr>
              <a:t>А</a:t>
            </a:r>
          </a:p>
          <a:p>
            <a:pPr marL="0" indent="0" algn="ctr">
              <a:buNone/>
            </a:pPr>
            <a:endParaRPr lang="uk-UA" sz="2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uk-UA" sz="2000" dirty="0">
                <a:latin typeface="Comic Sans MS" panose="030F0702030302020204" pitchFamily="66" charset="0"/>
              </a:rPr>
              <a:t>Додавання В → прискорює зворотну реакцію → рівновага зміщується в бік </a:t>
            </a:r>
            <a:r>
              <a:rPr lang="uk-UA" sz="2000" dirty="0" smtClean="0">
                <a:latin typeface="Comic Sans MS" panose="030F0702030302020204" pitchFamily="66" charset="0"/>
              </a:rPr>
              <a:t>А</a:t>
            </a:r>
          </a:p>
          <a:p>
            <a:pPr marL="0" indent="0" algn="ctr">
              <a:buNone/>
            </a:pPr>
            <a:endParaRPr lang="uk-UA" sz="2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uk-UA" sz="2000" dirty="0">
                <a:latin typeface="Comic Sans MS" panose="030F0702030302020204" pitchFamily="66" charset="0"/>
              </a:rPr>
              <a:t>Видалення В → гальмує зворотну реакцію → рівновага зміщується в бік В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38200" y="5182011"/>
            <a:ext cx="1075508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latin typeface="Comic Sans MS" panose="030F0702030302020204" pitchFamily="66" charset="0"/>
              </a:rPr>
              <a:t>Підвищення вмісту (концентрації) реагентів зміщує рівновагу </a:t>
            </a:r>
            <a:r>
              <a:rPr lang="uk-UA" sz="2000" b="1" dirty="0" err="1" smtClean="0">
                <a:latin typeface="Comic Sans MS" panose="030F0702030302020204" pitchFamily="66" charset="0"/>
              </a:rPr>
              <a:t>обо</a:t>
            </a:r>
            <a:r>
              <a:rPr lang="ru-RU" sz="2000" b="1" dirty="0" err="1" smtClean="0">
                <a:latin typeface="Comic Sans MS" panose="030F0702030302020204" pitchFamily="66" charset="0"/>
              </a:rPr>
              <a:t>ротних</a:t>
            </a:r>
            <a:r>
              <a:rPr lang="ru-RU" sz="2000" b="1" dirty="0" smtClean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реакцій</a:t>
            </a:r>
            <a:r>
              <a:rPr lang="ru-RU" sz="2000" b="1" dirty="0">
                <a:latin typeface="Comic Sans MS" panose="030F0702030302020204" pitchFamily="66" charset="0"/>
              </a:rPr>
              <a:t> у </a:t>
            </a:r>
            <a:r>
              <a:rPr lang="ru-RU" sz="2000" b="1" dirty="0" err="1">
                <a:latin typeface="Comic Sans MS" panose="030F0702030302020204" pitchFamily="66" charset="0"/>
              </a:rPr>
              <a:t>напрямку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прямої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реакції</a:t>
            </a:r>
            <a:r>
              <a:rPr lang="ru-RU" sz="2000" b="1" dirty="0">
                <a:latin typeface="Comic Sans MS" panose="030F0702030302020204" pitchFamily="66" charset="0"/>
              </a:rPr>
              <a:t>, </a:t>
            </a:r>
            <a:r>
              <a:rPr lang="ru-RU" sz="2000" b="1" dirty="0" err="1">
                <a:latin typeface="Comic Sans MS" panose="030F0702030302020204" pitchFamily="66" charset="0"/>
              </a:rPr>
              <a:t>тобто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утворення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 smtClean="0">
                <a:latin typeface="Comic Sans MS" panose="030F0702030302020204" pitchFamily="66" charset="0"/>
              </a:rPr>
              <a:t>продук</a:t>
            </a:r>
            <a:r>
              <a:rPr lang="uk-UA" sz="2000" b="1" dirty="0" err="1" smtClean="0">
                <a:latin typeface="Comic Sans MS" panose="030F0702030302020204" pitchFamily="66" charset="0"/>
              </a:rPr>
              <a:t>тів</a:t>
            </a:r>
            <a:r>
              <a:rPr lang="uk-UA" sz="2000" b="1" dirty="0" smtClean="0">
                <a:latin typeface="Comic Sans MS" panose="030F0702030302020204" pitchFamily="66" charset="0"/>
              </a:rPr>
              <a:t> </a:t>
            </a:r>
            <a:r>
              <a:rPr lang="uk-UA" sz="2000" b="1" dirty="0">
                <a:latin typeface="Comic Sans MS" panose="030F0702030302020204" pitchFamily="66" charset="0"/>
              </a:rPr>
              <a:t>реакції. </a:t>
            </a:r>
            <a:endParaRPr lang="uk-UA" sz="20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uk-UA" sz="2000" b="1" dirty="0" smtClean="0">
                <a:latin typeface="Comic Sans MS" panose="030F0702030302020204" pitchFamily="66" charset="0"/>
              </a:rPr>
              <a:t>Підвищення </a:t>
            </a:r>
            <a:r>
              <a:rPr lang="uk-UA" sz="2000" b="1" dirty="0">
                <a:latin typeface="Comic Sans MS" panose="030F0702030302020204" pitchFamily="66" charset="0"/>
              </a:rPr>
              <a:t>вмісту (концентрації) продуктів </a:t>
            </a:r>
            <a:r>
              <a:rPr lang="uk-UA" sz="2000" b="1" dirty="0" smtClean="0">
                <a:latin typeface="Comic Sans MS" panose="030F0702030302020204" pitchFamily="66" charset="0"/>
              </a:rPr>
              <a:t>реакції </a:t>
            </a:r>
            <a:r>
              <a:rPr lang="ru-RU" sz="2000" b="1" dirty="0" err="1" smtClean="0">
                <a:latin typeface="Comic Sans MS" panose="030F0702030302020204" pitchFamily="66" charset="0"/>
              </a:rPr>
              <a:t>зміщує</a:t>
            </a:r>
            <a:r>
              <a:rPr lang="ru-RU" sz="2000" b="1" dirty="0" smtClean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рівновагу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оборотних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реакцій</a:t>
            </a:r>
            <a:r>
              <a:rPr lang="ru-RU" sz="2000" b="1" dirty="0">
                <a:latin typeface="Comic Sans MS" panose="030F0702030302020204" pitchFamily="66" charset="0"/>
              </a:rPr>
              <a:t> у </a:t>
            </a:r>
            <a:r>
              <a:rPr lang="ru-RU" sz="2000" b="1" dirty="0" err="1">
                <a:latin typeface="Comic Sans MS" panose="030F0702030302020204" pitchFamily="66" charset="0"/>
              </a:rPr>
              <a:t>напрямку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зворотної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 smtClean="0">
                <a:latin typeface="Comic Sans MS" panose="030F0702030302020204" pitchFamily="66" charset="0"/>
              </a:rPr>
              <a:t>реакції</a:t>
            </a:r>
            <a:r>
              <a:rPr lang="ru-RU" sz="2000" b="1" dirty="0" smtClean="0">
                <a:latin typeface="Comic Sans MS" panose="030F0702030302020204" pitchFamily="66" charset="0"/>
              </a:rPr>
              <a:t>,</a:t>
            </a:r>
            <a:r>
              <a:rPr lang="uk-UA" sz="2000" b="1" dirty="0" smtClean="0">
                <a:latin typeface="Comic Sans MS" panose="030F0702030302020204" pitchFamily="66" charset="0"/>
              </a:rPr>
              <a:t>тобто </a:t>
            </a:r>
            <a:r>
              <a:rPr lang="uk-UA" sz="2000" b="1" dirty="0">
                <a:latin typeface="Comic Sans MS" panose="030F0702030302020204" pitchFamily="66" charset="0"/>
              </a:rPr>
              <a:t>утворення реагентів.</a:t>
            </a:r>
          </a:p>
        </p:txBody>
      </p:sp>
    </p:spTree>
    <p:extLst>
      <p:ext uri="{BB962C8B-B14F-4D97-AF65-F5344CB8AC3E}">
        <p14:creationId xmlns:p14="http://schemas.microsoft.com/office/powerpoint/2010/main" val="171981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5334000" cy="516618"/>
          </a:xfrm>
          <a:solidFill>
            <a:srgbClr val="C00000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Вплив температури</a:t>
            </a:r>
            <a:endParaRPr lang="uk-UA" sz="3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744200" cy="5910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t-BR" sz="4400" b="1" dirty="0">
                <a:latin typeface="Comic Sans MS" panose="030F0702030302020204" pitchFamily="66" charset="0"/>
              </a:rPr>
              <a:t>N</a:t>
            </a:r>
            <a:r>
              <a:rPr lang="pt-BR" sz="4400" b="1" baseline="-25000" dirty="0">
                <a:latin typeface="Comic Sans MS" panose="030F0702030302020204" pitchFamily="66" charset="0"/>
              </a:rPr>
              <a:t>2</a:t>
            </a:r>
            <a:r>
              <a:rPr lang="pt-BR" sz="4400" b="1" dirty="0">
                <a:latin typeface="Comic Sans MS" panose="030F0702030302020204" pitchFamily="66" charset="0"/>
              </a:rPr>
              <a:t> + 3H</a:t>
            </a:r>
            <a:r>
              <a:rPr lang="pt-BR" sz="4400" b="1" baseline="-25000" dirty="0">
                <a:latin typeface="Comic Sans MS" panose="030F0702030302020204" pitchFamily="66" charset="0"/>
              </a:rPr>
              <a:t>2</a:t>
            </a:r>
            <a:r>
              <a:rPr lang="pt-BR" sz="4400" b="1" dirty="0">
                <a:latin typeface="Comic Sans MS" panose="030F0702030302020204" pitchFamily="66" charset="0"/>
              </a:rPr>
              <a:t> ⇄ 2NH</a:t>
            </a:r>
            <a:r>
              <a:rPr lang="pt-BR" sz="4400" b="1" baseline="-25000" dirty="0">
                <a:latin typeface="Comic Sans MS" panose="030F0702030302020204" pitchFamily="66" charset="0"/>
              </a:rPr>
              <a:t>3</a:t>
            </a:r>
            <a:r>
              <a:rPr lang="pt-BR" sz="4400" b="1" dirty="0">
                <a:latin typeface="Comic Sans MS" panose="030F0702030302020204" pitchFamily="66" charset="0"/>
              </a:rPr>
              <a:t>; ΔН = –92 кДж.</a:t>
            </a:r>
            <a:endParaRPr lang="uk-UA" sz="4400" b="1" dirty="0">
              <a:latin typeface="Comic Sans MS" panose="030F0702030302020204" pitchFamily="66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957943" y="4637314"/>
            <a:ext cx="10395857" cy="15396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000" b="1" dirty="0">
                <a:latin typeface="Comic Sans MS" panose="030F0702030302020204" pitchFamily="66" charset="0"/>
              </a:rPr>
              <a:t>У результаті підвищення температури рівновага </a:t>
            </a:r>
            <a:r>
              <a:rPr lang="uk-UA" sz="2000" b="1" dirty="0" smtClean="0">
                <a:latin typeface="Comic Sans MS" panose="030F0702030302020204" pitchFamily="66" charset="0"/>
              </a:rPr>
              <a:t>зміщуватиметься в </a:t>
            </a:r>
            <a:r>
              <a:rPr lang="uk-UA" sz="2000" b="1" dirty="0">
                <a:latin typeface="Comic Sans MS" panose="030F0702030302020204" pitchFamily="66" charset="0"/>
              </a:rPr>
              <a:t>бік ендотермічного процесу, тобто в бік реакції, що відбувається </a:t>
            </a:r>
            <a:r>
              <a:rPr lang="uk-UA" sz="2000" b="1" dirty="0" smtClean="0">
                <a:latin typeface="Comic Sans MS" panose="030F0702030302020204" pitchFamily="66" charset="0"/>
              </a:rPr>
              <a:t>з поглинанням </a:t>
            </a:r>
            <a:r>
              <a:rPr lang="uk-UA" sz="2000" b="1" dirty="0">
                <a:latin typeface="Comic Sans MS" panose="030F0702030302020204" pitchFamily="66" charset="0"/>
              </a:rPr>
              <a:t>теплоти. У разі зниження температури рівновага </a:t>
            </a:r>
            <a:r>
              <a:rPr lang="uk-UA" sz="2000" b="1" dirty="0" smtClean="0">
                <a:latin typeface="Comic Sans MS" panose="030F0702030302020204" pitchFamily="66" charset="0"/>
              </a:rPr>
              <a:t>зміщуватиметься </a:t>
            </a:r>
            <a:r>
              <a:rPr lang="uk-UA" sz="2000" b="1" dirty="0">
                <a:latin typeface="Comic Sans MS" panose="030F0702030302020204" pitchFamily="66" charset="0"/>
              </a:rPr>
              <a:t>в напрямку реакції, яка протидіє охолодженню.</a:t>
            </a:r>
          </a:p>
        </p:txBody>
      </p:sp>
    </p:spTree>
    <p:extLst>
      <p:ext uri="{BB962C8B-B14F-4D97-AF65-F5344CB8AC3E}">
        <p14:creationId xmlns:p14="http://schemas.microsoft.com/office/powerpoint/2010/main" val="2494882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5268686" cy="527504"/>
          </a:xfrm>
          <a:solidFill>
            <a:srgbClr val="C00000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Вплив тиску</a:t>
            </a:r>
            <a:endParaRPr lang="uk-UA" sz="3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06958" y="3820561"/>
            <a:ext cx="23880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Comic Sans MS" panose="030F0702030302020204" pitchFamily="66" charset="0"/>
              </a:rPr>
              <a:t>початкова</a:t>
            </a:r>
          </a:p>
          <a:p>
            <a:pPr algn="ctr"/>
            <a:r>
              <a:rPr lang="ru-RU" dirty="0" err="1">
                <a:latin typeface="Comic Sans MS" panose="030F0702030302020204" pitchFamily="66" charset="0"/>
              </a:rPr>
              <a:t>рівноважна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суміш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b="1" dirty="0">
                <a:latin typeface="Comic Sans MS" panose="030F0702030302020204" pitchFamily="66" charset="0"/>
              </a:rPr>
              <a:t>N</a:t>
            </a:r>
            <a:r>
              <a:rPr lang="ru-RU" b="1" baseline="-25000" dirty="0">
                <a:latin typeface="Comic Sans MS" panose="030F0702030302020204" pitchFamily="66" charset="0"/>
              </a:rPr>
              <a:t>2</a:t>
            </a:r>
            <a:r>
              <a:rPr lang="ru-RU" b="1" dirty="0">
                <a:latin typeface="Comic Sans MS" panose="030F0702030302020204" pitchFamily="66" charset="0"/>
              </a:rPr>
              <a:t>, H</a:t>
            </a:r>
            <a:r>
              <a:rPr lang="ru-RU" b="1" baseline="-25000" dirty="0">
                <a:latin typeface="Comic Sans MS" panose="030F0702030302020204" pitchFamily="66" charset="0"/>
              </a:rPr>
              <a:t>2</a:t>
            </a:r>
            <a:r>
              <a:rPr lang="ru-RU" b="1" dirty="0">
                <a:latin typeface="Comic Sans MS" panose="030F0702030302020204" pitchFamily="66" charset="0"/>
              </a:rPr>
              <a:t>, та NH</a:t>
            </a:r>
            <a:r>
              <a:rPr lang="ru-RU" b="1" baseline="-25000" dirty="0">
                <a:latin typeface="Comic Sans MS" panose="030F0702030302020204" pitchFamily="66" charset="0"/>
              </a:rPr>
              <a:t>3</a:t>
            </a:r>
            <a:endParaRPr lang="uk-UA" b="1" baseline="-25000" dirty="0">
              <a:latin typeface="Comic Sans MS" panose="030F0702030302020204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88760" y="3820214"/>
            <a:ext cx="266451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>
                <a:latin typeface="Comic Sans MS" panose="030F0702030302020204" pitchFamily="66" charset="0"/>
              </a:rPr>
              <a:t>зменшення об’єму </a:t>
            </a:r>
            <a:endParaRPr lang="uk-UA" dirty="0" smtClean="0">
              <a:latin typeface="Comic Sans MS" panose="030F0702030302020204" pitchFamily="66" charset="0"/>
            </a:endParaRPr>
          </a:p>
          <a:p>
            <a:pPr algn="ctr"/>
            <a:r>
              <a:rPr lang="uk-UA" dirty="0" smtClean="0">
                <a:latin typeface="Comic Sans MS" panose="030F0702030302020204" pitchFamily="66" charset="0"/>
              </a:rPr>
              <a:t>суміші</a:t>
            </a:r>
            <a:r>
              <a:rPr lang="uk-UA" dirty="0">
                <a:latin typeface="Comic Sans MS" panose="030F0702030302020204" pitchFamily="66" charset="0"/>
              </a:rPr>
              <a:t>, що спричиняє </a:t>
            </a:r>
            <a:endParaRPr lang="uk-UA" dirty="0" smtClean="0">
              <a:latin typeface="Comic Sans MS" panose="030F0702030302020204" pitchFamily="66" charset="0"/>
            </a:endParaRPr>
          </a:p>
          <a:p>
            <a:pPr algn="ctr"/>
            <a:r>
              <a:rPr lang="uk-UA" dirty="0" smtClean="0">
                <a:latin typeface="Comic Sans MS" panose="030F0702030302020204" pitchFamily="66" charset="0"/>
              </a:rPr>
              <a:t>підвищення </a:t>
            </a:r>
            <a:r>
              <a:rPr lang="uk-UA" dirty="0">
                <a:latin typeface="Comic Sans MS" panose="030F0702030302020204" pitchFamily="66" charset="0"/>
              </a:rPr>
              <a:t>тиску</a:t>
            </a:r>
            <a:endParaRPr lang="uk-UA" baseline="-25000" dirty="0">
              <a:latin typeface="Comic Sans MS" panose="030F0702030302020204" pitchFamily="66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6958" y="1113037"/>
            <a:ext cx="8854214" cy="2591922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651172" y="3820214"/>
            <a:ext cx="3810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latin typeface="Comic Sans MS" panose="030F0702030302020204" pitchFamily="66" charset="0"/>
              </a:rPr>
              <a:t>н</a:t>
            </a:r>
            <a:r>
              <a:rPr lang="ru-RU" dirty="0" err="1" smtClean="0">
                <a:latin typeface="Comic Sans MS" panose="030F0702030302020204" pitchFamily="66" charset="0"/>
              </a:rPr>
              <a:t>овий</a:t>
            </a:r>
            <a:r>
              <a:rPr lang="ru-RU" dirty="0" smtClean="0">
                <a:latin typeface="Comic Sans MS" panose="030F0702030302020204" pitchFamily="66" charset="0"/>
              </a:rPr>
              <a:t> стан </a:t>
            </a:r>
            <a:r>
              <a:rPr lang="ru-RU" dirty="0" err="1">
                <a:latin typeface="Comic Sans MS" panose="030F0702030302020204" pitchFamily="66" charset="0"/>
              </a:rPr>
              <a:t>рівноваги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endParaRPr lang="ru-RU" dirty="0" smtClean="0">
              <a:latin typeface="Comic Sans MS" panose="030F0702030302020204" pitchFamily="66" charset="0"/>
            </a:endParaRPr>
          </a:p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за </a:t>
            </a:r>
            <a:r>
              <a:rPr lang="ru-RU" dirty="0" err="1">
                <a:latin typeface="Comic Sans MS" panose="030F0702030302020204" pitchFamily="66" charset="0"/>
              </a:rPr>
              <a:t>якого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вміст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амоніаку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більший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endParaRPr lang="ru-RU" dirty="0" smtClean="0">
              <a:latin typeface="Comic Sans MS" panose="030F0702030302020204" pitchFamily="66" charset="0"/>
            </a:endParaRPr>
          </a:p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а </a:t>
            </a:r>
            <a:r>
              <a:rPr lang="ru-RU" dirty="0" err="1">
                <a:latin typeface="Comic Sans MS" panose="030F0702030302020204" pitchFamily="66" charset="0"/>
              </a:rPr>
              <a:t>водню</a:t>
            </a:r>
            <a:r>
              <a:rPr lang="ru-RU" dirty="0">
                <a:latin typeface="Comic Sans MS" panose="030F0702030302020204" pitchFamily="66" charset="0"/>
              </a:rPr>
              <a:t> та азоту — </a:t>
            </a:r>
            <a:r>
              <a:rPr lang="ru-RU" dirty="0" err="1">
                <a:latin typeface="Comic Sans MS" panose="030F0702030302020204" pitchFamily="66" charset="0"/>
              </a:rPr>
              <a:t>менший</a:t>
            </a:r>
            <a:endParaRPr lang="uk-UA" dirty="0">
              <a:latin typeface="Comic Sans MS" panose="030F0702030302020204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71470" y="4858799"/>
            <a:ext cx="772519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 smtClean="0">
                <a:latin typeface="Comic Sans MS" panose="030F0702030302020204" pitchFamily="66" charset="0"/>
              </a:rPr>
              <a:t>N</a:t>
            </a:r>
            <a:r>
              <a:rPr lang="en-US" sz="4400" b="1" baseline="-25000" dirty="0" smtClean="0">
                <a:latin typeface="Comic Sans MS" panose="030F0702030302020204" pitchFamily="66" charset="0"/>
              </a:rPr>
              <a:t>2</a:t>
            </a:r>
            <a:r>
              <a:rPr lang="uk-UA" sz="4400" b="1" baseline="-25000" dirty="0" smtClean="0">
                <a:latin typeface="Comic Sans MS" panose="030F0702030302020204" pitchFamily="66" charset="0"/>
              </a:rPr>
              <a:t> г</a:t>
            </a:r>
            <a:r>
              <a:rPr lang="en-US" sz="4400" b="1" dirty="0" smtClean="0">
                <a:latin typeface="Comic Sans MS" panose="030F0702030302020204" pitchFamily="66" charset="0"/>
              </a:rPr>
              <a:t> </a:t>
            </a:r>
            <a:r>
              <a:rPr lang="en-US" sz="4400" b="1" dirty="0">
                <a:latin typeface="Comic Sans MS" panose="030F0702030302020204" pitchFamily="66" charset="0"/>
              </a:rPr>
              <a:t>+ </a:t>
            </a:r>
            <a:r>
              <a:rPr lang="en-US" sz="4400" b="1" dirty="0" smtClean="0">
                <a:latin typeface="Comic Sans MS" panose="030F0702030302020204" pitchFamily="66" charset="0"/>
              </a:rPr>
              <a:t>3H</a:t>
            </a:r>
            <a:r>
              <a:rPr lang="en-US" sz="4400" b="1" baseline="-25000" dirty="0" smtClean="0">
                <a:latin typeface="Comic Sans MS" panose="030F0702030302020204" pitchFamily="66" charset="0"/>
              </a:rPr>
              <a:t>2</a:t>
            </a:r>
            <a:r>
              <a:rPr lang="uk-UA" sz="4400" b="1" baseline="-25000" dirty="0" smtClean="0">
                <a:latin typeface="Comic Sans MS" panose="030F0702030302020204" pitchFamily="66" charset="0"/>
              </a:rPr>
              <a:t> г</a:t>
            </a:r>
            <a:r>
              <a:rPr lang="en-US" sz="4400" b="1" dirty="0">
                <a:latin typeface="Comic Sans MS" panose="030F0702030302020204" pitchFamily="66" charset="0"/>
              </a:rPr>
              <a:t>   ⇄    </a:t>
            </a:r>
            <a:r>
              <a:rPr lang="en-US" sz="4400" b="1" dirty="0" smtClean="0">
                <a:latin typeface="Comic Sans MS" panose="030F0702030302020204" pitchFamily="66" charset="0"/>
              </a:rPr>
              <a:t>2NH</a:t>
            </a:r>
            <a:r>
              <a:rPr lang="en-US" sz="4400" b="1" baseline="-25000" dirty="0" smtClean="0">
                <a:latin typeface="Comic Sans MS" panose="030F0702030302020204" pitchFamily="66" charset="0"/>
              </a:rPr>
              <a:t>3</a:t>
            </a:r>
            <a:r>
              <a:rPr lang="uk-UA" sz="4400" b="1" baseline="-25000" dirty="0" smtClean="0">
                <a:latin typeface="Comic Sans MS" panose="030F0702030302020204" pitchFamily="66" charset="0"/>
              </a:rPr>
              <a:t> г</a:t>
            </a:r>
            <a:r>
              <a:rPr lang="en-US" sz="4400" b="1" dirty="0" smtClean="0">
                <a:latin typeface="Comic Sans MS" panose="030F0702030302020204" pitchFamily="66" charset="0"/>
              </a:rPr>
              <a:t> </a:t>
            </a:r>
            <a:endParaRPr lang="uk-UA" sz="4400" b="1" dirty="0">
              <a:latin typeface="Comic Sans MS" panose="030F0702030302020204" pitchFamily="66" charset="0"/>
            </a:endParaRPr>
          </a:p>
        </p:txBody>
      </p:sp>
      <p:sp>
        <p:nvSpPr>
          <p:cNvPr id="14" name="Левая фигурная скобка 13"/>
          <p:cNvSpPr/>
          <p:nvPr/>
        </p:nvSpPr>
        <p:spPr>
          <a:xfrm rot="16200000">
            <a:off x="3612160" y="4164011"/>
            <a:ext cx="435429" cy="3316808"/>
          </a:xfrm>
          <a:prstGeom prst="leftBrac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TextBox 14"/>
          <p:cNvSpPr txBox="1"/>
          <p:nvPr/>
        </p:nvSpPr>
        <p:spPr>
          <a:xfrm>
            <a:off x="3473045" y="6267215"/>
            <a:ext cx="713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atin typeface="Comic Sans MS" panose="030F0702030302020204" pitchFamily="66" charset="0"/>
              </a:rPr>
              <a:t>4 </a:t>
            </a:r>
            <a:r>
              <a:rPr lang="en-US" sz="2400" b="1" dirty="0" smtClean="0">
                <a:latin typeface="Comic Sans MS" panose="030F0702030302020204" pitchFamily="66" charset="0"/>
              </a:rPr>
              <a:t>V</a:t>
            </a:r>
            <a:endParaRPr lang="uk-UA" sz="2400" b="1" dirty="0">
              <a:latin typeface="Comic Sans MS" panose="030F0702030302020204" pitchFamily="66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515" y="5604700"/>
            <a:ext cx="2581146" cy="58526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249260" y="6267214"/>
            <a:ext cx="713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Comic Sans MS" panose="030F0702030302020204" pitchFamily="66" charset="0"/>
              </a:rPr>
              <a:t>2</a:t>
            </a:r>
            <a:r>
              <a:rPr lang="uk-UA" sz="2400" b="1" dirty="0" smtClean="0">
                <a:latin typeface="Comic Sans MS" panose="030F0702030302020204" pitchFamily="66" charset="0"/>
              </a:rPr>
              <a:t> </a:t>
            </a:r>
            <a:r>
              <a:rPr lang="en-US" sz="2400" b="1" dirty="0" smtClean="0">
                <a:latin typeface="Comic Sans MS" panose="030F0702030302020204" pitchFamily="66" charset="0"/>
              </a:rPr>
              <a:t>V</a:t>
            </a:r>
            <a:endParaRPr lang="uk-UA" sz="2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523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2" grpId="0"/>
      <p:bldP spid="13" grpId="0"/>
      <p:bldP spid="14" grpId="0" animBg="1"/>
      <p:bldP spid="15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4240"/>
            <a:ext cx="5268686" cy="527504"/>
          </a:xfrm>
          <a:solidFill>
            <a:srgbClr val="C00000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Вплив тиску</a:t>
            </a:r>
            <a:endParaRPr lang="uk-UA" sz="3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73629"/>
            <a:ext cx="10755086" cy="3842657"/>
          </a:xfrm>
        </p:spPr>
        <p:txBody>
          <a:bodyPr/>
          <a:lstStyle/>
          <a:p>
            <a:pPr marL="0" indent="0" algn="ctr">
              <a:buNone/>
            </a:pPr>
            <a:r>
              <a:rPr lang="uk-UA" b="1" u="sng" dirty="0">
                <a:solidFill>
                  <a:srgbClr val="C00000"/>
                </a:solidFill>
                <a:latin typeface="Comic Sans MS" panose="030F0702030302020204" pitchFamily="66" charset="0"/>
              </a:rPr>
              <a:t>Для оборотної реакції у стані рівноваги: А </a:t>
            </a:r>
            <a:r>
              <a:rPr lang="uk-UA" b="1" u="sng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↔</a:t>
            </a:r>
            <a:r>
              <a:rPr lang="uk-UA" b="1" u="sng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2В</a:t>
            </a:r>
            <a:endParaRPr lang="uk-UA" b="1" u="sng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uk-UA" sz="20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uk-UA" sz="2000" dirty="0" smtClean="0">
                <a:latin typeface="Comic Sans MS" panose="030F0702030302020204" pitchFamily="66" charset="0"/>
              </a:rPr>
              <a:t>Пряма </a:t>
            </a:r>
            <a:r>
              <a:rPr lang="uk-UA" sz="2000" dirty="0">
                <a:latin typeface="Comic Sans MS" panose="030F0702030302020204" pitchFamily="66" charset="0"/>
              </a:rPr>
              <a:t>реакція → підвищує тиск у рівноважній </a:t>
            </a:r>
            <a:r>
              <a:rPr lang="uk-UA" sz="2000" dirty="0" smtClean="0">
                <a:latin typeface="Comic Sans MS" panose="030F0702030302020204" pitchFamily="66" charset="0"/>
              </a:rPr>
              <a:t>системі</a:t>
            </a:r>
          </a:p>
          <a:p>
            <a:pPr marL="0" indent="0" algn="ctr">
              <a:buNone/>
            </a:pPr>
            <a:endParaRPr lang="uk-UA" sz="2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uk-UA" sz="2000" dirty="0">
                <a:latin typeface="Comic Sans MS" panose="030F0702030302020204" pitchFamily="66" charset="0"/>
              </a:rPr>
              <a:t>Зворотна реакція → знижує тиск у рівноважній </a:t>
            </a:r>
            <a:r>
              <a:rPr lang="uk-UA" sz="2000" dirty="0" smtClean="0">
                <a:latin typeface="Comic Sans MS" panose="030F0702030302020204" pitchFamily="66" charset="0"/>
              </a:rPr>
              <a:t>системі</a:t>
            </a:r>
          </a:p>
          <a:p>
            <a:pPr marL="0" indent="0" algn="ctr">
              <a:buNone/>
            </a:pPr>
            <a:endParaRPr lang="uk-UA" sz="2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uk-UA" sz="2000" dirty="0">
                <a:latin typeface="Comic Sans MS" panose="030F0702030302020204" pitchFamily="66" charset="0"/>
              </a:rPr>
              <a:t>Підвищення тиску ззовні → зміщує рівновагу в бік зворотної </a:t>
            </a:r>
            <a:r>
              <a:rPr lang="uk-UA" sz="2000" dirty="0" smtClean="0">
                <a:latin typeface="Comic Sans MS" panose="030F0702030302020204" pitchFamily="66" charset="0"/>
              </a:rPr>
              <a:t>реакції</a:t>
            </a:r>
          </a:p>
          <a:p>
            <a:pPr marL="0" indent="0" algn="ctr">
              <a:buNone/>
            </a:pPr>
            <a:endParaRPr lang="uk-UA" sz="2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uk-UA" sz="2000" dirty="0">
                <a:latin typeface="Comic Sans MS" panose="030F0702030302020204" pitchFamily="66" charset="0"/>
              </a:rPr>
              <a:t>Зниження тиску ззовні → зміщує рівновагу в бік прямої реакції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38200" y="5182011"/>
            <a:ext cx="1075508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latin typeface="Comic Sans MS" panose="030F0702030302020204" pitchFamily="66" charset="0"/>
              </a:rPr>
              <a:t>Підвищення тиску зміщує рівновагу оборотної реакції в бік </a:t>
            </a:r>
            <a:r>
              <a:rPr lang="uk-UA" sz="2000" b="1" dirty="0" smtClean="0">
                <a:latin typeface="Comic Sans MS" panose="030F0702030302020204" pitchFamily="66" charset="0"/>
              </a:rPr>
              <a:t>утворення </a:t>
            </a:r>
            <a:r>
              <a:rPr lang="uk-UA" sz="2000" b="1" dirty="0">
                <a:latin typeface="Comic Sans MS" panose="030F0702030302020204" pitchFamily="66" charset="0"/>
              </a:rPr>
              <a:t>менших об’ємів речовин, а зниження — у бік утворення </a:t>
            </a:r>
            <a:r>
              <a:rPr lang="uk-UA" sz="2000" b="1" dirty="0" smtClean="0">
                <a:latin typeface="Comic Sans MS" panose="030F0702030302020204" pitchFamily="66" charset="0"/>
              </a:rPr>
              <a:t>більших </a:t>
            </a:r>
            <a:r>
              <a:rPr lang="uk-UA" sz="2000" b="1" dirty="0">
                <a:latin typeface="Comic Sans MS" panose="030F0702030302020204" pitchFamily="66" charset="0"/>
              </a:rPr>
              <a:t>об’ємів речовин.</a:t>
            </a:r>
          </a:p>
        </p:txBody>
      </p:sp>
    </p:spTree>
    <p:extLst>
      <p:ext uri="{BB962C8B-B14F-4D97-AF65-F5344CB8AC3E}">
        <p14:creationId xmlns:p14="http://schemas.microsoft.com/office/powerpoint/2010/main" val="2281823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4240"/>
            <a:ext cx="6705600" cy="527504"/>
          </a:xfrm>
          <a:solidFill>
            <a:srgbClr val="C00000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Вплив наявності каталізатора</a:t>
            </a:r>
            <a:endParaRPr lang="uk-UA" sz="3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73629"/>
            <a:ext cx="10755086" cy="3842657"/>
          </a:xfrm>
        </p:spPr>
        <p:txBody>
          <a:bodyPr/>
          <a:lstStyle/>
          <a:p>
            <a:pPr marL="0" indent="0" algn="ctr">
              <a:buNone/>
            </a:pPr>
            <a:endParaRPr lang="ru-RU" b="1" u="sng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ru-RU" b="1" u="sng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ru-RU" b="1" u="sng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Каталізатор</a:t>
            </a:r>
            <a:r>
              <a:rPr lang="ru-RU" b="1" u="sng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ru-RU" b="1" u="sng" dirty="0">
                <a:solidFill>
                  <a:srgbClr val="C00000"/>
                </a:solidFill>
                <a:latin typeface="Comic Sans MS" panose="030F0702030302020204" pitchFamily="66" charset="0"/>
              </a:rPr>
              <a:t>не </a:t>
            </a:r>
            <a:r>
              <a:rPr lang="ru-RU" b="1" u="sng" dirty="0" err="1">
                <a:solidFill>
                  <a:srgbClr val="C00000"/>
                </a:solidFill>
                <a:latin typeface="Comic Sans MS" panose="030F0702030302020204" pitchFamily="66" charset="0"/>
              </a:rPr>
              <a:t>зміщує</a:t>
            </a:r>
            <a:r>
              <a:rPr lang="ru-RU" b="1" u="sng" dirty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ru-RU" b="1" u="sng" dirty="0" err="1">
                <a:solidFill>
                  <a:srgbClr val="C00000"/>
                </a:solidFill>
                <a:latin typeface="Comic Sans MS" panose="030F0702030302020204" pitchFamily="66" charset="0"/>
              </a:rPr>
              <a:t>рівновагу</a:t>
            </a:r>
            <a:r>
              <a:rPr lang="ru-RU" b="1" u="sng" dirty="0">
                <a:solidFill>
                  <a:srgbClr val="C00000"/>
                </a:solidFill>
                <a:latin typeface="Comic Sans MS" panose="030F0702030302020204" pitchFamily="66" charset="0"/>
              </a:rPr>
              <a:t>, а </a:t>
            </a:r>
            <a:r>
              <a:rPr lang="ru-RU" b="1" u="sng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тільки</a:t>
            </a:r>
            <a:endParaRPr lang="ru-RU" b="1" u="sng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ru-RU" b="1" u="sng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ru-RU" b="1" u="sng" dirty="0" err="1">
                <a:solidFill>
                  <a:srgbClr val="C00000"/>
                </a:solidFill>
                <a:latin typeface="Comic Sans MS" panose="030F0702030302020204" pitchFamily="66" charset="0"/>
              </a:rPr>
              <a:t>прискорює</a:t>
            </a:r>
            <a:r>
              <a:rPr lang="ru-RU" b="1" u="sng" dirty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ru-RU" b="1" u="sng" dirty="0" err="1">
                <a:solidFill>
                  <a:srgbClr val="C00000"/>
                </a:solidFill>
                <a:latin typeface="Comic Sans MS" panose="030F0702030302020204" pitchFamily="66" charset="0"/>
              </a:rPr>
              <a:t>її</a:t>
            </a:r>
            <a:r>
              <a:rPr lang="ru-RU" b="1" u="sng" dirty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ru-RU" b="1" u="sng" dirty="0" err="1">
                <a:solidFill>
                  <a:srgbClr val="C00000"/>
                </a:solidFill>
                <a:latin typeface="Comic Sans MS" panose="030F0702030302020204" pitchFamily="66" charset="0"/>
              </a:rPr>
              <a:t>встановлення</a:t>
            </a:r>
            <a:endParaRPr lang="uk-UA" sz="20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64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4240"/>
            <a:ext cx="5257800" cy="527504"/>
          </a:xfrm>
          <a:solidFill>
            <a:srgbClr val="C00000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Практика</a:t>
            </a:r>
            <a:endParaRPr lang="uk-UA" sz="3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38200" y="1219200"/>
            <a:ext cx="10515600" cy="4957763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>
                <a:latin typeface="Comic Sans MS" panose="030F0702030302020204" pitchFamily="66" charset="0"/>
              </a:rPr>
              <a:t>Укажіть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рівняння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оборотних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реакцій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рівновагу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яких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можна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зміщувати</a:t>
            </a:r>
            <a:r>
              <a:rPr lang="ru-RU" dirty="0">
                <a:latin typeface="Comic Sans MS" panose="030F0702030302020204" pitchFamily="66" charset="0"/>
              </a:rPr>
              <a:t> у </a:t>
            </a:r>
            <a:r>
              <a:rPr lang="ru-RU" dirty="0" err="1">
                <a:latin typeface="Comic Sans MS" panose="030F0702030302020204" pitchFamily="66" charset="0"/>
              </a:rPr>
              <a:t>бік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утворення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продуктів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реакції</a:t>
            </a:r>
            <a:r>
              <a:rPr lang="ru-RU" dirty="0">
                <a:latin typeface="Comic Sans MS" panose="030F0702030302020204" pitchFamily="66" charset="0"/>
              </a:rPr>
              <a:t> за </a:t>
            </a:r>
            <a:r>
              <a:rPr lang="ru-RU" dirty="0" err="1">
                <a:latin typeface="Comic Sans MS" panose="030F0702030302020204" pitchFamily="66" charset="0"/>
              </a:rPr>
              <a:t>допомогою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збільшення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тиску</a:t>
            </a:r>
            <a:r>
              <a:rPr lang="ru-RU" dirty="0">
                <a:latin typeface="Comic Sans MS" panose="030F0702030302020204" pitchFamily="66" charset="0"/>
              </a:rPr>
              <a:t>.</a:t>
            </a:r>
          </a:p>
          <a:p>
            <a:pPr marL="0" indent="0" algn="ctr">
              <a:buNone/>
            </a:pPr>
            <a:r>
              <a:rPr lang="ru-RU" dirty="0" smtClean="0">
                <a:latin typeface="Comic Sans MS" panose="030F0702030302020204" pitchFamily="66" charset="0"/>
              </a:rPr>
              <a:t>Н</a:t>
            </a:r>
            <a:r>
              <a:rPr lang="ru-RU" baseline="-25000" dirty="0" smtClean="0">
                <a:latin typeface="Comic Sans MS" panose="030F0702030302020204" pitchFamily="66" charset="0"/>
              </a:rPr>
              <a:t>2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>
                <a:latin typeface="Comic Sans MS" panose="030F0702030302020204" pitchFamily="66" charset="0"/>
              </a:rPr>
              <a:t>+ І</a:t>
            </a:r>
            <a:r>
              <a:rPr lang="ru-RU" baseline="-25000" dirty="0">
                <a:latin typeface="Comic Sans MS" panose="030F0702030302020204" pitchFamily="66" charset="0"/>
              </a:rPr>
              <a:t>2</a:t>
            </a:r>
            <a:r>
              <a:rPr lang="ru-RU" dirty="0">
                <a:latin typeface="Comic Sans MS" panose="030F0702030302020204" pitchFamily="66" charset="0"/>
              </a:rPr>
              <a:t> ⇄ 2НІ</a:t>
            </a:r>
          </a:p>
          <a:p>
            <a:pPr marL="0" indent="0" algn="ctr">
              <a:buNone/>
            </a:pPr>
            <a:r>
              <a:rPr lang="ru-RU" dirty="0" smtClean="0">
                <a:latin typeface="Comic Sans MS" panose="030F0702030302020204" pitchFamily="66" charset="0"/>
              </a:rPr>
              <a:t>3O</a:t>
            </a:r>
            <a:r>
              <a:rPr lang="ru-RU" baseline="-25000" dirty="0" smtClean="0">
                <a:latin typeface="Comic Sans MS" panose="030F0702030302020204" pitchFamily="66" charset="0"/>
              </a:rPr>
              <a:t>2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>
                <a:latin typeface="Comic Sans MS" panose="030F0702030302020204" pitchFamily="66" charset="0"/>
              </a:rPr>
              <a:t>⇄ </a:t>
            </a:r>
            <a:r>
              <a:rPr lang="ru-RU" dirty="0" smtClean="0">
                <a:latin typeface="Comic Sans MS" panose="030F0702030302020204" pitchFamily="66" charset="0"/>
              </a:rPr>
              <a:t>2O</a:t>
            </a:r>
            <a:r>
              <a:rPr lang="ru-RU" baseline="-25000" dirty="0" smtClean="0">
                <a:latin typeface="Comic Sans MS" panose="030F0702030302020204" pitchFamily="66" charset="0"/>
              </a:rPr>
              <a:t>3</a:t>
            </a:r>
          </a:p>
          <a:p>
            <a:pPr marL="0" indent="0" algn="ctr">
              <a:buNone/>
            </a:pPr>
            <a:r>
              <a:rPr lang="ru-RU" dirty="0" smtClean="0">
                <a:latin typeface="Comic Sans MS" panose="030F0702030302020204" pitchFamily="66" charset="0"/>
              </a:rPr>
              <a:t>С</a:t>
            </a:r>
            <a:r>
              <a:rPr lang="ru-RU" baseline="-25000" dirty="0" smtClean="0">
                <a:latin typeface="Comic Sans MS" panose="030F0702030302020204" pitchFamily="66" charset="0"/>
              </a:rPr>
              <a:t>2</a:t>
            </a:r>
            <a:r>
              <a:rPr lang="ru-RU" dirty="0" smtClean="0">
                <a:latin typeface="Comic Sans MS" panose="030F0702030302020204" pitchFamily="66" charset="0"/>
              </a:rPr>
              <a:t>Н</a:t>
            </a:r>
            <a:r>
              <a:rPr lang="ru-RU" baseline="-25000" dirty="0" smtClean="0">
                <a:latin typeface="Comic Sans MS" panose="030F0702030302020204" pitchFamily="66" charset="0"/>
              </a:rPr>
              <a:t>4</a:t>
            </a:r>
            <a:r>
              <a:rPr lang="ru-RU" dirty="0" smtClean="0">
                <a:latin typeface="Comic Sans MS" panose="030F0702030302020204" pitchFamily="66" charset="0"/>
              </a:rPr>
              <a:t> + Н</a:t>
            </a:r>
            <a:r>
              <a:rPr lang="ru-RU" baseline="-25000" dirty="0" smtClean="0">
                <a:latin typeface="Comic Sans MS" panose="030F0702030302020204" pitchFamily="66" charset="0"/>
              </a:rPr>
              <a:t>2</a:t>
            </a:r>
            <a:r>
              <a:rPr lang="ru-RU" dirty="0" smtClean="0">
                <a:latin typeface="Comic Sans MS" panose="030F0702030302020204" pitchFamily="66" charset="0"/>
              </a:rPr>
              <a:t> ⇄ С</a:t>
            </a:r>
            <a:r>
              <a:rPr lang="ru-RU" baseline="-25000" dirty="0" smtClean="0">
                <a:latin typeface="Comic Sans MS" panose="030F0702030302020204" pitchFamily="66" charset="0"/>
              </a:rPr>
              <a:t>2</a:t>
            </a:r>
            <a:r>
              <a:rPr lang="ru-RU" dirty="0" smtClean="0">
                <a:latin typeface="Comic Sans MS" panose="030F0702030302020204" pitchFamily="66" charset="0"/>
              </a:rPr>
              <a:t>Н</a:t>
            </a:r>
            <a:r>
              <a:rPr lang="ru-RU" baseline="-25000" dirty="0" smtClean="0">
                <a:latin typeface="Comic Sans MS" panose="030F0702030302020204" pitchFamily="66" charset="0"/>
              </a:rPr>
              <a:t>6</a:t>
            </a:r>
          </a:p>
          <a:p>
            <a:r>
              <a:rPr lang="uk-UA" dirty="0" smtClean="0">
                <a:latin typeface="Comic Sans MS" panose="030F0702030302020204" pitchFamily="66" charset="0"/>
              </a:rPr>
              <a:t>Як </a:t>
            </a:r>
            <a:r>
              <a:rPr lang="uk-UA" dirty="0">
                <a:latin typeface="Comic Sans MS" panose="030F0702030302020204" pitchFamily="66" charset="0"/>
              </a:rPr>
              <a:t>вплине збільшення концентрації вуглекислого газу на перебіг оборотної реакції:</a:t>
            </a:r>
          </a:p>
          <a:p>
            <a:pPr marL="0" indent="0" algn="ctr">
              <a:buNone/>
            </a:pPr>
            <a:r>
              <a:rPr lang="uk-UA" dirty="0">
                <a:latin typeface="Comic Sans MS" panose="030F0702030302020204" pitchFamily="66" charset="0"/>
              </a:rPr>
              <a:t>СО + Н</a:t>
            </a:r>
            <a:r>
              <a:rPr lang="uk-UA" baseline="-25000" dirty="0">
                <a:latin typeface="Comic Sans MS" panose="030F0702030302020204" pitchFamily="66" charset="0"/>
              </a:rPr>
              <a:t>2</a:t>
            </a:r>
            <a:r>
              <a:rPr lang="uk-UA" dirty="0">
                <a:latin typeface="Comic Sans MS" panose="030F0702030302020204" pitchFamily="66" charset="0"/>
              </a:rPr>
              <a:t>О ⇄ </a:t>
            </a:r>
            <a:r>
              <a:rPr lang="en-US" dirty="0">
                <a:latin typeface="Comic Sans MS" panose="030F0702030302020204" pitchFamily="66" charset="0"/>
              </a:rPr>
              <a:t>CO</a:t>
            </a:r>
            <a:r>
              <a:rPr lang="en-US" baseline="-25000" dirty="0">
                <a:latin typeface="Comic Sans MS" panose="030F0702030302020204" pitchFamily="66" charset="0"/>
              </a:rPr>
              <a:t>2</a:t>
            </a:r>
            <a:r>
              <a:rPr lang="en-US" dirty="0">
                <a:latin typeface="Comic Sans MS" panose="030F0702030302020204" pitchFamily="66" charset="0"/>
              </a:rPr>
              <a:t> + </a:t>
            </a:r>
            <a:r>
              <a:rPr lang="uk-UA" dirty="0" smtClean="0">
                <a:latin typeface="Comic Sans MS" panose="030F0702030302020204" pitchFamily="66" charset="0"/>
              </a:rPr>
              <a:t>Н</a:t>
            </a:r>
            <a:r>
              <a:rPr lang="uk-UA" baseline="-25000" dirty="0" smtClean="0">
                <a:latin typeface="Comic Sans MS" panose="030F0702030302020204" pitchFamily="66" charset="0"/>
              </a:rPr>
              <a:t>2</a:t>
            </a:r>
            <a:endParaRPr lang="uk-UA" dirty="0">
              <a:latin typeface="Comic Sans MS" panose="030F0702030302020204" pitchFamily="66" charset="0"/>
            </a:endParaRPr>
          </a:p>
          <a:p>
            <a:r>
              <a:rPr lang="uk-UA" dirty="0" smtClean="0">
                <a:latin typeface="Comic Sans MS" panose="030F0702030302020204" pitchFamily="66" charset="0"/>
              </a:rPr>
              <a:t>Як </a:t>
            </a:r>
            <a:r>
              <a:rPr lang="uk-UA" dirty="0">
                <a:latin typeface="Comic Sans MS" panose="030F0702030302020204" pitchFamily="66" charset="0"/>
              </a:rPr>
              <a:t>вплине підвищення температури на стан рівноваги в реакціях:</a:t>
            </a:r>
          </a:p>
          <a:p>
            <a:pPr marL="0" indent="0" algn="ctr">
              <a:buNone/>
            </a:pPr>
            <a:r>
              <a:rPr lang="uk-UA" dirty="0">
                <a:latin typeface="Comic Sans MS" panose="030F0702030302020204" pitchFamily="66" charset="0"/>
              </a:rPr>
              <a:t>2</a:t>
            </a:r>
            <a:r>
              <a:rPr lang="en-US" dirty="0">
                <a:latin typeface="Comic Sans MS" panose="030F0702030302020204" pitchFamily="66" charset="0"/>
              </a:rPr>
              <a:t>SO</a:t>
            </a:r>
            <a:r>
              <a:rPr lang="en-US" baseline="-25000" dirty="0">
                <a:latin typeface="Comic Sans MS" panose="030F0702030302020204" pitchFamily="66" charset="0"/>
              </a:rPr>
              <a:t>2</a:t>
            </a:r>
            <a:r>
              <a:rPr lang="en-US" dirty="0">
                <a:latin typeface="Comic Sans MS" panose="030F0702030302020204" pitchFamily="66" charset="0"/>
              </a:rPr>
              <a:t> + O</a:t>
            </a:r>
            <a:r>
              <a:rPr lang="en-US" baseline="-25000" dirty="0">
                <a:latin typeface="Comic Sans MS" panose="030F0702030302020204" pitchFamily="66" charset="0"/>
              </a:rPr>
              <a:t>2</a:t>
            </a:r>
            <a:r>
              <a:rPr lang="en-US" dirty="0">
                <a:latin typeface="Comic Sans MS" panose="030F0702030302020204" pitchFamily="66" charset="0"/>
              </a:rPr>
              <a:t> ⇄ 2SO</a:t>
            </a:r>
            <a:r>
              <a:rPr lang="en-US" baseline="-25000" dirty="0">
                <a:latin typeface="Comic Sans MS" panose="030F0702030302020204" pitchFamily="66" charset="0"/>
              </a:rPr>
              <a:t>3</a:t>
            </a:r>
            <a:r>
              <a:rPr lang="en-US" dirty="0">
                <a:latin typeface="Comic Sans MS" panose="030F0702030302020204" pitchFamily="66" charset="0"/>
              </a:rPr>
              <a:t>; </a:t>
            </a:r>
            <a:r>
              <a:rPr lang="el-GR" dirty="0">
                <a:latin typeface="Comic Sans MS" panose="030F0702030302020204" pitchFamily="66" charset="0"/>
              </a:rPr>
              <a:t>Δ</a:t>
            </a:r>
            <a:r>
              <a:rPr lang="uk-UA" dirty="0">
                <a:latin typeface="Comic Sans MS" panose="030F0702030302020204" pitchFamily="66" charset="0"/>
              </a:rPr>
              <a:t>Н = –192 </a:t>
            </a:r>
            <a:r>
              <a:rPr lang="uk-UA" dirty="0" err="1">
                <a:latin typeface="Comic Sans MS" panose="030F0702030302020204" pitchFamily="66" charset="0"/>
              </a:rPr>
              <a:t>кДж</a:t>
            </a:r>
            <a:r>
              <a:rPr lang="uk-UA" dirty="0">
                <a:latin typeface="Comic Sans MS" panose="030F0702030302020204" pitchFamily="66" charset="0"/>
              </a:rPr>
              <a:t>;</a:t>
            </a:r>
          </a:p>
          <a:p>
            <a:pPr mar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Fe</a:t>
            </a:r>
            <a:r>
              <a:rPr lang="en-US" baseline="-25000" dirty="0">
                <a:latin typeface="Comic Sans MS" panose="030F0702030302020204" pitchFamily="66" charset="0"/>
              </a:rPr>
              <a:t>3</a:t>
            </a:r>
            <a:r>
              <a:rPr lang="en-US" dirty="0">
                <a:latin typeface="Comic Sans MS" panose="030F0702030302020204" pitchFamily="66" charset="0"/>
              </a:rPr>
              <a:t>O</a:t>
            </a:r>
            <a:r>
              <a:rPr lang="en-US" baseline="-25000" dirty="0">
                <a:latin typeface="Comic Sans MS" panose="030F0702030302020204" pitchFamily="66" charset="0"/>
              </a:rPr>
              <a:t>4</a:t>
            </a:r>
            <a:r>
              <a:rPr lang="en-US" dirty="0">
                <a:latin typeface="Comic Sans MS" panose="030F0702030302020204" pitchFamily="66" charset="0"/>
              </a:rPr>
              <a:t> + 4CO ⇄ 3Fe + 4CO</a:t>
            </a:r>
            <a:r>
              <a:rPr lang="en-US" baseline="-25000" dirty="0">
                <a:latin typeface="Comic Sans MS" panose="030F0702030302020204" pitchFamily="66" charset="0"/>
              </a:rPr>
              <a:t>2</a:t>
            </a:r>
            <a:r>
              <a:rPr lang="en-US" dirty="0">
                <a:latin typeface="Comic Sans MS" panose="030F0702030302020204" pitchFamily="66" charset="0"/>
              </a:rPr>
              <a:t>; </a:t>
            </a:r>
            <a:r>
              <a:rPr lang="el-GR" dirty="0">
                <a:latin typeface="Comic Sans MS" panose="030F0702030302020204" pitchFamily="66" charset="0"/>
              </a:rPr>
              <a:t>Δ</a:t>
            </a:r>
            <a:r>
              <a:rPr lang="uk-UA" dirty="0">
                <a:latin typeface="Comic Sans MS" panose="030F0702030302020204" pitchFamily="66" charset="0"/>
              </a:rPr>
              <a:t>Н = +43,7 </a:t>
            </a:r>
            <a:r>
              <a:rPr lang="uk-UA" dirty="0" err="1">
                <a:latin typeface="Comic Sans MS" panose="030F0702030302020204" pitchFamily="66" charset="0"/>
              </a:rPr>
              <a:t>кДж</a:t>
            </a:r>
            <a:r>
              <a:rPr lang="uk-UA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61380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4240"/>
            <a:ext cx="5279571" cy="573611"/>
          </a:xfrm>
          <a:solidFill>
            <a:srgbClr val="C00000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Практика</a:t>
            </a:r>
            <a:endParaRPr lang="uk-UA" sz="3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38200" y="1273629"/>
            <a:ext cx="10515600" cy="49033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b="1" dirty="0">
                <a:latin typeface="Comic Sans MS" panose="030F0702030302020204" pitchFamily="66" charset="0"/>
              </a:rPr>
              <a:t>Як впливатиме зміна температури й тиску на стан рівноваги і вихід </a:t>
            </a:r>
            <a:r>
              <a:rPr lang="uk-UA" b="1" dirty="0" smtClean="0">
                <a:latin typeface="Comic Sans MS" panose="030F0702030302020204" pitchFamily="66" charset="0"/>
              </a:rPr>
              <a:t>продуктів </a:t>
            </a:r>
            <a:r>
              <a:rPr lang="uk-UA" b="1" dirty="0">
                <a:latin typeface="Comic Sans MS" panose="030F0702030302020204" pitchFamily="66" charset="0"/>
              </a:rPr>
              <a:t>у процесах?</a:t>
            </a:r>
          </a:p>
          <a:p>
            <a:pPr marL="0" indent="0">
              <a:buNone/>
            </a:pPr>
            <a:r>
              <a:rPr lang="uk-UA" dirty="0">
                <a:latin typeface="Comic Sans MS" panose="030F0702030302020204" pitchFamily="66" charset="0"/>
              </a:rPr>
              <a:t>а) 2</a:t>
            </a:r>
            <a:r>
              <a:rPr lang="en-US" dirty="0">
                <a:latin typeface="Comic Sans MS" panose="030F0702030302020204" pitchFamily="66" charset="0"/>
              </a:rPr>
              <a:t>Hg + </a:t>
            </a:r>
            <a:r>
              <a:rPr lang="uk-UA" dirty="0">
                <a:latin typeface="Comic Sans MS" panose="030F0702030302020204" pitchFamily="66" charset="0"/>
              </a:rPr>
              <a:t>О</a:t>
            </a:r>
            <a:r>
              <a:rPr lang="uk-UA" baseline="-25000" dirty="0">
                <a:latin typeface="Comic Sans MS" panose="030F0702030302020204" pitchFamily="66" charset="0"/>
              </a:rPr>
              <a:t>2</a:t>
            </a:r>
            <a:r>
              <a:rPr lang="uk-UA" dirty="0">
                <a:latin typeface="Comic Sans MS" panose="030F0702030302020204" pitchFamily="66" charset="0"/>
              </a:rPr>
              <a:t> ⇄  2</a:t>
            </a:r>
            <a:r>
              <a:rPr lang="en-US" dirty="0" err="1">
                <a:latin typeface="Comic Sans MS" panose="030F0702030302020204" pitchFamily="66" charset="0"/>
              </a:rPr>
              <a:t>HgO</a:t>
            </a:r>
            <a:r>
              <a:rPr lang="en-US" dirty="0">
                <a:latin typeface="Comic Sans MS" panose="030F0702030302020204" pitchFamily="66" charset="0"/>
              </a:rPr>
              <a:t>; </a:t>
            </a:r>
            <a:r>
              <a:rPr lang="el-GR" dirty="0">
                <a:latin typeface="Comic Sans MS" panose="030F0702030302020204" pitchFamily="66" charset="0"/>
              </a:rPr>
              <a:t>Δ</a:t>
            </a:r>
            <a:r>
              <a:rPr lang="en-US" dirty="0">
                <a:latin typeface="Comic Sans MS" panose="030F0702030302020204" pitchFamily="66" charset="0"/>
              </a:rPr>
              <a:t>H &lt; 0; </a:t>
            </a:r>
            <a:endParaRPr lang="uk-UA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uk-UA" dirty="0">
                <a:latin typeface="Comic Sans MS" panose="030F0702030302020204" pitchFamily="66" charset="0"/>
              </a:rPr>
              <a:t>б</a:t>
            </a:r>
            <a:r>
              <a:rPr lang="uk-UA" dirty="0" smtClean="0">
                <a:latin typeface="Comic Sans MS" panose="030F0702030302020204" pitchFamily="66" charset="0"/>
              </a:rPr>
              <a:t>) </a:t>
            </a:r>
            <a:r>
              <a:rPr lang="en-US" dirty="0">
                <a:latin typeface="Comic Sans MS" panose="030F0702030302020204" pitchFamily="66" charset="0"/>
              </a:rPr>
              <a:t>N</a:t>
            </a:r>
            <a:r>
              <a:rPr lang="en-US" baseline="-25000" dirty="0">
                <a:latin typeface="Comic Sans MS" panose="030F0702030302020204" pitchFamily="66" charset="0"/>
              </a:rPr>
              <a:t>2</a:t>
            </a:r>
            <a:r>
              <a:rPr lang="en-US" dirty="0">
                <a:latin typeface="Comic Sans MS" panose="030F0702030302020204" pitchFamily="66" charset="0"/>
              </a:rPr>
              <a:t> + O</a:t>
            </a:r>
            <a:r>
              <a:rPr lang="en-US" baseline="-25000" dirty="0">
                <a:latin typeface="Comic Sans MS" panose="030F0702030302020204" pitchFamily="66" charset="0"/>
              </a:rPr>
              <a:t>2</a:t>
            </a:r>
            <a:r>
              <a:rPr lang="en-US" dirty="0">
                <a:latin typeface="Comic Sans MS" panose="030F0702030302020204" pitchFamily="66" charset="0"/>
              </a:rPr>
              <a:t> ⇄  2NO; </a:t>
            </a:r>
            <a:r>
              <a:rPr lang="el-GR" dirty="0">
                <a:latin typeface="Comic Sans MS" panose="030F0702030302020204" pitchFamily="66" charset="0"/>
              </a:rPr>
              <a:t>Δ</a:t>
            </a:r>
            <a:r>
              <a:rPr lang="en-US" dirty="0">
                <a:latin typeface="Comic Sans MS" panose="030F0702030302020204" pitchFamily="66" charset="0"/>
              </a:rPr>
              <a:t>H &gt; 0;</a:t>
            </a:r>
          </a:p>
          <a:p>
            <a:pPr marL="0" indent="0">
              <a:buNone/>
            </a:pPr>
            <a:r>
              <a:rPr lang="uk-UA" dirty="0" smtClean="0">
                <a:latin typeface="Comic Sans MS" panose="030F0702030302020204" pitchFamily="66" charset="0"/>
              </a:rPr>
              <a:t>в) </a:t>
            </a:r>
            <a:r>
              <a:rPr lang="uk-UA" dirty="0">
                <a:latin typeface="Comic Sans MS" panose="030F0702030302020204" pitchFamily="66" charset="0"/>
              </a:rPr>
              <a:t>Н</a:t>
            </a:r>
            <a:r>
              <a:rPr lang="uk-UA" baseline="-25000" dirty="0">
                <a:latin typeface="Comic Sans MS" panose="030F0702030302020204" pitchFamily="66" charset="0"/>
              </a:rPr>
              <a:t>2</a:t>
            </a:r>
            <a:r>
              <a:rPr lang="uk-UA" dirty="0">
                <a:latin typeface="Comic Sans MS" panose="030F0702030302020204" pitchFamily="66" charset="0"/>
              </a:rPr>
              <a:t>О ⇄  Н</a:t>
            </a:r>
            <a:r>
              <a:rPr lang="uk-UA" baseline="30000" dirty="0">
                <a:latin typeface="Comic Sans MS" panose="030F0702030302020204" pitchFamily="66" charset="0"/>
              </a:rPr>
              <a:t>+</a:t>
            </a:r>
            <a:r>
              <a:rPr lang="uk-UA" dirty="0">
                <a:latin typeface="Comic Sans MS" panose="030F0702030302020204" pitchFamily="66" charset="0"/>
              </a:rPr>
              <a:t> + </a:t>
            </a:r>
            <a:r>
              <a:rPr lang="en-US" dirty="0">
                <a:latin typeface="Comic Sans MS" panose="030F0702030302020204" pitchFamily="66" charset="0"/>
              </a:rPr>
              <a:t>OH</a:t>
            </a:r>
            <a:r>
              <a:rPr lang="en-US" baseline="30000" dirty="0">
                <a:latin typeface="Comic Sans MS" panose="030F0702030302020204" pitchFamily="66" charset="0"/>
              </a:rPr>
              <a:t>–</a:t>
            </a:r>
            <a:r>
              <a:rPr lang="en-US" dirty="0">
                <a:latin typeface="Comic Sans MS" panose="030F0702030302020204" pitchFamily="66" charset="0"/>
              </a:rPr>
              <a:t>; </a:t>
            </a:r>
            <a:r>
              <a:rPr lang="el-GR" dirty="0">
                <a:latin typeface="Comic Sans MS" panose="030F0702030302020204" pitchFamily="66" charset="0"/>
              </a:rPr>
              <a:t>Δ</a:t>
            </a:r>
            <a:r>
              <a:rPr lang="en-US" dirty="0">
                <a:latin typeface="Comic Sans MS" panose="030F0702030302020204" pitchFamily="66" charset="0"/>
              </a:rPr>
              <a:t>H &gt; 0; </a:t>
            </a:r>
            <a:endParaRPr lang="uk-UA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uk-UA" dirty="0">
                <a:latin typeface="Comic Sans MS" panose="030F0702030302020204" pitchFamily="66" charset="0"/>
              </a:rPr>
              <a:t>г</a:t>
            </a:r>
            <a:r>
              <a:rPr lang="uk-UA" dirty="0" smtClean="0">
                <a:latin typeface="Comic Sans MS" panose="030F0702030302020204" pitchFamily="66" charset="0"/>
              </a:rPr>
              <a:t>) </a:t>
            </a:r>
            <a:r>
              <a:rPr lang="en-US" dirty="0">
                <a:latin typeface="Comic Sans MS" panose="030F0702030302020204" pitchFamily="66" charset="0"/>
              </a:rPr>
              <a:t>N</a:t>
            </a:r>
            <a:r>
              <a:rPr lang="en-US" baseline="-25000" dirty="0">
                <a:latin typeface="Comic Sans MS" panose="030F0702030302020204" pitchFamily="66" charset="0"/>
              </a:rPr>
              <a:t>2</a:t>
            </a:r>
            <a:r>
              <a:rPr lang="en-US" dirty="0">
                <a:latin typeface="Comic Sans MS" panose="030F0702030302020204" pitchFamily="66" charset="0"/>
              </a:rPr>
              <a:t>O</a:t>
            </a:r>
            <a:r>
              <a:rPr lang="en-US" baseline="-25000" dirty="0">
                <a:latin typeface="Comic Sans MS" panose="030F0702030302020204" pitchFamily="66" charset="0"/>
              </a:rPr>
              <a:t>4</a:t>
            </a:r>
            <a:r>
              <a:rPr lang="en-US" dirty="0">
                <a:latin typeface="Comic Sans MS" panose="030F0702030302020204" pitchFamily="66" charset="0"/>
              </a:rPr>
              <a:t>(</a:t>
            </a:r>
            <a:r>
              <a:rPr lang="uk-UA" dirty="0">
                <a:latin typeface="Comic Sans MS" panose="030F0702030302020204" pitchFamily="66" charset="0"/>
              </a:rPr>
              <a:t>г.) ⇄  2</a:t>
            </a:r>
            <a:r>
              <a:rPr lang="en-US" dirty="0">
                <a:latin typeface="Comic Sans MS" panose="030F0702030302020204" pitchFamily="66" charset="0"/>
              </a:rPr>
              <a:t>NO</a:t>
            </a:r>
            <a:r>
              <a:rPr lang="en-US" baseline="-25000" dirty="0">
                <a:latin typeface="Comic Sans MS" panose="030F0702030302020204" pitchFamily="66" charset="0"/>
              </a:rPr>
              <a:t>2</a:t>
            </a:r>
            <a:r>
              <a:rPr lang="en-US" dirty="0">
                <a:latin typeface="Comic Sans MS" panose="030F0702030302020204" pitchFamily="66" charset="0"/>
              </a:rPr>
              <a:t>(</a:t>
            </a:r>
            <a:r>
              <a:rPr lang="uk-UA" dirty="0">
                <a:latin typeface="Comic Sans MS" panose="030F0702030302020204" pitchFamily="66" charset="0"/>
              </a:rPr>
              <a:t>г.); </a:t>
            </a:r>
            <a:r>
              <a:rPr lang="el-GR" dirty="0">
                <a:latin typeface="Comic Sans MS" panose="030F0702030302020204" pitchFamily="66" charset="0"/>
              </a:rPr>
              <a:t>Δ</a:t>
            </a:r>
            <a:r>
              <a:rPr lang="en-US" dirty="0">
                <a:latin typeface="Comic Sans MS" panose="030F0702030302020204" pitchFamily="66" charset="0"/>
              </a:rPr>
              <a:t>H &gt; 0;</a:t>
            </a:r>
          </a:p>
          <a:p>
            <a:pPr marL="0" indent="0">
              <a:buNone/>
            </a:pPr>
            <a:r>
              <a:rPr lang="uk-UA" dirty="0" smtClean="0">
                <a:latin typeface="Comic Sans MS" panose="030F0702030302020204" pitchFamily="66" charset="0"/>
              </a:rPr>
              <a:t>д) </a:t>
            </a:r>
            <a:r>
              <a:rPr lang="en-US" dirty="0">
                <a:latin typeface="Comic Sans MS" panose="030F0702030302020204" pitchFamily="66" charset="0"/>
              </a:rPr>
              <a:t>Fe</a:t>
            </a:r>
            <a:r>
              <a:rPr lang="uk-UA" dirty="0">
                <a:latin typeface="Comic Sans MS" panose="030F0702030302020204" pitchFamily="66" charset="0"/>
              </a:rPr>
              <a:t>О + </a:t>
            </a:r>
            <a:r>
              <a:rPr lang="en-US" dirty="0">
                <a:latin typeface="Comic Sans MS" panose="030F0702030302020204" pitchFamily="66" charset="0"/>
              </a:rPr>
              <a:t>CO  ⇄ Fe + CO</a:t>
            </a:r>
            <a:r>
              <a:rPr lang="en-US" baseline="-25000" dirty="0">
                <a:latin typeface="Comic Sans MS" panose="030F0702030302020204" pitchFamily="66" charset="0"/>
              </a:rPr>
              <a:t>2</a:t>
            </a:r>
            <a:r>
              <a:rPr lang="en-US" dirty="0">
                <a:latin typeface="Comic Sans MS" panose="030F0702030302020204" pitchFamily="66" charset="0"/>
              </a:rPr>
              <a:t>; </a:t>
            </a:r>
            <a:r>
              <a:rPr lang="el-GR" dirty="0">
                <a:latin typeface="Comic Sans MS" panose="030F0702030302020204" pitchFamily="66" charset="0"/>
              </a:rPr>
              <a:t>Δ</a:t>
            </a:r>
            <a:r>
              <a:rPr lang="en-US" dirty="0">
                <a:latin typeface="Comic Sans MS" panose="030F0702030302020204" pitchFamily="66" charset="0"/>
              </a:rPr>
              <a:t>H &lt; 0; </a:t>
            </a:r>
            <a:endParaRPr lang="uk-UA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uk-UA" dirty="0">
                <a:latin typeface="Comic Sans MS" panose="030F0702030302020204" pitchFamily="66" charset="0"/>
              </a:rPr>
              <a:t>е</a:t>
            </a:r>
            <a:r>
              <a:rPr lang="uk-UA" dirty="0" smtClean="0">
                <a:latin typeface="Comic Sans MS" panose="030F0702030302020204" pitchFamily="66" charset="0"/>
              </a:rPr>
              <a:t>) </a:t>
            </a:r>
            <a:r>
              <a:rPr lang="uk-UA" dirty="0">
                <a:latin typeface="Comic Sans MS" panose="030F0702030302020204" pitchFamily="66" charset="0"/>
              </a:rPr>
              <a:t>Н</a:t>
            </a:r>
            <a:r>
              <a:rPr lang="uk-UA" baseline="-25000" dirty="0">
                <a:latin typeface="Comic Sans MS" panose="030F0702030302020204" pitchFamily="66" charset="0"/>
              </a:rPr>
              <a:t>2</a:t>
            </a:r>
            <a:r>
              <a:rPr lang="uk-UA" dirty="0">
                <a:latin typeface="Comic Sans MS" panose="030F0702030302020204" pitchFamily="66" charset="0"/>
              </a:rPr>
              <a:t>(г.) + </a:t>
            </a:r>
            <a:r>
              <a:rPr lang="en-US" dirty="0">
                <a:latin typeface="Comic Sans MS" panose="030F0702030302020204" pitchFamily="66" charset="0"/>
              </a:rPr>
              <a:t>I</a:t>
            </a:r>
            <a:r>
              <a:rPr lang="en-US" baseline="-25000" dirty="0">
                <a:latin typeface="Comic Sans MS" panose="030F0702030302020204" pitchFamily="66" charset="0"/>
              </a:rPr>
              <a:t>2</a:t>
            </a:r>
            <a:r>
              <a:rPr lang="en-US" dirty="0">
                <a:latin typeface="Comic Sans MS" panose="030F0702030302020204" pitchFamily="66" charset="0"/>
              </a:rPr>
              <a:t>(</a:t>
            </a:r>
            <a:r>
              <a:rPr lang="uk-UA" dirty="0">
                <a:latin typeface="Comic Sans MS" panose="030F0702030302020204" pitchFamily="66" charset="0"/>
              </a:rPr>
              <a:t>г.) ⇄ 2Н</a:t>
            </a:r>
            <a:r>
              <a:rPr lang="en-US" dirty="0">
                <a:latin typeface="Comic Sans MS" panose="030F0702030302020204" pitchFamily="66" charset="0"/>
              </a:rPr>
              <a:t>I(</a:t>
            </a:r>
            <a:r>
              <a:rPr lang="uk-UA" dirty="0">
                <a:latin typeface="Comic Sans MS" panose="030F0702030302020204" pitchFamily="66" charset="0"/>
              </a:rPr>
              <a:t>г.); </a:t>
            </a:r>
            <a:r>
              <a:rPr lang="el-GR" dirty="0">
                <a:latin typeface="Comic Sans MS" panose="030F0702030302020204" pitchFamily="66" charset="0"/>
              </a:rPr>
              <a:t>Δ</a:t>
            </a:r>
            <a:r>
              <a:rPr lang="en-US" dirty="0">
                <a:latin typeface="Comic Sans MS" panose="030F0702030302020204" pitchFamily="66" charset="0"/>
              </a:rPr>
              <a:t>H &gt; </a:t>
            </a:r>
            <a:r>
              <a:rPr lang="en-US" dirty="0" smtClean="0">
                <a:latin typeface="Comic Sans MS" panose="030F0702030302020204" pitchFamily="66" charset="0"/>
              </a:rPr>
              <a:t>0</a:t>
            </a:r>
            <a:r>
              <a:rPr lang="uk-UA" dirty="0" smtClean="0">
                <a:latin typeface="Comic Sans MS" panose="030F0702030302020204" pitchFamily="66" charset="0"/>
              </a:rPr>
              <a:t>.</a:t>
            </a:r>
            <a:endParaRPr lang="uk-UA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769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646</Words>
  <Application>Microsoft Office PowerPoint</Application>
  <PresentationFormat>Широкоэкранный</PresentationFormat>
  <Paragraphs>82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Monotype Corsiva</vt:lpstr>
      <vt:lpstr>Wingdings</vt:lpstr>
      <vt:lpstr>Тема Office</vt:lpstr>
      <vt:lpstr>Принцип Ле Шательє</vt:lpstr>
      <vt:lpstr>Стан хімічної реакції</vt:lpstr>
      <vt:lpstr>Анрі Луї Ле Шательє</vt:lpstr>
      <vt:lpstr>Вплив концентрації</vt:lpstr>
      <vt:lpstr>Вплив концентрації</vt:lpstr>
      <vt:lpstr>Вплив температури</vt:lpstr>
      <vt:lpstr>Вплив тиску</vt:lpstr>
      <vt:lpstr>Вплив тиску</vt:lpstr>
      <vt:lpstr>Вплив наявності каталізатора</vt:lpstr>
      <vt:lpstr>Практика</vt:lpstr>
      <vt:lpstr>Практика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Необоротні й оборотні хімічні процеси. Хімічна рівновага</dc:title>
  <dc:creator>Оля</dc:creator>
  <cp:lastModifiedBy>Оля</cp:lastModifiedBy>
  <cp:revision>28</cp:revision>
  <dcterms:created xsi:type="dcterms:W3CDTF">2021-11-13T18:15:41Z</dcterms:created>
  <dcterms:modified xsi:type="dcterms:W3CDTF">2021-11-18T08:22:44Z</dcterms:modified>
</cp:coreProperties>
</file>