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1" r:id="rId5"/>
    <p:sldId id="258" r:id="rId6"/>
    <p:sldId id="259" r:id="rId7"/>
    <p:sldId id="263" r:id="rId8"/>
    <p:sldId id="264" r:id="rId9"/>
    <p:sldId id="265" r:id="rId10"/>
    <p:sldId id="266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Помірний стиль 2 –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9083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51769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0369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5660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8135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6641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358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7525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898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7192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1474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A3B92-3293-431F-B42D-6B20E70506EA}" type="datetimeFigureOut">
              <a:rPr lang="uk-UA" smtClean="0"/>
              <a:t>24.01.2023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4A0EB-A248-4D12-832C-EC32DA1579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016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iyklas.com.ua/p/himija/7-klas/pochatkovi-khimichni-poniattia-39391/rivniannia-khimichnikh-reaktcii-39190/re-73e6d388-8651-416a-8292-39eaf6d5694a" TargetMode="External"/><Relationship Id="rId2" Type="http://schemas.openxmlformats.org/officeDocument/2006/relationships/hyperlink" Target="http://www.chemistry.in.ua/grade-7/chemical-equation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4EE7C4-94B9-40FD-89AA-67ED630010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6598" y="1885934"/>
            <a:ext cx="6378804" cy="2387600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5400" b="1" u="sng" dirty="0">
                <a:ln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Складання рівнянь хімічних реакцій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0E36E2D-86D6-4969-AA88-1F18D48D32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5369" y="5693790"/>
            <a:ext cx="5461262" cy="714080"/>
          </a:xfrm>
        </p:spPr>
        <p:txBody>
          <a:bodyPr/>
          <a:lstStyle/>
          <a:p>
            <a:r>
              <a:rPr lang="uk-UA" dirty="0" err="1"/>
              <a:t>авт</a:t>
            </a:r>
            <a:r>
              <a:rPr lang="uk-UA" dirty="0"/>
              <a:t>. Стрельченко М.О.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3646B9-9AC1-4AA8-A204-F94272215980}"/>
              </a:ext>
            </a:extLst>
          </p:cNvPr>
          <p:cNvSpPr txBox="1"/>
          <p:nvPr/>
        </p:nvSpPr>
        <p:spPr>
          <a:xfrm>
            <a:off x="5307290" y="1424269"/>
            <a:ext cx="1711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solidFill>
                  <a:srgbClr val="C00000"/>
                </a:solidFill>
              </a:rPr>
              <a:t>Тема уроку:</a:t>
            </a:r>
          </a:p>
        </p:txBody>
      </p:sp>
    </p:spTree>
    <p:extLst>
      <p:ext uri="{BB962C8B-B14F-4D97-AF65-F5344CB8AC3E}">
        <p14:creationId xmlns:p14="http://schemas.microsoft.com/office/powerpoint/2010/main" val="255895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73A5192-5E2A-438C-B918-BFB001DB1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1860" y="292230"/>
            <a:ext cx="4562573" cy="1313618"/>
          </a:xfrm>
        </p:spPr>
        <p:txBody>
          <a:bodyPr/>
          <a:lstStyle/>
          <a:p>
            <a:r>
              <a:rPr lang="uk-UA" b="1" i="1" dirty="0"/>
              <a:t>Мозковий штурм</a:t>
            </a:r>
            <a:endParaRPr lang="uk-UA" dirty="0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89DA4B9D-5329-41FF-935B-4FA0653833FB}"/>
              </a:ext>
            </a:extLst>
          </p:cNvPr>
          <p:cNvSpPr/>
          <p:nvPr/>
        </p:nvSpPr>
        <p:spPr>
          <a:xfrm>
            <a:off x="2143027" y="169653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sz="3200" i="1" dirty="0">
                <a:ea typeface="Times New Roman" panose="02020603050405020304" pitchFamily="18" charset="0"/>
              </a:rPr>
              <a:t>Дати визначення поняттям: 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3200" i="1" dirty="0">
                <a:ea typeface="Times New Roman" panose="02020603050405020304" pitchFamily="18" charset="0"/>
              </a:rPr>
              <a:t>прості речовини;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3200" i="1" dirty="0">
                <a:ea typeface="Times New Roman" panose="02020603050405020304" pitchFamily="18" charset="0"/>
              </a:rPr>
              <a:t>складні речовини; 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3200" i="1" dirty="0">
                <a:ea typeface="Times New Roman" panose="02020603050405020304" pitchFamily="18" charset="0"/>
              </a:rPr>
              <a:t>коефіцієнт;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3200" i="1" dirty="0">
                <a:ea typeface="Times New Roman" panose="02020603050405020304" pitchFamily="18" charset="0"/>
              </a:rPr>
              <a:t>індекс.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1773772-8251-46AD-9C47-33A4A2C04632}"/>
              </a:ext>
            </a:extLst>
          </p:cNvPr>
          <p:cNvSpPr/>
          <p:nvPr/>
        </p:nvSpPr>
        <p:spPr>
          <a:xfrm>
            <a:off x="1718821" y="4341769"/>
            <a:ext cx="83112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i="1" dirty="0">
                <a:ea typeface="Times New Roman" panose="02020603050405020304" pitchFamily="18" charset="0"/>
              </a:rPr>
              <a:t> 2. Сформулювати закон збереження маси.</a:t>
            </a:r>
          </a:p>
          <a:p>
            <a:pPr>
              <a:spcAft>
                <a:spcPts val="0"/>
              </a:spcAft>
            </a:pPr>
            <a:r>
              <a:rPr lang="uk-UA" sz="3200" i="1" dirty="0">
                <a:ea typeface="Times New Roman" panose="02020603050405020304" pitchFamily="18" charset="0"/>
              </a:rPr>
              <a:t> 3.  Хто його відкрив?</a:t>
            </a:r>
            <a:endParaRPr lang="uk-UA" sz="3200" i="1" dirty="0"/>
          </a:p>
        </p:txBody>
      </p:sp>
      <p:pic>
        <p:nvPicPr>
          <p:cNvPr id="4098" name="Picture 2" descr="200 белых человечков для презентации без фона">
            <a:extLst>
              <a:ext uri="{FF2B5EF4-FFF2-40B4-BE49-F238E27FC236}">
                <a16:creationId xmlns:a16="http://schemas.microsoft.com/office/drawing/2014/main" id="{07B83BD0-C0E9-4F9C-B53C-AC8F318C6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459" y="4035459"/>
            <a:ext cx="2822541" cy="2822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452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DA1F25-44BF-47A7-954F-A4D36FCD9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1430" y="297034"/>
            <a:ext cx="2497497" cy="1325563"/>
          </a:xfrm>
        </p:spPr>
        <p:txBody>
          <a:bodyPr>
            <a:normAutofit/>
          </a:bodyPr>
          <a:lstStyle/>
          <a:p>
            <a:r>
              <a:rPr lang="uk-UA" sz="4800" b="1" i="1" dirty="0"/>
              <a:t>Теорія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46826691-1E77-4C6D-957A-2D125EB3AAA3}"/>
              </a:ext>
            </a:extLst>
          </p:cNvPr>
          <p:cNvSpPr/>
          <p:nvPr/>
        </p:nvSpPr>
        <p:spPr>
          <a:xfrm>
            <a:off x="1647216" y="1490008"/>
            <a:ext cx="104053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Коли відомі хімічні формули всіх речовин, які вступили в реакцію, і тих, що утворилися в її результаті, хімічну реакцію можна виразити кількісним рівнянням.</a:t>
            </a:r>
          </a:p>
          <a:p>
            <a:r>
              <a:rPr lang="uk-UA" sz="2400" b="1" i="1" u="sng" dirty="0">
                <a:solidFill>
                  <a:srgbClr val="C00000"/>
                </a:solidFill>
              </a:rPr>
              <a:t>Хімічне рівняння</a:t>
            </a:r>
            <a:r>
              <a:rPr lang="uk-UA" sz="2400" i="1" u="sng" dirty="0">
                <a:solidFill>
                  <a:srgbClr val="C00000"/>
                </a:solidFill>
              </a:rPr>
              <a:t> </a:t>
            </a:r>
            <a:r>
              <a:rPr lang="uk-UA" sz="2400" dirty="0">
                <a:solidFill>
                  <a:srgbClr val="C00000"/>
                </a:solidFill>
              </a:rPr>
              <a:t>– це умовне зображення реакції за допомогою хімічних формул і коефіцієнтів.</a:t>
            </a:r>
            <a:endParaRPr lang="uk-UA" sz="2400" b="0" i="0" dirty="0">
              <a:solidFill>
                <a:srgbClr val="C00000"/>
              </a:solidFill>
              <a:effectLst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85ED909-476E-42BC-B0EC-CB133B9CC596}"/>
              </a:ext>
            </a:extLst>
          </p:cNvPr>
          <p:cNvSpPr/>
          <p:nvPr/>
        </p:nvSpPr>
        <p:spPr>
          <a:xfrm>
            <a:off x="1647216" y="3429000"/>
            <a:ext cx="104053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i="1" dirty="0">
                <a:solidFill>
                  <a:srgbClr val="000000"/>
                </a:solidFill>
              </a:rPr>
              <a:t>Кожне рівняння реакції складається з двох частин. У </a:t>
            </a:r>
            <a:r>
              <a:rPr lang="uk-UA" sz="2400" i="1" u="sng" dirty="0">
                <a:solidFill>
                  <a:srgbClr val="000000"/>
                </a:solidFill>
              </a:rPr>
              <a:t>лівій</a:t>
            </a:r>
            <a:r>
              <a:rPr lang="uk-UA" sz="2400" i="1" dirty="0">
                <a:solidFill>
                  <a:srgbClr val="000000"/>
                </a:solidFill>
              </a:rPr>
              <a:t> частині реакції записують формули </a:t>
            </a:r>
            <a:r>
              <a:rPr lang="uk-UA" sz="2400" i="1" dirty="0">
                <a:solidFill>
                  <a:srgbClr val="C00000"/>
                </a:solidFill>
              </a:rPr>
              <a:t>реагентів</a:t>
            </a:r>
            <a:r>
              <a:rPr lang="uk-UA" sz="2400" i="1" dirty="0">
                <a:solidFill>
                  <a:srgbClr val="000000"/>
                </a:solidFill>
              </a:rPr>
              <a:t>, у </a:t>
            </a:r>
            <a:r>
              <a:rPr lang="uk-UA" sz="2400" i="1" u="sng" dirty="0">
                <a:solidFill>
                  <a:srgbClr val="000000"/>
                </a:solidFill>
              </a:rPr>
              <a:t>правій</a:t>
            </a:r>
            <a:r>
              <a:rPr lang="uk-UA" sz="2400" i="1" dirty="0">
                <a:solidFill>
                  <a:srgbClr val="000000"/>
                </a:solidFill>
              </a:rPr>
              <a:t> – формули </a:t>
            </a:r>
            <a:r>
              <a:rPr lang="uk-UA" sz="2400" i="1" dirty="0">
                <a:solidFill>
                  <a:srgbClr val="C00000"/>
                </a:solidFill>
              </a:rPr>
              <a:t>продуктів реакції</a:t>
            </a:r>
            <a:r>
              <a:rPr lang="uk-UA" sz="2400" i="1" dirty="0">
                <a:solidFill>
                  <a:srgbClr val="000000"/>
                </a:solidFill>
              </a:rPr>
              <a:t>. Обидві частини сполучають стрілкою (у схемі) або знаком «дорівнює» (у рівнянні реакції).</a:t>
            </a:r>
            <a:endParaRPr lang="uk-UA" sz="2400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339B3B-BB12-4700-B94B-6A1A8853A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448" y="5073479"/>
            <a:ext cx="5721104" cy="14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340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Хімічне рівняння">
            <a:extLst>
              <a:ext uri="{FF2B5EF4-FFF2-40B4-BE49-F238E27FC236}">
                <a16:creationId xmlns:a16="http://schemas.microsoft.com/office/drawing/2014/main" id="{1E530ACE-053F-4F87-8F8B-02FEB07AE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36" y="4288370"/>
            <a:ext cx="8439408" cy="209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5F8EB2C-A303-41BF-8B9C-D74574F9E736}"/>
              </a:ext>
            </a:extLst>
          </p:cNvPr>
          <p:cNvSpPr/>
          <p:nvPr/>
        </p:nvSpPr>
        <p:spPr>
          <a:xfrm>
            <a:off x="1756227" y="1734819"/>
            <a:ext cx="101698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2800" dirty="0">
                <a:solidFill>
                  <a:srgbClr val="C00000"/>
                </a:solidFill>
              </a:rPr>
              <a:t>Речовини, які вступають у хімічну реакцію, називають </a:t>
            </a:r>
            <a:r>
              <a:rPr lang="uk-UA" sz="2800" b="1" dirty="0">
                <a:solidFill>
                  <a:srgbClr val="C00000"/>
                </a:solidFill>
              </a:rPr>
              <a:t>вихідними речовинами</a:t>
            </a:r>
            <a:r>
              <a:rPr lang="uk-UA" sz="2800" dirty="0">
                <a:solidFill>
                  <a:srgbClr val="C00000"/>
                </a:solidFill>
              </a:rPr>
              <a:t>, або </a:t>
            </a:r>
            <a:r>
              <a:rPr lang="uk-UA" sz="2800" b="1" dirty="0">
                <a:solidFill>
                  <a:srgbClr val="C00000"/>
                </a:solidFill>
              </a:rPr>
              <a:t>реагентами</a:t>
            </a:r>
            <a:r>
              <a:rPr lang="uk-UA" sz="2800" dirty="0">
                <a:solidFill>
                  <a:srgbClr val="C00000"/>
                </a:solidFill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endParaRPr lang="uk-UA" sz="2800" dirty="0">
              <a:solidFill>
                <a:srgbClr val="C0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2800" dirty="0">
                <a:solidFill>
                  <a:srgbClr val="C00000"/>
                </a:solidFill>
              </a:rPr>
              <a:t>Речовини, які утворюються в ході реакції, називають її </a:t>
            </a:r>
            <a:r>
              <a:rPr lang="uk-UA" sz="2800" b="1" dirty="0">
                <a:solidFill>
                  <a:srgbClr val="C00000"/>
                </a:solidFill>
              </a:rPr>
              <a:t>продуктами</a:t>
            </a:r>
            <a:r>
              <a:rPr lang="uk-UA" sz="2800" dirty="0">
                <a:solidFill>
                  <a:srgbClr val="C00000"/>
                </a:solidFill>
              </a:rPr>
              <a:t>.</a:t>
            </a:r>
            <a:endParaRPr lang="uk-UA" sz="2800" b="0" i="0" dirty="0">
              <a:solidFill>
                <a:srgbClr val="C00000"/>
              </a:solidFill>
              <a:effectLst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7BFD375-AF1E-45C5-B087-B60854C78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1430" y="297034"/>
            <a:ext cx="2497497" cy="1325563"/>
          </a:xfrm>
        </p:spPr>
        <p:txBody>
          <a:bodyPr>
            <a:normAutofit/>
          </a:bodyPr>
          <a:lstStyle/>
          <a:p>
            <a:r>
              <a:rPr lang="uk-UA" sz="4800" b="1" i="1" dirty="0"/>
              <a:t>Теорія</a:t>
            </a:r>
          </a:p>
        </p:txBody>
      </p:sp>
    </p:spTree>
    <p:extLst>
      <p:ext uri="{BB962C8B-B14F-4D97-AF65-F5344CB8AC3E}">
        <p14:creationId xmlns:p14="http://schemas.microsoft.com/office/powerpoint/2010/main" val="2354109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3C4F16-06F6-43D3-A12B-10050835E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8983" y="335944"/>
            <a:ext cx="5484779" cy="1325563"/>
          </a:xfrm>
        </p:spPr>
        <p:txBody>
          <a:bodyPr/>
          <a:lstStyle/>
          <a:p>
            <a:r>
              <a:rPr lang="uk-UA" b="1" i="1" dirty="0"/>
              <a:t>Що потрібно знати:</a:t>
            </a:r>
            <a:endParaRPr lang="uk-UA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89EF389-BCB3-4484-9F44-06D59E6CDB44}"/>
              </a:ext>
            </a:extLst>
          </p:cNvPr>
          <p:cNvSpPr/>
          <p:nvPr/>
        </p:nvSpPr>
        <p:spPr>
          <a:xfrm>
            <a:off x="1643975" y="1778239"/>
            <a:ext cx="1032104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Aft>
                <a:spcPts val="0"/>
              </a:spcAft>
            </a:pPr>
            <a:r>
              <a:rPr lang="uk-UA" sz="2600" i="1" dirty="0">
                <a:ea typeface="Times New Roman" panose="02020603050405020304" pitchFamily="18" charset="0"/>
              </a:rPr>
              <a:t>1. Під час хімічних реакцій кількість атомів кожного хімічного елемента залишається незмінною.</a:t>
            </a:r>
          </a:p>
          <a:p>
            <a:pPr indent="228600" algn="just">
              <a:spcAft>
                <a:spcPts val="0"/>
              </a:spcAft>
            </a:pPr>
            <a:r>
              <a:rPr lang="uk-UA" sz="2600" i="1" dirty="0">
                <a:ea typeface="Times New Roman" panose="02020603050405020304" pitchFamily="18" charset="0"/>
              </a:rPr>
              <a:t>2. Закон сталості складу: кожна речовина має постійний (сталий) склад. Тому змінювати індекси у формулі речовини не можна.</a:t>
            </a:r>
          </a:p>
          <a:p>
            <a:pPr indent="228600" algn="just">
              <a:spcAft>
                <a:spcPts val="0"/>
              </a:spcAft>
            </a:pPr>
            <a:r>
              <a:rPr lang="uk-UA" sz="2600" i="1" dirty="0">
                <a:ea typeface="Times New Roman" panose="02020603050405020304" pitchFamily="18" charset="0"/>
              </a:rPr>
              <a:t>3. Закон збереження маси речовини: </a:t>
            </a:r>
            <a:r>
              <a:rPr lang="uk-UA" sz="2600" i="1" u="sng" dirty="0">
                <a:ea typeface="Times New Roman" panose="02020603050405020304" pitchFamily="18" charset="0"/>
              </a:rPr>
              <a:t>маса реагентів дорівнює масі продуктів реакції.</a:t>
            </a:r>
            <a:r>
              <a:rPr lang="uk-UA" sz="2600" i="1" dirty="0">
                <a:ea typeface="Times New Roman" panose="02020603050405020304" pitchFamily="18" charset="0"/>
              </a:rPr>
              <a:t> Згідно цього закону у рівняннях реакції перед хімічними формулами розставляють коефіцієнти.</a:t>
            </a:r>
          </a:p>
          <a:p>
            <a:pPr indent="228600" algn="just">
              <a:spcAft>
                <a:spcPts val="0"/>
              </a:spcAft>
            </a:pPr>
            <a:r>
              <a:rPr lang="uk-UA" sz="2600" i="1" dirty="0">
                <a:ea typeface="Times New Roman" panose="02020603050405020304" pitchFamily="18" charset="0"/>
              </a:rPr>
              <a:t>4. Коефіцієнти відносяться до всіх хімічних елементів формули.</a:t>
            </a:r>
          </a:p>
          <a:p>
            <a:pPr indent="228600" algn="just">
              <a:spcAft>
                <a:spcPts val="0"/>
              </a:spcAft>
            </a:pPr>
            <a:r>
              <a:rPr lang="uk-UA" sz="2600" i="1" dirty="0">
                <a:ea typeface="Times New Roman" panose="02020603050405020304" pitchFamily="18" charset="0"/>
              </a:rPr>
              <a:t>5. Якщо проста речовина взаємодіє з киснем, починати урівнювати слід з атомів Оксигену.</a:t>
            </a:r>
            <a:endParaRPr lang="uk-UA" sz="2600" i="1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42F52AC-6F40-4280-9FDF-A27771E65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9483" y="83377"/>
            <a:ext cx="1754849" cy="175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08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A7B06C-6834-444F-905B-4AB91B8C4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9853" y="299140"/>
            <a:ext cx="8401218" cy="1325563"/>
          </a:xfrm>
        </p:spPr>
        <p:txBody>
          <a:bodyPr/>
          <a:lstStyle/>
          <a:p>
            <a:r>
              <a:rPr lang="uk-UA" b="1" i="1" dirty="0"/>
              <a:t>Алгоритм запису хімічних рівнянь</a:t>
            </a:r>
          </a:p>
        </p:txBody>
      </p:sp>
      <p:graphicFrame>
        <p:nvGraphicFramePr>
          <p:cNvPr id="3" name="Таблиця 2">
            <a:extLst>
              <a:ext uri="{FF2B5EF4-FFF2-40B4-BE49-F238E27FC236}">
                <a16:creationId xmlns:a16="http://schemas.microsoft.com/office/drawing/2014/main" id="{5BCAB3C3-5EDD-4485-9443-540EAC99A7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680682"/>
              </p:ext>
            </p:extLst>
          </p:nvPr>
        </p:nvGraphicFramePr>
        <p:xfrm>
          <a:off x="1659722" y="1348032"/>
          <a:ext cx="10378307" cy="5429922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5752769">
                  <a:extLst>
                    <a:ext uri="{9D8B030D-6E8A-4147-A177-3AD203B41FA5}">
                      <a16:colId xmlns:a16="http://schemas.microsoft.com/office/drawing/2014/main" val="1064102156"/>
                    </a:ext>
                  </a:extLst>
                </a:gridCol>
                <a:gridCol w="4625538">
                  <a:extLst>
                    <a:ext uri="{9D8B030D-6E8A-4147-A177-3AD203B41FA5}">
                      <a16:colId xmlns:a16="http://schemas.microsoft.com/office/drawing/2014/main" val="258106282"/>
                    </a:ext>
                  </a:extLst>
                </a:gridCol>
              </a:tblGrid>
              <a:tr h="227064"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Порядок виконання дій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Приклад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6821667"/>
                  </a:ext>
                </a:extLst>
              </a:tr>
              <a:tr h="681190"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1. Аналізуємо умову завдання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Складіть рівняння реакції взаємодії тривалентного елемента (Е(ІІІ)) з киснем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0445829"/>
                  </a:ext>
                </a:extLst>
              </a:tr>
              <a:tr h="454126"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2. Зліва записуємо формули реагентів, між якими ставимо знак «+»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E(III)+ O</a:t>
                      </a:r>
                      <a:r>
                        <a:rPr lang="uk-UA" sz="1800" baseline="-25000">
                          <a:effectLst/>
                        </a:rPr>
                        <a:t>2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1940451"/>
                  </a:ext>
                </a:extLst>
              </a:tr>
              <a:tr h="454126"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3. Після зроблених записів ставимо стрілку →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E+ O</a:t>
                      </a:r>
                      <a:r>
                        <a:rPr lang="uk-UA" sz="1800" baseline="-25000">
                          <a:effectLst/>
                        </a:rPr>
                        <a:t>2  </a:t>
                      </a:r>
                      <a:r>
                        <a:rPr lang="uk-UA" sz="1800">
                          <a:effectLst/>
                        </a:rPr>
                        <a:t>→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5789603"/>
                  </a:ext>
                </a:extLst>
              </a:tr>
              <a:tr h="454126"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4. Після стрілки записуємо формули продуктів реакції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E + O</a:t>
                      </a:r>
                      <a:r>
                        <a:rPr lang="uk-UA" sz="1800" baseline="-25000">
                          <a:effectLst/>
                        </a:rPr>
                        <a:t>2  </a:t>
                      </a:r>
                      <a:r>
                        <a:rPr lang="uk-UA" sz="1800">
                          <a:effectLst/>
                        </a:rPr>
                        <a:t>→ E</a:t>
                      </a:r>
                      <a:r>
                        <a:rPr lang="uk-UA" sz="1800" baseline="-25000">
                          <a:effectLst/>
                        </a:rPr>
                        <a:t>2</a:t>
                      </a:r>
                      <a:r>
                        <a:rPr lang="uk-UA" sz="1800">
                          <a:effectLst/>
                        </a:rPr>
                        <a:t>O</a:t>
                      </a:r>
                      <a:r>
                        <a:rPr lang="uk-UA" sz="1800" baseline="-25000">
                          <a:effectLst/>
                        </a:rPr>
                        <a:t>3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0352227"/>
                  </a:ext>
                </a:extLst>
              </a:tr>
              <a:tr h="2951819"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5. Розставляємо коефіцієнти перед формулами, щоб кількість атомів одного й того ж елемента була однаковою до і після реакції</a:t>
                      </a:r>
                      <a:endParaRPr lang="uk-UA" sz="160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- знаходимо найменше спільне кратне (НСК) для кількості атомів одного і того ж елемента;</a:t>
                      </a:r>
                      <a:endParaRPr lang="uk-UA" sz="160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- знайдене НСК почергово ділимо на кількість атомів до і після реакції;</a:t>
                      </a:r>
                      <a:endParaRPr lang="uk-UA" sz="160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- знайдені числа від ділення записуємо як коефіцієнти перед формулами;</a:t>
                      </a:r>
                      <a:endParaRPr lang="uk-UA" sz="160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>
                          <a:effectLst/>
                        </a:rPr>
                        <a:t>- арифметично визначаємо кількість атомів інших хімічних елементів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Для Оксигену індекси до і після реакції відповідно 2 і 3, тому НСК = 6</a:t>
                      </a:r>
                      <a:endParaRPr lang="uk-UA" sz="1600" dirty="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uk-UA" sz="1600" dirty="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6 : 2 = 3;   6 : 3 = 2</a:t>
                      </a:r>
                      <a:endParaRPr lang="uk-UA" sz="1600" dirty="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uk-UA" sz="1600" dirty="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uk-UA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uk-UA" sz="1600" dirty="0">
                        <a:effectLst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E+ 3O</a:t>
                      </a:r>
                      <a:r>
                        <a:rPr lang="uk-UA" sz="1800" baseline="-25000" dirty="0">
                          <a:effectLst/>
                        </a:rPr>
                        <a:t>2  </a:t>
                      </a:r>
                      <a:r>
                        <a:rPr lang="uk-UA" sz="1800" dirty="0">
                          <a:effectLst/>
                        </a:rPr>
                        <a:t>→ 2Е</a:t>
                      </a:r>
                      <a:r>
                        <a:rPr lang="uk-UA" sz="1800" baseline="-25000" dirty="0">
                          <a:effectLst/>
                        </a:rPr>
                        <a:t>2</a:t>
                      </a:r>
                      <a:r>
                        <a:rPr lang="uk-UA" sz="1800" dirty="0">
                          <a:effectLst/>
                        </a:rPr>
                        <a:t>O</a:t>
                      </a:r>
                      <a:r>
                        <a:rPr lang="uk-UA" sz="1800" baseline="-25000" dirty="0">
                          <a:effectLst/>
                        </a:rPr>
                        <a:t>3</a:t>
                      </a:r>
                      <a:endParaRPr lang="uk-UA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uk-UA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     4E+ 3O</a:t>
                      </a:r>
                      <a:r>
                        <a:rPr lang="uk-UA" sz="1800" baseline="-25000" dirty="0">
                          <a:effectLst/>
                        </a:rPr>
                        <a:t>2  </a:t>
                      </a:r>
                      <a:r>
                        <a:rPr lang="uk-UA" sz="1800" dirty="0">
                          <a:effectLst/>
                        </a:rPr>
                        <a:t>→ 2Е</a:t>
                      </a:r>
                      <a:r>
                        <a:rPr lang="uk-UA" sz="1800" baseline="-25000" dirty="0">
                          <a:effectLst/>
                        </a:rPr>
                        <a:t>2</a:t>
                      </a:r>
                      <a:r>
                        <a:rPr lang="uk-UA" sz="1800" dirty="0">
                          <a:effectLst/>
                        </a:rPr>
                        <a:t>O</a:t>
                      </a:r>
                      <a:r>
                        <a:rPr lang="uk-UA" sz="1800" baseline="-25000" dirty="0">
                          <a:effectLst/>
                        </a:rPr>
                        <a:t>3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575" marR="635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7965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5328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E9AAF1-EB1C-45BF-82A4-A20D57891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1965" y="299139"/>
            <a:ext cx="8777140" cy="1325563"/>
          </a:xfrm>
        </p:spPr>
        <p:txBody>
          <a:bodyPr/>
          <a:lstStyle/>
          <a:p>
            <a:r>
              <a:rPr lang="uk-UA" b="1" i="1" dirty="0"/>
              <a:t>Приклад складання рівняння реакції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E948A0AF-C5A6-419A-80C1-8B9A3E084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266" y="1523004"/>
            <a:ext cx="10337410" cy="486287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Розглянемо порядок складання хімічної реакції на прикладі взаємодії складних речовин натрій гідроксиду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 </a:t>
            </a:r>
            <a:r>
              <a:rPr kumimoji="0" lang="uk-UA" altLang="uk-UA" sz="2000" b="0" i="0" u="none" strike="noStrike" cap="none" normalizeH="0" baseline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NaOH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 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і сульфатної кислоти 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H</a:t>
            </a:r>
            <a:r>
              <a:rPr kumimoji="0" lang="uk-UA" altLang="uk-UA" sz="20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SO</a:t>
            </a:r>
            <a:r>
              <a:rPr kumimoji="0" lang="uk-UA" altLang="uk-UA" sz="20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4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, яка протікає з утворенням натрій сульфату 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Na</a:t>
            </a:r>
            <a:r>
              <a:rPr kumimoji="0" lang="uk-UA" altLang="uk-UA" sz="20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SO</a:t>
            </a:r>
            <a:r>
              <a:rPr kumimoji="0" lang="uk-UA" altLang="uk-UA" sz="20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4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і води 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H</a:t>
            </a:r>
            <a:r>
              <a:rPr kumimoji="0" lang="uk-UA" altLang="uk-UA" sz="20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O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</a:t>
            </a:r>
            <a:r>
              <a:rPr kumimoji="0" lang="uk-UA" altLang="uk-UA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1.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У лівій частині рівняння </a:t>
            </a:r>
            <a:r>
              <a:rPr kumimoji="0" lang="uk-UA" altLang="uk-UA" sz="2000" b="0" i="0" u="none" strike="noStrike" cap="none" normalizeH="0" baseline="0" dirty="0" err="1">
                <a:ln>
                  <a:noFill/>
                </a:ln>
                <a:effectLst/>
                <a:latin typeface="+mn-lt"/>
              </a:rPr>
              <a:t>запишемо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 формули речовин, що вступають в реакцію — вихідних речовин (реагентів):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</a:t>
            </a:r>
            <a:r>
              <a:rPr kumimoji="0" lang="uk-UA" altLang="uk-UA" sz="2000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       </a:t>
            </a:r>
            <a:r>
              <a:rPr kumimoji="0" lang="uk-UA" altLang="uk-UA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ліва частина</a:t>
            </a:r>
            <a:endParaRPr kumimoji="0" lang="uk-UA" altLang="uk-UA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NaOH+H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SO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4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=...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вихідні речовини (реагенти)</a:t>
            </a:r>
            <a:endParaRPr kumimoji="0" lang="uk-UA" altLang="uk-UA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</a:t>
            </a:r>
            <a:r>
              <a:rPr kumimoji="0" lang="uk-UA" altLang="uk-UA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2.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У правій частині рівняння </a:t>
            </a:r>
            <a:r>
              <a:rPr kumimoji="0" lang="uk-UA" altLang="uk-UA" sz="2000" b="0" i="0" u="none" strike="noStrike" cap="none" normalizeH="0" baseline="0" dirty="0" err="1">
                <a:ln>
                  <a:noFill/>
                </a:ln>
                <a:effectLst/>
                <a:latin typeface="+mn-lt"/>
              </a:rPr>
              <a:t>запишемо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 формули речовин, які утворюються у результаті реакції (продуктів реакції):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                                     </a:t>
            </a:r>
            <a:r>
              <a:rPr kumimoji="0" lang="uk-UA" altLang="uk-UA" sz="2000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  </a:t>
            </a:r>
            <a:r>
              <a:rPr kumimoji="0" lang="uk-UA" altLang="uk-UA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  права частина</a:t>
            </a:r>
            <a:endParaRPr kumimoji="0" lang="uk-UA" altLang="uk-UA" b="0" i="0" u="none" strike="noStrike" cap="none" normalizeH="0" baseline="0" dirty="0">
              <a:ln>
                <a:noFill/>
              </a:ln>
              <a:effectLst/>
              <a:latin typeface="+mn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NaOH+H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SO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4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= Na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SO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4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+H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                                        </a:t>
            </a:r>
            <a:r>
              <a:rPr kumimoji="0" lang="uk-UA" altLang="uk-UA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продукти реакції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 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</a:t>
            </a:r>
            <a:r>
              <a:rPr kumimoji="0" lang="uk-UA" altLang="uk-UA" sz="2000" b="1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3.</a:t>
            </a:r>
            <a:r>
              <a:rPr kumimoji="0" lang="uk-UA" altLang="uk-UA" sz="2000" b="0" i="1" u="none" strike="noStrike" cap="none" normalizeH="0" baseline="0" dirty="0">
                <a:ln>
                  <a:noFill/>
                </a:ln>
                <a:effectLst/>
                <a:latin typeface="+mn-lt"/>
              </a:rPr>
              <a:t> 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Зрівняємо число атомів хімічних елементів за допомогою коефіцієнтів: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+mn-lt"/>
              </a:rPr>
              <a:t> 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2NaOH+H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SO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4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=Na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SO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4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+2H</a:t>
            </a:r>
            <a:r>
              <a:rPr kumimoji="0" lang="uk-UA" altLang="uk-UA" sz="2400" b="0" i="0" u="none" strike="noStrike" cap="none" normalizeH="0" baseline="-25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2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O.</a:t>
            </a:r>
            <a:endParaRPr kumimoji="0" lang="uk-UA" altLang="uk-UA" sz="20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5351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7DC9AD-2025-4CAB-870A-90705C79D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820" y="610223"/>
            <a:ext cx="9682114" cy="1325563"/>
          </a:xfrm>
        </p:spPr>
        <p:txBody>
          <a:bodyPr/>
          <a:lstStyle/>
          <a:p>
            <a:pPr algn="ctr"/>
            <a:r>
              <a:rPr lang="uk-UA" b="1" i="1" dirty="0"/>
              <a:t>Завдання 1. Перетворити схеми у рівняння реакцій</a:t>
            </a:r>
            <a:r>
              <a:rPr lang="uk-UA" b="1" dirty="0"/>
              <a:t> </a:t>
            </a:r>
            <a:endParaRPr lang="uk-UA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2EEFEC4-F2D1-4637-807C-0251E879EDDE}"/>
              </a:ext>
            </a:extLst>
          </p:cNvPr>
          <p:cNvSpPr/>
          <p:nvPr/>
        </p:nvSpPr>
        <p:spPr>
          <a:xfrm>
            <a:off x="4009534" y="253950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" marR="45720">
              <a:spcAft>
                <a:spcPts val="0"/>
              </a:spcAft>
            </a:pP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uk-UA" sz="32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Li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 +   O</a:t>
            </a:r>
            <a:r>
              <a:rPr lang="uk-UA" sz="3200" baseline="-25000" dirty="0">
                <a:solidFill>
                  <a:srgbClr val="000000"/>
                </a:solidFill>
                <a:ea typeface="Times New Roman" panose="02020603050405020304" pitchFamily="18" charset="0"/>
              </a:rPr>
              <a:t>2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 →    Li</a:t>
            </a:r>
            <a:r>
              <a:rPr lang="uk-UA" sz="3200" baseline="-25000" dirty="0">
                <a:solidFill>
                  <a:srgbClr val="000000"/>
                </a:solidFill>
                <a:ea typeface="Times New Roman" panose="02020603050405020304" pitchFamily="18" charset="0"/>
              </a:rPr>
              <a:t>2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O</a:t>
            </a:r>
            <a:endParaRPr lang="uk-UA" sz="3200" dirty="0">
              <a:ea typeface="Times New Roman" panose="02020603050405020304" pitchFamily="18" charset="0"/>
            </a:endParaRPr>
          </a:p>
          <a:p>
            <a:pPr marL="45720" marR="45720">
              <a:spcAft>
                <a:spcPts val="0"/>
              </a:spcAft>
            </a:pP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uk-UA" sz="32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Al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 +   Br</a:t>
            </a:r>
            <a:r>
              <a:rPr lang="uk-UA" sz="3200" baseline="-25000" dirty="0">
                <a:solidFill>
                  <a:srgbClr val="000000"/>
                </a:solidFill>
                <a:ea typeface="Times New Roman" panose="02020603050405020304" pitchFamily="18" charset="0"/>
              </a:rPr>
              <a:t>2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 →    AlBr</a:t>
            </a:r>
            <a:r>
              <a:rPr lang="uk-UA" sz="3200" baseline="-25000" dirty="0">
                <a:solidFill>
                  <a:srgbClr val="000000"/>
                </a:solidFill>
                <a:ea typeface="Times New Roman" panose="02020603050405020304" pitchFamily="18" charset="0"/>
              </a:rPr>
              <a:t>3</a:t>
            </a:r>
            <a:endParaRPr lang="uk-UA" sz="3200" dirty="0">
              <a:ea typeface="Times New Roman" panose="02020603050405020304" pitchFamily="18" charset="0"/>
            </a:endParaRPr>
          </a:p>
          <a:p>
            <a:pPr marL="45720" marR="45720">
              <a:spcAft>
                <a:spcPts val="0"/>
              </a:spcAft>
            </a:pP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uk-UA" sz="32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Cu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 +   S →    </a:t>
            </a:r>
            <a:r>
              <a:rPr lang="uk-UA" sz="32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CuS</a:t>
            </a:r>
            <a:endParaRPr lang="uk-UA" sz="3200" dirty="0">
              <a:ea typeface="Times New Roman" panose="02020603050405020304" pitchFamily="18" charset="0"/>
            </a:endParaRPr>
          </a:p>
          <a:p>
            <a:pPr marR="45720">
              <a:spcAft>
                <a:spcPts val="0"/>
              </a:spcAft>
            </a:pP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  CaCO</a:t>
            </a:r>
            <a:r>
              <a:rPr lang="uk-UA" sz="3200" baseline="-25000" dirty="0">
                <a:solidFill>
                  <a:srgbClr val="000000"/>
                </a:solidFill>
                <a:ea typeface="Times New Roman" panose="02020603050405020304" pitchFamily="18" charset="0"/>
              </a:rPr>
              <a:t>3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 →   </a:t>
            </a:r>
            <a:r>
              <a:rPr lang="uk-UA" sz="32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CaO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 +   CO</a:t>
            </a:r>
            <a:r>
              <a:rPr lang="uk-UA" sz="3200" baseline="-25000" dirty="0">
                <a:solidFill>
                  <a:srgbClr val="000000"/>
                </a:solidFill>
                <a:ea typeface="Times New Roman" panose="02020603050405020304" pitchFamily="18" charset="0"/>
              </a:rPr>
              <a:t>2</a:t>
            </a:r>
            <a:endParaRPr lang="uk-UA" sz="3200" dirty="0">
              <a:ea typeface="Times New Roman" panose="02020603050405020304" pitchFamily="18" charset="0"/>
            </a:endParaRPr>
          </a:p>
          <a:p>
            <a:pPr marR="45720">
              <a:spcAft>
                <a:spcPts val="0"/>
              </a:spcAft>
            </a:pP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  </a:t>
            </a:r>
            <a:r>
              <a:rPr lang="uk-UA" sz="32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Zn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 +   O</a:t>
            </a:r>
            <a:r>
              <a:rPr lang="uk-UA" sz="3200" baseline="-25000" dirty="0">
                <a:solidFill>
                  <a:srgbClr val="000000"/>
                </a:solidFill>
                <a:ea typeface="Times New Roman" panose="02020603050405020304" pitchFamily="18" charset="0"/>
              </a:rPr>
              <a:t>2</a:t>
            </a:r>
            <a:r>
              <a:rPr lang="uk-UA" sz="3200" dirty="0">
                <a:solidFill>
                  <a:srgbClr val="000000"/>
                </a:solidFill>
                <a:ea typeface="Times New Roman" panose="02020603050405020304" pitchFamily="18" charset="0"/>
              </a:rPr>
              <a:t> →   </a:t>
            </a:r>
            <a:r>
              <a:rPr lang="uk-UA" sz="32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ZnO</a:t>
            </a:r>
            <a:endParaRPr lang="uk-UA" sz="32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10362F-D950-488E-BEAF-2A4A615E382F}"/>
              </a:ext>
            </a:extLst>
          </p:cNvPr>
          <p:cNvSpPr txBox="1"/>
          <p:nvPr/>
        </p:nvSpPr>
        <p:spPr>
          <a:xfrm>
            <a:off x="5982349" y="253950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09EA21-0BB1-4729-B1B8-265E95ACA4C0}"/>
              </a:ext>
            </a:extLst>
          </p:cNvPr>
          <p:cNvSpPr txBox="1"/>
          <p:nvPr/>
        </p:nvSpPr>
        <p:spPr>
          <a:xfrm>
            <a:off x="3881742" y="253950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19680A-DF9F-432E-940E-7406F708E5EF}"/>
              </a:ext>
            </a:extLst>
          </p:cNvPr>
          <p:cNvSpPr txBox="1"/>
          <p:nvPr/>
        </p:nvSpPr>
        <p:spPr>
          <a:xfrm>
            <a:off x="6096000" y="304069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CDE18D-E56B-4677-A10A-466B31A06E66}"/>
              </a:ext>
            </a:extLst>
          </p:cNvPr>
          <p:cNvSpPr txBox="1"/>
          <p:nvPr/>
        </p:nvSpPr>
        <p:spPr>
          <a:xfrm>
            <a:off x="3813006" y="304069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38B8A8-9141-4420-84CF-C541E00463F6}"/>
              </a:ext>
            </a:extLst>
          </p:cNvPr>
          <p:cNvSpPr txBox="1"/>
          <p:nvPr/>
        </p:nvSpPr>
        <p:spPr>
          <a:xfrm>
            <a:off x="4819060" y="304069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15FB3B-2C8B-4662-BA81-FF010A31F4ED}"/>
              </a:ext>
            </a:extLst>
          </p:cNvPr>
          <p:cNvSpPr txBox="1"/>
          <p:nvPr/>
        </p:nvSpPr>
        <p:spPr>
          <a:xfrm>
            <a:off x="6075849" y="450927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4E5D7C-297A-4F17-B805-0BBE914E71D0}"/>
              </a:ext>
            </a:extLst>
          </p:cNvPr>
          <p:cNvSpPr txBox="1"/>
          <p:nvPr/>
        </p:nvSpPr>
        <p:spPr>
          <a:xfrm>
            <a:off x="3881742" y="450927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</a:rPr>
              <a:t>2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E874EAE-F309-4A88-BC6B-85C28D796E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8106" y="3428999"/>
            <a:ext cx="3611961" cy="361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09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0FA253-7691-4F57-9AD9-A94C9951D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6295" y="289712"/>
            <a:ext cx="8730006" cy="1325563"/>
          </a:xfrm>
        </p:spPr>
        <p:txBody>
          <a:bodyPr/>
          <a:lstStyle/>
          <a:p>
            <a:r>
              <a:rPr lang="uk-UA" b="1" dirty="0"/>
              <a:t>Завдання 2. </a:t>
            </a:r>
            <a:r>
              <a:rPr lang="uk-UA" b="1" i="1" dirty="0"/>
              <a:t>«Розірвана шпаргалка»</a:t>
            </a:r>
            <a:endParaRPr lang="uk-UA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6EC8691-0216-4F53-A7FF-E90E036079DC}"/>
              </a:ext>
            </a:extLst>
          </p:cNvPr>
          <p:cNvSpPr/>
          <p:nvPr/>
        </p:nvSpPr>
        <p:spPr>
          <a:xfrm>
            <a:off x="2369270" y="2172978"/>
            <a:ext cx="3503629" cy="4549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sz="28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Fe+H</a:t>
            </a:r>
            <a:r>
              <a:rPr lang="uk-UA" sz="2800" i="1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S→</a:t>
            </a:r>
            <a:endParaRPr lang="uk-UA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sz="28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BaO+H</a:t>
            </a:r>
            <a:r>
              <a:rPr lang="uk-UA" sz="2800" i="1" baseline="-25000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O →</a:t>
            </a:r>
            <a:endParaRPr lang="uk-UA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i="1" dirty="0">
                <a:ea typeface="Times New Roman" panose="02020603050405020304" pitchFamily="18" charset="0"/>
              </a:rPr>
              <a:t>3)  2Zn+O</a:t>
            </a:r>
            <a:r>
              <a:rPr lang="uk-UA" sz="2800" i="1" baseline="-25000" dirty="0">
                <a:ea typeface="Times New Roman" panose="02020603050405020304" pitchFamily="18" charset="0"/>
              </a:rPr>
              <a:t>2</a:t>
            </a:r>
            <a:r>
              <a:rPr lang="uk-UA" sz="2800" i="1" dirty="0">
                <a:ea typeface="Times New Roman" panose="02020603050405020304" pitchFamily="18" charset="0"/>
              </a:rPr>
              <a:t>→</a:t>
            </a:r>
            <a:endParaRPr lang="uk-UA" sz="2400" dirty="0"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i="1" dirty="0">
                <a:ea typeface="Times New Roman" panose="02020603050405020304" pitchFamily="18" charset="0"/>
              </a:rPr>
              <a:t>4)  2Fe  +3Cl</a:t>
            </a:r>
            <a:r>
              <a:rPr lang="uk-UA" sz="2800" i="1" baseline="-25000" dirty="0">
                <a:ea typeface="Times New Roman" panose="02020603050405020304" pitchFamily="18" charset="0"/>
              </a:rPr>
              <a:t>2</a:t>
            </a:r>
            <a:r>
              <a:rPr lang="uk-UA" sz="2800" i="1" dirty="0">
                <a:ea typeface="Times New Roman" panose="02020603050405020304" pitchFamily="18" charset="0"/>
              </a:rPr>
              <a:t>→</a:t>
            </a:r>
            <a:endParaRPr lang="uk-UA" sz="2400" dirty="0"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AutoNum type="arabicParenR" startAt="5"/>
            </a:pPr>
            <a:r>
              <a:rPr lang="uk-UA" sz="28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i="1" dirty="0">
                <a:ea typeface="Times New Roman" panose="02020603050405020304" pitchFamily="18" charset="0"/>
                <a:cs typeface="Arial" panose="020B0604020202020204" pitchFamily="34" charset="0"/>
              </a:rPr>
              <a:t>Аl + 3S  → </a:t>
            </a:r>
            <a:endParaRPr lang="uk-UA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AutoNum type="arabicParenR" startAt="5"/>
            </a:pPr>
            <a:r>
              <a:rPr lang="uk-UA" sz="2800" i="1" dirty="0">
                <a:ea typeface="Times New Roman" panose="02020603050405020304" pitchFamily="18" charset="0"/>
              </a:rPr>
              <a:t>2С+О</a:t>
            </a:r>
            <a:r>
              <a:rPr lang="uk-UA" sz="2800" i="1" baseline="-25000" dirty="0">
                <a:ea typeface="Times New Roman" panose="02020603050405020304" pitchFamily="18" charset="0"/>
              </a:rPr>
              <a:t>2</a:t>
            </a:r>
            <a:r>
              <a:rPr lang="uk-UA" sz="2800" i="1" dirty="0">
                <a:ea typeface="Times New Roman" panose="02020603050405020304" pitchFamily="18" charset="0"/>
              </a:rPr>
              <a:t>→</a:t>
            </a:r>
            <a:endParaRPr lang="uk-UA" sz="2400" dirty="0"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800" i="1" dirty="0">
                <a:ea typeface="Times New Roman" panose="02020603050405020304" pitchFamily="18" charset="0"/>
              </a:rPr>
              <a:t>7) 3Fe+ 4O</a:t>
            </a:r>
            <a:r>
              <a:rPr lang="uk-UA" sz="2800" i="1" baseline="-25000" dirty="0">
                <a:ea typeface="Times New Roman" panose="02020603050405020304" pitchFamily="18" charset="0"/>
              </a:rPr>
              <a:t>2</a:t>
            </a:r>
            <a:r>
              <a:rPr lang="uk-UA" sz="2800" i="1" dirty="0">
                <a:ea typeface="Times New Roman" panose="02020603050405020304" pitchFamily="18" charset="0"/>
              </a:rPr>
              <a:t>→</a:t>
            </a:r>
            <a:endParaRPr lang="uk-UA" sz="2800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3FC19F87-C6B6-4F54-ADCF-E9A0D9963E4D}"/>
              </a:ext>
            </a:extLst>
          </p:cNvPr>
          <p:cNvSpPr/>
          <p:nvPr/>
        </p:nvSpPr>
        <p:spPr>
          <a:xfrm>
            <a:off x="6705600" y="2187281"/>
            <a:ext cx="2956874" cy="4549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→ 2FeCl</a:t>
            </a:r>
            <a:r>
              <a:rPr lang="uk-UA" sz="2800" i="1" baseline="-25000" dirty="0">
                <a:solidFill>
                  <a:srgbClr val="0070C0"/>
                </a:solidFill>
                <a:ea typeface="Times New Roman" panose="02020603050405020304" pitchFamily="18" charset="0"/>
              </a:rPr>
              <a:t>3</a:t>
            </a:r>
            <a:endParaRPr lang="uk-UA" sz="2800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→ 2CO</a:t>
            </a:r>
            <a:endParaRPr lang="uk-UA" sz="2800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→ </a:t>
            </a:r>
            <a:r>
              <a:rPr lang="uk-UA" sz="2800" i="1" dirty="0" err="1">
                <a:solidFill>
                  <a:srgbClr val="0070C0"/>
                </a:solidFill>
                <a:ea typeface="Times New Roman" panose="02020603050405020304" pitchFamily="18" charset="0"/>
              </a:rPr>
              <a:t>FeS</a:t>
            </a: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+ H</a:t>
            </a:r>
            <a:r>
              <a:rPr lang="uk-UA" sz="2800" i="1" baseline="-25000" dirty="0">
                <a:solidFill>
                  <a:srgbClr val="0070C0"/>
                </a:solidFill>
                <a:ea typeface="Times New Roman" panose="02020603050405020304" pitchFamily="18" charset="0"/>
              </a:rPr>
              <a:t>2</a:t>
            </a:r>
            <a:endParaRPr lang="uk-UA" sz="2800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→ Fe</a:t>
            </a:r>
            <a:r>
              <a:rPr lang="uk-UA" sz="2800" i="1" baseline="-25000" dirty="0">
                <a:solidFill>
                  <a:srgbClr val="0070C0"/>
                </a:solidFill>
                <a:ea typeface="Times New Roman" panose="02020603050405020304" pitchFamily="18" charset="0"/>
              </a:rPr>
              <a:t>3</a:t>
            </a: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O</a:t>
            </a:r>
            <a:r>
              <a:rPr lang="uk-UA" sz="2800" i="1" baseline="-25000" dirty="0">
                <a:solidFill>
                  <a:srgbClr val="0070C0"/>
                </a:solidFill>
                <a:ea typeface="Times New Roman" panose="02020603050405020304" pitchFamily="18" charset="0"/>
              </a:rPr>
              <a:t>4</a:t>
            </a:r>
            <a:endParaRPr lang="uk-UA" sz="2800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→ 2ZnO</a:t>
            </a:r>
            <a:endParaRPr lang="uk-UA" sz="2800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→ </a:t>
            </a:r>
            <a:r>
              <a:rPr lang="uk-UA" sz="2800" i="1" dirty="0" err="1">
                <a:solidFill>
                  <a:srgbClr val="0070C0"/>
                </a:solidFill>
                <a:ea typeface="Times New Roman" panose="02020603050405020304" pitchFamily="18" charset="0"/>
              </a:rPr>
              <a:t>Ba</a:t>
            </a: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</a:rPr>
              <a:t>(OH)</a:t>
            </a:r>
            <a:r>
              <a:rPr lang="uk-UA" sz="2800" i="1" baseline="-25000" dirty="0">
                <a:solidFill>
                  <a:srgbClr val="0070C0"/>
                </a:solidFill>
                <a:ea typeface="Times New Roman" panose="02020603050405020304" pitchFamily="18" charset="0"/>
              </a:rPr>
              <a:t>2</a:t>
            </a:r>
            <a:endParaRPr lang="uk-UA" sz="2800" baseline="-25000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+mj-lt"/>
              <a:buAutoNum type="alphaLcParenR"/>
            </a:pP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→  Аl</a:t>
            </a:r>
            <a:r>
              <a:rPr lang="uk-UA" sz="2800" i="1" baseline="-25000" dirty="0">
                <a:solidFill>
                  <a:srgbClr val="0070C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uk-UA" sz="2800" i="1" baseline="-25000" dirty="0">
                <a:solidFill>
                  <a:srgbClr val="0070C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uk-UA" sz="2800" i="1" dirty="0">
                <a:solidFill>
                  <a:srgbClr val="0070C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endParaRPr lang="uk-UA" sz="2800" dirty="0">
              <a:solidFill>
                <a:srgbClr val="0070C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C7027BD-1F12-42AF-B0B5-5EA75422B98E}"/>
              </a:ext>
            </a:extLst>
          </p:cNvPr>
          <p:cNvSpPr/>
          <p:nvPr/>
        </p:nvSpPr>
        <p:spPr>
          <a:xfrm>
            <a:off x="1296185" y="1379606"/>
            <a:ext cx="108188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шкільному коридорі була знайдена розірвана шпаргалка. На шматку паперу збереглися тільки праві або ліві частини рівнянь реакцій. Відновіть рівняння реакцій з урахуванням того, що всі коефіцієнти поставлені вірно.</a:t>
            </a:r>
            <a:endParaRPr lang="uk-UA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7" name="Пряма зі стрілкою 6">
            <a:extLst>
              <a:ext uri="{FF2B5EF4-FFF2-40B4-BE49-F238E27FC236}">
                <a16:creationId xmlns:a16="http://schemas.microsoft.com/office/drawing/2014/main" id="{C050E753-BC66-4E37-82C9-9ECC43F7AEAB}"/>
              </a:ext>
            </a:extLst>
          </p:cNvPr>
          <p:cNvCxnSpPr>
            <a:cxnSpLocks/>
          </p:cNvCxnSpPr>
          <p:nvPr/>
        </p:nvCxnSpPr>
        <p:spPr>
          <a:xfrm>
            <a:off x="4121084" y="2582184"/>
            <a:ext cx="2666215" cy="12262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зі стрілкою 8">
            <a:extLst>
              <a:ext uri="{FF2B5EF4-FFF2-40B4-BE49-F238E27FC236}">
                <a16:creationId xmlns:a16="http://schemas.microsoft.com/office/drawing/2014/main" id="{75AFB8D4-DDDF-4921-9454-7D302037BCC5}"/>
              </a:ext>
            </a:extLst>
          </p:cNvPr>
          <p:cNvCxnSpPr>
            <a:cxnSpLocks/>
          </p:cNvCxnSpPr>
          <p:nvPr/>
        </p:nvCxnSpPr>
        <p:spPr>
          <a:xfrm>
            <a:off x="4546861" y="3216205"/>
            <a:ext cx="2227083" cy="24587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зі стрілкою 10">
            <a:extLst>
              <a:ext uri="{FF2B5EF4-FFF2-40B4-BE49-F238E27FC236}">
                <a16:creationId xmlns:a16="http://schemas.microsoft.com/office/drawing/2014/main" id="{D0FFAB77-47D1-4987-B2C3-E606D9B9EA58}"/>
              </a:ext>
            </a:extLst>
          </p:cNvPr>
          <p:cNvCxnSpPr>
            <a:cxnSpLocks/>
          </p:cNvCxnSpPr>
          <p:nvPr/>
        </p:nvCxnSpPr>
        <p:spPr>
          <a:xfrm>
            <a:off x="4283305" y="3904118"/>
            <a:ext cx="2503994" cy="1197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зі стрілкою 12">
            <a:extLst>
              <a:ext uri="{FF2B5EF4-FFF2-40B4-BE49-F238E27FC236}">
                <a16:creationId xmlns:a16="http://schemas.microsoft.com/office/drawing/2014/main" id="{8CD871DF-B257-413C-9F0E-09A788BD8E99}"/>
              </a:ext>
            </a:extLst>
          </p:cNvPr>
          <p:cNvCxnSpPr>
            <a:cxnSpLocks/>
          </p:cNvCxnSpPr>
          <p:nvPr/>
        </p:nvCxnSpPr>
        <p:spPr>
          <a:xfrm flipV="1">
            <a:off x="4546861" y="2734904"/>
            <a:ext cx="2267932" cy="18088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20">
            <a:extLst>
              <a:ext uri="{FF2B5EF4-FFF2-40B4-BE49-F238E27FC236}">
                <a16:creationId xmlns:a16="http://schemas.microsoft.com/office/drawing/2014/main" id="{C6B1F670-0913-4240-ABB7-F569AA1F0FCD}"/>
              </a:ext>
            </a:extLst>
          </p:cNvPr>
          <p:cNvCxnSpPr/>
          <p:nvPr/>
        </p:nvCxnSpPr>
        <p:spPr>
          <a:xfrm>
            <a:off x="4430598" y="5101424"/>
            <a:ext cx="2275001" cy="1233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 зі стрілкою 22">
            <a:extLst>
              <a:ext uri="{FF2B5EF4-FFF2-40B4-BE49-F238E27FC236}">
                <a16:creationId xmlns:a16="http://schemas.microsoft.com/office/drawing/2014/main" id="{EF995554-E600-498D-9EFB-5A260E7D6E0A}"/>
              </a:ext>
            </a:extLst>
          </p:cNvPr>
          <p:cNvCxnSpPr/>
          <p:nvPr/>
        </p:nvCxnSpPr>
        <p:spPr>
          <a:xfrm flipV="1">
            <a:off x="4053526" y="3318235"/>
            <a:ext cx="2733773" cy="23998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зі стрілкою 24">
            <a:extLst>
              <a:ext uri="{FF2B5EF4-FFF2-40B4-BE49-F238E27FC236}">
                <a16:creationId xmlns:a16="http://schemas.microsoft.com/office/drawing/2014/main" id="{9D9E4746-5CFC-4164-8312-25CC7FB7880C}"/>
              </a:ext>
            </a:extLst>
          </p:cNvPr>
          <p:cNvCxnSpPr>
            <a:endCxn id="4" idx="1"/>
          </p:cNvCxnSpPr>
          <p:nvPr/>
        </p:nvCxnSpPr>
        <p:spPr>
          <a:xfrm flipV="1">
            <a:off x="4546861" y="4462199"/>
            <a:ext cx="2158739" cy="19668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BC71C918-B496-47C1-A63F-218BAAA58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8106" y="3428999"/>
            <a:ext cx="3611961" cy="361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5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3D2FCB-5DD7-4AE7-8195-88D1A7A2B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7132" y="327420"/>
            <a:ext cx="5477759" cy="1325563"/>
          </a:xfrm>
        </p:spPr>
        <p:txBody>
          <a:bodyPr/>
          <a:lstStyle/>
          <a:p>
            <a:r>
              <a:rPr lang="uk-UA" b="1" i="1" dirty="0"/>
              <a:t>Домашнє завдання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15CC95DA-A201-4C21-9A6F-35ABB8E8E2B0}"/>
              </a:ext>
            </a:extLst>
          </p:cNvPr>
          <p:cNvSpPr/>
          <p:nvPr/>
        </p:nvSpPr>
        <p:spPr>
          <a:xfrm>
            <a:off x="1859116" y="2462157"/>
            <a:ext cx="912865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i="1" dirty="0">
                <a:ea typeface="Calibri" panose="020F0502020204030204" pitchFamily="34" charset="0"/>
              </a:rPr>
              <a:t>Опрацювати §16 («Хімія 7 клас» Григорович О.В.), </a:t>
            </a:r>
          </a:p>
          <a:p>
            <a:pPr algn="ctr"/>
            <a:r>
              <a:rPr lang="uk-UA" sz="3200" i="1" dirty="0">
                <a:ea typeface="Calibri" panose="020F0502020204030204" pitchFamily="34" charset="0"/>
              </a:rPr>
              <a:t>на с. 121 виконати </a:t>
            </a:r>
            <a:r>
              <a:rPr lang="uk-UA" sz="3200" i="1" u="sng" dirty="0">
                <a:ea typeface="Calibri" panose="020F0502020204030204" pitchFamily="34" charset="0"/>
              </a:rPr>
              <a:t>завдання № 3(</a:t>
            </a:r>
            <a:r>
              <a:rPr lang="uk-UA" sz="3200" i="1" u="sng" dirty="0" err="1">
                <a:ea typeface="Calibri" panose="020F0502020204030204" pitchFamily="34" charset="0"/>
              </a:rPr>
              <a:t>а,г</a:t>
            </a:r>
            <a:r>
              <a:rPr lang="uk-UA" sz="3200" i="1" u="sng" dirty="0">
                <a:ea typeface="Calibri" panose="020F0502020204030204" pitchFamily="34" charset="0"/>
              </a:rPr>
              <a:t>); №4.</a:t>
            </a:r>
            <a:endParaRPr lang="uk-UA" sz="3200" i="1" u="sng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4E8A76-FE4F-45BD-97FC-88EBF25F1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953" y="4057746"/>
            <a:ext cx="3511289" cy="234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39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AFFFD-4C94-4B3A-932A-4353F0091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6171" y="270859"/>
            <a:ext cx="4044885" cy="1325563"/>
          </a:xfrm>
        </p:spPr>
        <p:txBody>
          <a:bodyPr/>
          <a:lstStyle/>
          <a:p>
            <a:r>
              <a:rPr lang="uk-UA" b="1" i="1" dirty="0"/>
              <a:t>Джерела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DD79DC4-3B39-4453-BC16-F58E08EAEE14}"/>
              </a:ext>
            </a:extLst>
          </p:cNvPr>
          <p:cNvSpPr/>
          <p:nvPr/>
        </p:nvSpPr>
        <p:spPr>
          <a:xfrm>
            <a:off x="1860223" y="3013029"/>
            <a:ext cx="9731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/>
              <a:t>2. Інтернет ресурс: </a:t>
            </a:r>
            <a:r>
              <a:rPr lang="uk-UA" sz="2400" dirty="0">
                <a:hlinkClick r:id="rId2"/>
              </a:rPr>
              <a:t>http://www.chemistry.in.ua/grade-7/chemical-equation</a:t>
            </a:r>
            <a:r>
              <a:rPr lang="uk-UA" sz="2400" dirty="0"/>
              <a:t> 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BFE549BD-6087-4FF1-9C2C-A045939ABD9E}"/>
              </a:ext>
            </a:extLst>
          </p:cNvPr>
          <p:cNvSpPr/>
          <p:nvPr/>
        </p:nvSpPr>
        <p:spPr>
          <a:xfrm>
            <a:off x="1860222" y="3767499"/>
            <a:ext cx="100458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3. Інтернет ресурс: </a:t>
            </a:r>
            <a:r>
              <a:rPr lang="uk-UA" sz="2400" dirty="0">
                <a:hlinkClick r:id="rId3"/>
              </a:rPr>
              <a:t>https://miyklas.com.ua/p/himija/7-klas/pochatkovi-khimichni-poniattia-39391/rivniannia-khimichnikh-reaktcii-39190/re-73e6d388-8651-416a-8292-39eaf6d5694a</a:t>
            </a:r>
            <a:r>
              <a:rPr lang="uk-UA" sz="2400" dirty="0"/>
              <a:t> 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1D747B87-3380-4309-A4F1-D5B2DA3B3642}"/>
              </a:ext>
            </a:extLst>
          </p:cNvPr>
          <p:cNvSpPr/>
          <p:nvPr/>
        </p:nvSpPr>
        <p:spPr>
          <a:xfrm>
            <a:off x="1860223" y="1889227"/>
            <a:ext cx="96970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1. Хімія: </a:t>
            </a:r>
            <a:r>
              <a:rPr lang="uk-UA" sz="2400" dirty="0" err="1"/>
              <a:t>підруч</a:t>
            </a:r>
            <a:r>
              <a:rPr lang="uk-UA" sz="2400" dirty="0"/>
              <a:t>. для 7 класу </a:t>
            </a:r>
            <a:r>
              <a:rPr lang="uk-UA" sz="2400" dirty="0" err="1"/>
              <a:t>загальноосвіт</a:t>
            </a:r>
            <a:r>
              <a:rPr lang="uk-UA" sz="2400" dirty="0"/>
              <a:t>. навч. </a:t>
            </a:r>
            <a:r>
              <a:rPr lang="uk-UA" sz="2400" dirty="0" err="1"/>
              <a:t>закл</a:t>
            </a:r>
            <a:r>
              <a:rPr lang="uk-UA" sz="2400" dirty="0"/>
              <a:t>. / </a:t>
            </a:r>
            <a:r>
              <a:rPr lang="uk-UA" sz="2400" dirty="0" err="1"/>
              <a:t>О.В.Григорович</a:t>
            </a:r>
            <a:r>
              <a:rPr lang="uk-UA" sz="2400" dirty="0"/>
              <a:t>. – Х.: Вид-во «Ранок», 2015</a:t>
            </a:r>
          </a:p>
        </p:txBody>
      </p:sp>
    </p:spTree>
    <p:extLst>
      <p:ext uri="{BB962C8B-B14F-4D97-AF65-F5344CB8AC3E}">
        <p14:creationId xmlns:p14="http://schemas.microsoft.com/office/powerpoint/2010/main" val="865203071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store.com_48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powerpointstore.com_48</Template>
  <TotalTime>87</TotalTime>
  <Words>883</Words>
  <Application>Microsoft Office PowerPoint</Application>
  <PresentationFormat>Широкий екран</PresentationFormat>
  <Paragraphs>98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Wingdings</vt:lpstr>
      <vt:lpstr>powerpointstore.com_48</vt:lpstr>
      <vt:lpstr>Складання рівнянь хімічних реакцій</vt:lpstr>
      <vt:lpstr>Мозковий штурм</vt:lpstr>
      <vt:lpstr>Теорія</vt:lpstr>
      <vt:lpstr>Теорія</vt:lpstr>
      <vt:lpstr>Що потрібно знати:</vt:lpstr>
      <vt:lpstr>Алгоритм запису хімічних рівнянь</vt:lpstr>
      <vt:lpstr>Приклад складання рівняння реакції</vt:lpstr>
      <vt:lpstr>Завдання 1. Перетворити схеми у рівняння реакцій </vt:lpstr>
      <vt:lpstr>Завдання 2. «Розірвана шпаргалка»</vt:lpstr>
      <vt:lpstr>Домашнє завдання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Складання рівнянь хімічних реакцій</dc:title>
  <dc:creator>Стрельченко Дмитро Сергійович</dc:creator>
  <cp:lastModifiedBy>Стрельченко Дмитро Сергійович</cp:lastModifiedBy>
  <cp:revision>1</cp:revision>
  <dcterms:created xsi:type="dcterms:W3CDTF">2023-01-24T08:53:21Z</dcterms:created>
  <dcterms:modified xsi:type="dcterms:W3CDTF">2023-01-24T10:20:53Z</dcterms:modified>
</cp:coreProperties>
</file>