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6" r:id="rId4"/>
    <p:sldId id="262" r:id="rId5"/>
    <p:sldId id="259" r:id="rId6"/>
    <p:sldId id="260" r:id="rId7"/>
    <p:sldId id="264" r:id="rId8"/>
    <p:sldId id="266" r:id="rId9"/>
    <p:sldId id="261" r:id="rId10"/>
    <p:sldId id="263" r:id="rId11"/>
    <p:sldId id="265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737CCF9-90AF-404D-9D2F-51BBF15F6D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814674-CA68-4EE5-9148-7CA3288BBD9E}" type="datetimeFigureOut">
              <a:rPr lang="uk-UA" smtClean="0"/>
              <a:t>10.01.2023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4ECD70E-1411-4D73-B753-7C38FD2F90A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C705E78-A042-415C-BE20-4C581FF0206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3BCDAA-52DE-47AE-BD9D-542D1DD8E75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58696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24CFDD9-DF78-4354-AA8E-65FEA96E5E7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814674-CA68-4EE5-9148-7CA3288BBD9E}" type="datetimeFigureOut">
              <a:rPr lang="uk-UA" smtClean="0"/>
              <a:t>10.01.2023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F5FED74-4C15-46C0-92C5-6E926760BD5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852CB2D-32FA-4349-B9E9-364FE7C16F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3BCDAA-52DE-47AE-BD9D-542D1DD8E75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90743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C637C19-A753-4751-B4EB-9BC3B8C9C9B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814674-CA68-4EE5-9148-7CA3288BBD9E}" type="datetimeFigureOut">
              <a:rPr lang="uk-UA" smtClean="0"/>
              <a:t>10.01.2023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A1B1074-A33F-49A2-BF6D-A412C6E4D2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6257AAF-CA65-41CC-B019-7808957513A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3BCDAA-52DE-47AE-BD9D-542D1DD8E75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27606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A80747-1C6E-4D5D-BF63-B567F245C8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814674-CA68-4EE5-9148-7CA3288BBD9E}" type="datetimeFigureOut">
              <a:rPr lang="uk-UA" smtClean="0"/>
              <a:t>10.01.2023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9B2F344-2E63-4B97-A876-1B90B6DA5A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45DAAC-CEE7-4E27-8162-1E39140E7CF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3BCDAA-52DE-47AE-BD9D-542D1DD8E75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906730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71EADDE-E38E-42E7-94B6-176352BE6EB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814674-CA68-4EE5-9148-7CA3288BBD9E}" type="datetimeFigureOut">
              <a:rPr lang="uk-UA" smtClean="0"/>
              <a:t>10.01.2023</a:t>
            </a:fld>
            <a:endParaRPr lang="uk-UA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81554B0-E112-4EBD-BEDF-ABC5F06C2A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8CC9574-8885-4999-8F92-DD668DD91ED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3BCDAA-52DE-47AE-BD9D-542D1DD8E75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81712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FF2CE44-9304-4F2E-93DA-F3FC31F9486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814674-CA68-4EE5-9148-7CA3288BBD9E}" type="datetimeFigureOut">
              <a:rPr lang="uk-UA" smtClean="0"/>
              <a:t>10.01.2023</a:t>
            </a:fld>
            <a:endParaRPr lang="uk-UA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15F02F1-18A7-4F41-82C7-594C9FC6E0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9FE27CB-7C1C-407D-B14F-0B4E0B73DE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3BCDAA-52DE-47AE-BD9D-542D1DD8E75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87242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5BB11818-37C7-4442-BDD4-A435C1D999C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814674-CA68-4EE5-9148-7CA3288BBD9E}" type="datetimeFigureOut">
              <a:rPr lang="uk-UA" smtClean="0"/>
              <a:t>10.01.2023</a:t>
            </a:fld>
            <a:endParaRPr lang="uk-UA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62180F5B-C1F7-4011-BB04-60C0EE1173B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A3E5888-2EEC-44C8-9BA7-3F5B23E9BA2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3BCDAA-52DE-47AE-BD9D-542D1DD8E75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08669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D31509-03E6-4DBC-8B53-9A16F24B7C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814674-CA68-4EE5-9148-7CA3288BBD9E}" type="datetimeFigureOut">
              <a:rPr lang="uk-UA" smtClean="0"/>
              <a:t>10.01.2023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790820C-5247-4AA7-A980-BF7EEF92CA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3C476F9-9224-4526-AEE7-3771DF0467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3BCDAA-52DE-47AE-BD9D-542D1DD8E75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77712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uk-UA" noProof="0"/>
              <a:t>Клацніть піктограму, щоб додати зображення</a:t>
            </a:r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04C985-BE15-42A6-BEF0-17370C1218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814674-CA68-4EE5-9148-7CA3288BBD9E}" type="datetimeFigureOut">
              <a:rPr lang="uk-UA" smtClean="0"/>
              <a:t>10.01.2023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AD0E7EE-9D35-41D6-AE5E-76461DFEF2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266F0A7-D366-4D79-A715-4F020D5815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3BCDAA-52DE-47AE-BD9D-542D1DD8E75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54655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1DFB005-FDCD-47D1-ADEF-4297AB467B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814674-CA68-4EE5-9148-7CA3288BBD9E}" type="datetimeFigureOut">
              <a:rPr lang="uk-UA" smtClean="0"/>
              <a:t>10.01.2023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2EE522A-42F9-45F6-BC5F-89131B978E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B861081-064B-40F1-826A-306D2F5425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3BCDAA-52DE-47AE-BD9D-542D1DD8E75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774921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3AE2A24-206A-4F51-94F8-F7F4F44BCDF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814674-CA68-4EE5-9148-7CA3288BBD9E}" type="datetimeFigureOut">
              <a:rPr lang="uk-UA" smtClean="0"/>
              <a:t>10.01.2023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83D836A-727B-454E-95DC-14DEAEA40A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A30CBBB-3F4D-4850-B18E-24663CDC54F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3BCDAA-52DE-47AE-BD9D-542D1DD8E75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58420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E55059C-26F3-47E6-A0DA-EEFF8AFE4D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D389B99-07CB-4121-ADD8-B4D77ECF00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BC401EAA-71B2-452B-A4E0-BD95D0DC4FF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fld id="{FF814674-CA68-4EE5-9148-7CA3288BBD9E}" type="datetimeFigureOut">
              <a:rPr lang="uk-UA" smtClean="0"/>
              <a:t>10.01.2023</a:t>
            </a:fld>
            <a:endParaRPr lang="uk-UA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CECC810B-0A78-465A-866C-52AFDC83836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endParaRPr lang="uk-UA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824B237B-A75E-4077-AAA9-564041DF797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chemeClr val="tx1"/>
                </a:solidFill>
              </a:defRPr>
            </a:lvl1pPr>
          </a:lstStyle>
          <a:p>
            <a:fld id="{E93BCDAA-52DE-47AE-BD9D-542D1DD8E75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3123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1.png"/><Relationship Id="rId2" Type="http://schemas.openxmlformats.org/officeDocument/2006/relationships/hyperlink" Target="https://ua.mozaweb.com/uk/Extra-3D_sceni-Karbon_IV_oksid_CO_serednij_riven-4011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ua.mozaweb.com/uk/Extra-3D_sceni-Metan_CH-3998" TargetMode="External"/><Relationship Id="rId5" Type="http://schemas.openxmlformats.org/officeDocument/2006/relationships/image" Target="../media/image10.png"/><Relationship Id="rId4" Type="http://schemas.openxmlformats.org/officeDocument/2006/relationships/hyperlink" Target="https://ua.mozaweb.com/uk/Extra-3D_sceni-Voda_H_O-3975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disted.edu.vn.ua/courses/learn/311" TargetMode="External"/><Relationship Id="rId2" Type="http://schemas.openxmlformats.org/officeDocument/2006/relationships/hyperlink" Target="https://miyklas.com.ua/p/himija/7-klas/pochatkovi-khimichni-poniattia-39391/valentnist-skladannia-formul-za-valentnistiu-39178/re-92f3f6c0-ebc7-4456-a635-b96eebd36490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A4D7BE-42A5-4447-8DA3-953BE540A0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92393"/>
            <a:ext cx="6314983" cy="1143000"/>
          </a:xfrm>
        </p:spPr>
        <p:txBody>
          <a:bodyPr/>
          <a:lstStyle/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Актуалізація опорних знань</a:t>
            </a:r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50D86236-F61A-486D-8312-8A11A47075BC}"/>
              </a:ext>
            </a:extLst>
          </p:cNvPr>
          <p:cNvSpPr/>
          <p:nvPr/>
        </p:nvSpPr>
        <p:spPr>
          <a:xfrm>
            <a:off x="791592" y="2305615"/>
            <a:ext cx="1060881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uk-UA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Робота в парі. </a:t>
            </a:r>
          </a:p>
          <a:p>
            <a:pPr lvl="0" algn="just">
              <a:spcAft>
                <a:spcPts val="0"/>
              </a:spcAft>
            </a:pPr>
            <a: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Із наведеного переліку </a:t>
            </a:r>
            <a:r>
              <a:rPr lang="uk-UA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випишіть</a:t>
            </a:r>
            <a: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окремо формули простих і складних речовин:  </a:t>
            </a:r>
          </a:p>
          <a:p>
            <a:pPr lvl="0" algn="ctr">
              <a:spcAft>
                <a:spcPts val="0"/>
              </a:spcAft>
            </a:pP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uk-UA" sz="36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k-UA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Fe</a:t>
            </a:r>
            <a:r>
              <a:rPr lang="uk-UA" sz="36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uk-UA" sz="36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uk-UA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uk-UA" sz="36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uk-UA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BaCO</a:t>
            </a:r>
            <a:r>
              <a:rPr lang="uk-UA" sz="36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uk-UA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Cl</a:t>
            </a:r>
            <a:r>
              <a:rPr lang="uk-UA" sz="36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k-UA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uk-UA" sz="36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k-UA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CO</a:t>
            </a:r>
            <a:r>
              <a:rPr lang="uk-UA" sz="36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k-UA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Cu</a:t>
            </a:r>
            <a:r>
              <a:rPr lang="uk-UA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uk-UA" sz="36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</a:t>
            </a:r>
            <a:r>
              <a:rPr lang="uk-UA" sz="36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uk-UA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NaCl</a:t>
            </a:r>
            <a:r>
              <a:rPr lang="uk-UA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uk-UA" sz="36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uk-UA" sz="4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uk-UA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72B09F8-0793-4267-ABA2-F44EC6A6BF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7883" y="582158"/>
            <a:ext cx="2378476" cy="237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9869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A4D7BE-42A5-4447-8DA3-953BE540A0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92393"/>
            <a:ext cx="6314983" cy="1143000"/>
          </a:xfrm>
        </p:spPr>
        <p:txBody>
          <a:bodyPr/>
          <a:lstStyle/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Актуалізація опорних знань</a:t>
            </a:r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D9D478B7-6DF9-458C-A6D5-720D4D84B463}"/>
              </a:ext>
            </a:extLst>
          </p:cNvPr>
          <p:cNvSpPr/>
          <p:nvPr/>
        </p:nvSpPr>
        <p:spPr>
          <a:xfrm>
            <a:off x="858174" y="2163092"/>
            <a:ext cx="10475651" cy="2878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Які речовини називають простими?</a:t>
            </a:r>
            <a:endParaRPr lang="uk-UA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Які речовини називають складними?</a:t>
            </a:r>
            <a:endParaRPr lang="uk-UA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Охарактеризуйте якісний і кількісний склад речовин: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</a:t>
            </a:r>
            <a:r>
              <a:rPr lang="ru-RU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O, NH</a:t>
            </a:r>
            <a:r>
              <a:rPr lang="ru-RU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CH</a:t>
            </a:r>
            <a:r>
              <a:rPr lang="ru-RU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uk-UA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Наведіть приклади складних речовин та сумішей.</a:t>
            </a:r>
            <a:endParaRPr lang="uk-UA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960A1B9-FD64-4BC6-BB9A-1774E135F3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7883" y="582158"/>
            <a:ext cx="2378476" cy="237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0576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D3DA21-5FCC-4A1C-846F-C314ABD985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07436"/>
            <a:ext cx="9144000" cy="3643128"/>
          </a:xfrm>
        </p:spPr>
        <p:txBody>
          <a:bodyPr>
            <a:normAutofit/>
          </a:bodyPr>
          <a:lstStyle/>
          <a:p>
            <a:r>
              <a:rPr lang="uk-UA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Валентність хімічних елементів. Складання формул бінарних </a:t>
            </a:r>
            <a:r>
              <a:rPr lang="uk-UA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сполук</a:t>
            </a:r>
            <a:r>
              <a:rPr lang="uk-UA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валентністю елементів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A33A3D2-6E0B-46FA-BD74-23DE969D83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33460" y="5461940"/>
            <a:ext cx="4977414" cy="552635"/>
          </a:xfrm>
        </p:spPr>
        <p:txBody>
          <a:bodyPr/>
          <a:lstStyle/>
          <a:p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авт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Стрельченко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М.О.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F9616EF-31C2-468F-B514-A64EE3373367}"/>
              </a:ext>
            </a:extLst>
          </p:cNvPr>
          <p:cNvSpPr txBox="1"/>
          <p:nvPr/>
        </p:nvSpPr>
        <p:spPr>
          <a:xfrm>
            <a:off x="275208" y="603681"/>
            <a:ext cx="22661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уроку: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FF67417-A16B-4856-9C47-FC9716C409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4933" y="372648"/>
            <a:ext cx="2266133" cy="163161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ACBF0A9-6747-4C96-89A3-2A2F78C016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956" y="4408665"/>
            <a:ext cx="1933483" cy="1933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9105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92B917-F0BA-4A01-A7AA-72CEE606B2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45659"/>
            <a:ext cx="5773445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Історичні відомості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3BB79388-5B02-47B0-9697-5906CD8E488E}"/>
              </a:ext>
            </a:extLst>
          </p:cNvPr>
          <p:cNvSpPr/>
          <p:nvPr/>
        </p:nvSpPr>
        <p:spPr>
          <a:xfrm>
            <a:off x="822666" y="2497956"/>
            <a:ext cx="681213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Засновником вчення про валентність вважають німецького хіміка Фрідріха Августа </a:t>
            </a:r>
            <a:r>
              <a:rPr lang="uk-UA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Кекуле</a:t>
            </a:r>
            <a: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який запропонував теорію валентності у 1857 році.</a:t>
            </a:r>
            <a:r>
              <a:rPr lang="uk-UA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uk-UA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63D2408-44C9-4040-B52D-A18A9B06F4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3080" y="2013173"/>
            <a:ext cx="2292474" cy="3566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0391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C0DBA231-3185-429A-9FD2-52EFF7A62806}"/>
              </a:ext>
            </a:extLst>
          </p:cNvPr>
          <p:cNvSpPr/>
          <p:nvPr/>
        </p:nvSpPr>
        <p:spPr>
          <a:xfrm>
            <a:off x="600722" y="2644170"/>
            <a:ext cx="1099055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u="sng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Валентність</a:t>
            </a:r>
            <a:r>
              <a:rPr lang="ru-RU" b="1" i="1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ru-RU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це</a:t>
            </a: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загальна</a:t>
            </a: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властивість</a:t>
            </a: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атомів</a:t>
            </a: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приєднувати</a:t>
            </a: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до себе </a:t>
            </a:r>
            <a:r>
              <a:rPr lang="ru-RU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певну</a:t>
            </a: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кількість</a:t>
            </a: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атомів</a:t>
            </a: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іншого</a:t>
            </a: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хімічного</a:t>
            </a: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елемента</a:t>
            </a: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b="1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uk-UA" dirty="0"/>
          </a:p>
        </p:txBody>
      </p:sp>
      <p:pic>
        <p:nvPicPr>
          <p:cNvPr id="2050" name="Picture 2" descr="Валентність - Загальна та неорганічна хімія">
            <a:extLst>
              <a:ext uri="{FF2B5EF4-FFF2-40B4-BE49-F238E27FC236}">
                <a16:creationId xmlns:a16="http://schemas.microsoft.com/office/drawing/2014/main" id="{0A3A27CB-884A-416A-B35E-47EBB07AE2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3826" y="1162973"/>
            <a:ext cx="2142963" cy="1277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D92DAA1-A8DE-4AC5-B984-6364C0F91F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636" y="4346994"/>
            <a:ext cx="2428875" cy="1881188"/>
          </a:xfrm>
          <a:prstGeom prst="rect">
            <a:avLst/>
          </a:prstGeom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B8A31E81-EC02-49BD-B892-71021E4F2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65760"/>
            <a:ext cx="5968753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 валентності</a:t>
            </a:r>
          </a:p>
        </p:txBody>
      </p:sp>
    </p:spTree>
    <p:extLst>
      <p:ext uri="{BB962C8B-B14F-4D97-AF65-F5344CB8AC3E}">
        <p14:creationId xmlns:p14="http://schemas.microsoft.com/office/powerpoint/2010/main" val="3839631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C76C67-B932-4D7F-BEBB-4F354FAEC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65760"/>
            <a:ext cx="5968753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 валентності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C2CDA09A-9CF2-4B79-A519-E3566095A59E}"/>
              </a:ext>
            </a:extLst>
          </p:cNvPr>
          <p:cNvSpPr/>
          <p:nvPr/>
        </p:nvSpPr>
        <p:spPr>
          <a:xfrm>
            <a:off x="701336" y="1854112"/>
            <a:ext cx="10789328" cy="40250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9705" algn="just">
              <a:lnSpc>
                <a:spcPct val="115000"/>
              </a:lnSpc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Молекулярні формули показують лише якісний та кількісний склад речовин, але хіміки використовують ще один вид формул — структурні формули. Ці формули показують не лише хімічний склад, а й дають наочне уявлення про кількість хімічних </a:t>
            </a:r>
            <a:r>
              <a:rPr lang="uk-UA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зв’язків</a:t>
            </a: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кожного елемента і про порядок зв'язування атомів один з одним. </a:t>
            </a:r>
            <a:endParaRPr lang="uk-UA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79705" algn="just">
              <a:lnSpc>
                <a:spcPct val="115000"/>
              </a:lnSpc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структурних формулах </a:t>
            </a:r>
            <a:r>
              <a:rPr lang="uk-UA" sz="28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кількість хімічних </a:t>
            </a:r>
            <a:r>
              <a:rPr lang="uk-UA" sz="2800" u="sng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зв’язків</a:t>
            </a: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які утворює атом хімічного елемента позначають рисками, саме кількість рисок і </a:t>
            </a:r>
            <a:r>
              <a:rPr lang="uk-UA" sz="28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визначає його валентність</a:t>
            </a: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22980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1D1FC6-DBCE-416B-89CF-251E3F1EC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36782"/>
            <a:ext cx="3980155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Валентність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C1D4E3D1-3ED0-44C0-94AE-43050F6EBDEB}"/>
              </a:ext>
            </a:extLst>
          </p:cNvPr>
          <p:cNvSpPr/>
          <p:nvPr/>
        </p:nvSpPr>
        <p:spPr>
          <a:xfrm>
            <a:off x="609600" y="1587904"/>
            <a:ext cx="10881064" cy="4011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9705" algn="just">
              <a:lnSpc>
                <a:spcPct val="115000"/>
              </a:lnSpc>
              <a:spcAft>
                <a:spcPts val="0"/>
              </a:spcAft>
            </a:pPr>
            <a: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Валентність елементів можна визначати за допомогою Періодичної системи елементів. </a:t>
            </a:r>
            <a:r>
              <a:rPr lang="uk-UA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Номер групи, в якій міститься елемент показує максимальну валентність елемента. Майже всі елементи I, II, III груп ПС проявляють сталу валентність. </a:t>
            </a:r>
            <a:r>
              <a:rPr lang="uk-UA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Оксиген (VI група) виявляє тільки валентність </a:t>
            </a:r>
            <a:r>
              <a:rPr lang="en-US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II</a:t>
            </a:r>
            <a:r>
              <a:rPr lang="uk-UA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. </a:t>
            </a:r>
            <a:r>
              <a:rPr lang="ru-RU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Для </a:t>
            </a:r>
            <a:r>
              <a:rPr lang="ru-RU" u="sng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позначення</a:t>
            </a:r>
            <a:r>
              <a:rPr lang="ru-RU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u="sng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валентності</a:t>
            </a:r>
            <a:r>
              <a:rPr lang="ru-RU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u="sng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використовують</a:t>
            </a:r>
            <a:r>
              <a:rPr lang="ru-RU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u="sng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римські</a:t>
            </a:r>
            <a:r>
              <a:rPr lang="ru-RU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u="sng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цифри</a:t>
            </a:r>
            <a:r>
              <a:rPr lang="uk-UA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uk-UA" sz="2800" u="sng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41184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Валентність хімічних елементів. Складання формул бінарних сполук за  валентністю елементів. Визначення валентності елементів за формулами бінарних  сполук.">
            <a:extLst>
              <a:ext uri="{FF2B5EF4-FFF2-40B4-BE49-F238E27FC236}">
                <a16:creationId xmlns:a16="http://schemas.microsoft.com/office/drawing/2014/main" id="{3E826E83-D604-401A-BA76-A5E2EDE93B8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9" r="28792"/>
          <a:stretch/>
        </p:blipFill>
        <p:spPr bwMode="auto">
          <a:xfrm>
            <a:off x="3000144" y="1479782"/>
            <a:ext cx="6191712" cy="4758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C633A048-F733-4EDB-AFBA-A5FD53152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36782"/>
            <a:ext cx="3980155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Валентність</a:t>
            </a:r>
          </a:p>
        </p:txBody>
      </p:sp>
    </p:spTree>
    <p:extLst>
      <p:ext uri="{BB962C8B-B14F-4D97-AF65-F5344CB8AC3E}">
        <p14:creationId xmlns:p14="http://schemas.microsoft.com/office/powerpoint/2010/main" val="25808126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18F58763-D5BB-41A1-B70D-B80F1B918DE4}"/>
              </a:ext>
            </a:extLst>
          </p:cNvPr>
          <p:cNvSpPr/>
          <p:nvPr/>
        </p:nvSpPr>
        <p:spPr>
          <a:xfrm>
            <a:off x="750162" y="2202504"/>
            <a:ext cx="1069167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Структурна формула</a:t>
            </a:r>
            <a:r>
              <a:rPr lang="ru-RU" b="1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ru-RU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це</a:t>
            </a: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формула, яка </a:t>
            </a:r>
            <a:r>
              <a:rPr lang="ru-RU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показує</a:t>
            </a: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порядок </a:t>
            </a:r>
            <a:r>
              <a:rPr lang="ru-RU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розташування</a:t>
            </a: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</a:t>
            </a:r>
            <a:r>
              <a:rPr lang="ru-RU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з’єднання</a:t>
            </a: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атомів</a:t>
            </a: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 </a:t>
            </a:r>
            <a:r>
              <a:rPr lang="ru-RU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молекулі</a:t>
            </a:r>
            <a:endParaRPr lang="uk-UA" dirty="0"/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19B689F8-C148-4756-9103-BC249B00EE4D}"/>
              </a:ext>
            </a:extLst>
          </p:cNvPr>
          <p:cNvSpPr/>
          <p:nvPr/>
        </p:nvSpPr>
        <p:spPr>
          <a:xfrm>
            <a:off x="854475" y="3704208"/>
            <a:ext cx="10483049" cy="1755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9705" algn="just">
              <a:lnSpc>
                <a:spcPct val="115000"/>
              </a:lnSpc>
              <a:spcAft>
                <a:spcPts val="0"/>
              </a:spcAft>
            </a:pPr>
            <a:r>
              <a:rPr lang="uk-UA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 одиницю валентності приймають атом Гідрогену,  вважають, що Гідроген має сталу валентність, яка дорівнює одиниці. </a:t>
            </a:r>
            <a:endParaRPr lang="uk-UA" sz="24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Валентність - Загальна та неорганічна хімія">
            <a:extLst>
              <a:ext uri="{FF2B5EF4-FFF2-40B4-BE49-F238E27FC236}">
                <a16:creationId xmlns:a16="http://schemas.microsoft.com/office/drawing/2014/main" id="{BAAFE006-C298-4912-88E0-1FAB70F301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2171" y="977875"/>
            <a:ext cx="1914618" cy="1140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13756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62ABCC-B464-48EB-A43A-C29B334B4D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27904"/>
            <a:ext cx="5729056" cy="1143000"/>
          </a:xfrm>
        </p:spPr>
        <p:txBody>
          <a:bodyPr/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Демонстрація </a:t>
            </a:r>
            <a:r>
              <a:rPr lang="uk-UA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кулестрижневих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молекул </a:t>
            </a:r>
          </a:p>
        </p:txBody>
      </p:sp>
      <p:pic>
        <p:nvPicPr>
          <p:cNvPr id="1026" name="Picture 2" descr="Карбон (IV) оксид (CO₂) (середній рівень) - 3D-сцена - Цифрова освіта та  навчання від Mozaik">
            <a:hlinkClick r:id="rId2"/>
            <a:extLst>
              <a:ext uri="{FF2B5EF4-FFF2-40B4-BE49-F238E27FC236}">
                <a16:creationId xmlns:a16="http://schemas.microsoft.com/office/drawing/2014/main" id="{473F766F-31ED-49DC-845E-3B007FD3F3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3754" y="1856240"/>
            <a:ext cx="3478382" cy="1905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hlinkClick r:id="rId4"/>
            <a:extLst>
              <a:ext uri="{FF2B5EF4-FFF2-40B4-BE49-F238E27FC236}">
                <a16:creationId xmlns:a16="http://schemas.microsoft.com/office/drawing/2014/main" id="{B4354C3A-5222-4067-A91F-48CC91F29EA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6883" t="25890" r="24636" b="26861"/>
          <a:stretch/>
        </p:blipFill>
        <p:spPr>
          <a:xfrm>
            <a:off x="1129127" y="1854521"/>
            <a:ext cx="3478383" cy="190689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6B1C215-6E8E-4C5F-83E7-C12C0D5D192C}"/>
              </a:ext>
            </a:extLst>
          </p:cNvPr>
          <p:cNvSpPr txBox="1"/>
          <p:nvPr/>
        </p:nvSpPr>
        <p:spPr>
          <a:xfrm>
            <a:off x="2201662" y="3761412"/>
            <a:ext cx="9341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Вода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9D383B-9957-45D5-92AB-DF2C6268F6D2}"/>
              </a:ext>
            </a:extLst>
          </p:cNvPr>
          <p:cNvSpPr txBox="1"/>
          <p:nvPr/>
        </p:nvSpPr>
        <p:spPr>
          <a:xfrm>
            <a:off x="7709747" y="3761412"/>
            <a:ext cx="26928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Вуглекислий газ</a:t>
            </a:r>
          </a:p>
        </p:txBody>
      </p:sp>
      <p:pic>
        <p:nvPicPr>
          <p:cNvPr id="6" name="Рисунок 5">
            <a:hlinkClick r:id="rId6"/>
            <a:extLst>
              <a:ext uri="{FF2B5EF4-FFF2-40B4-BE49-F238E27FC236}">
                <a16:creationId xmlns:a16="http://schemas.microsoft.com/office/drawing/2014/main" id="{8763F5E1-71DB-4088-A923-E0DB4EE6DAA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6942" t="25631" r="26602" b="25955"/>
          <a:stretch/>
        </p:blipFill>
        <p:spPr>
          <a:xfrm>
            <a:off x="4179902" y="3960876"/>
            <a:ext cx="3098307" cy="181624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DA6E42D-2392-47BF-8489-015262784096}"/>
              </a:ext>
            </a:extLst>
          </p:cNvPr>
          <p:cNvSpPr txBox="1"/>
          <p:nvPr/>
        </p:nvSpPr>
        <p:spPr>
          <a:xfrm>
            <a:off x="5261972" y="5760368"/>
            <a:ext cx="11701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Метан</a:t>
            </a:r>
          </a:p>
        </p:txBody>
      </p:sp>
    </p:spTree>
    <p:extLst>
      <p:ext uri="{BB962C8B-B14F-4D97-AF65-F5344CB8AC3E}">
        <p14:creationId xmlns:p14="http://schemas.microsoft.com/office/powerpoint/2010/main" val="25401610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737629-A9CF-4D55-BB43-BA69ACE25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5072109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Бінарні сполуки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6794FF77-D6A1-476E-8AD0-442A9F76F085}"/>
              </a:ext>
            </a:extLst>
          </p:cNvPr>
          <p:cNvSpPr/>
          <p:nvPr/>
        </p:nvSpPr>
        <p:spPr>
          <a:xfrm>
            <a:off x="773837" y="1775764"/>
            <a:ext cx="10644325" cy="2312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9705" algn="just">
              <a:lnSpc>
                <a:spcPct val="115000"/>
              </a:lnSpc>
              <a:spcAft>
                <a:spcPts val="0"/>
              </a:spcAft>
            </a:pPr>
            <a: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Подвійний – той, що складається із двох частин, латинською мовою буде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BINARIUS</a:t>
            </a:r>
            <a: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Сполуки, які складаються із атомів двох різних елементів називаються </a:t>
            </a:r>
            <a:r>
              <a:rPr lang="uk-UA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БІНАРНИМИ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сполуками.</a:t>
            </a:r>
            <a:endParaRPr lang="uk-UA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D8773E7-6390-436F-AFD9-E2E636EE45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528" t="54328" r="1756" b="10554"/>
          <a:stretch/>
        </p:blipFill>
        <p:spPr>
          <a:xfrm>
            <a:off x="2688187" y="4243526"/>
            <a:ext cx="6815625" cy="1553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939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8E4F20-C92A-4594-BC31-F2411F1E8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27904"/>
            <a:ext cx="6661212" cy="1143000"/>
          </a:xfrm>
        </p:spPr>
        <p:txBody>
          <a:bodyPr/>
          <a:lstStyle/>
          <a:p>
            <a:r>
              <a:rPr lang="ru-RU" sz="32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Алгоритм </a:t>
            </a:r>
            <a:r>
              <a:rPr lang="ru-RU" sz="32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складання</a:t>
            </a:r>
            <a:r>
              <a:rPr lang="ru-RU" sz="32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формул за </a:t>
            </a:r>
            <a:r>
              <a:rPr lang="ru-RU" sz="32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валентністю</a:t>
            </a: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(на </a:t>
            </a:r>
            <a:r>
              <a:rPr lang="ru-RU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прикладі</a:t>
            </a: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</a:t>
            </a:r>
            <a:r>
              <a:rPr lang="ru-RU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uk-UA" sz="3200" b="1" dirty="0"/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858844AA-9267-462B-B874-C6D50D74A5B7}"/>
              </a:ext>
            </a:extLst>
          </p:cNvPr>
          <p:cNvSpPr/>
          <p:nvPr/>
        </p:nvSpPr>
        <p:spPr>
          <a:xfrm>
            <a:off x="365464" y="1826011"/>
            <a:ext cx="11461072" cy="4011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9705"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Проставити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валентності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uk-UA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179705"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Знайти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найменше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спільне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кратне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н.с.к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.) для валентностей.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н.с.к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.=6 </a:t>
            </a:r>
            <a:endParaRPr lang="uk-UA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179705"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Ділимо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н.с.к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на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валентність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і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отримуємо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індекс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Користуємося правилом: </a:t>
            </a:r>
            <a:r>
              <a:rPr lang="uk-UA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 формулах бінарних </a:t>
            </a:r>
            <a:r>
              <a:rPr lang="uk-UA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сполук</a:t>
            </a:r>
            <a:r>
              <a:rPr lang="uk-UA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сумарна валентність усіх атомів одного елемента завжди дорівнює сумарній  валентності усіх атомів іншого елемента.</a:t>
            </a: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uk-UA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55849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B21DD6-5F43-4517-9137-61B9D6C0CF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10149"/>
            <a:ext cx="5072109" cy="1136912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Закріплення знань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78060DB8-F420-48BF-BDAF-2CA44F571B9D}"/>
              </a:ext>
            </a:extLst>
          </p:cNvPr>
          <p:cNvSpPr/>
          <p:nvPr/>
        </p:nvSpPr>
        <p:spPr>
          <a:xfrm>
            <a:off x="506027" y="1763911"/>
            <a:ext cx="11179946" cy="4441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9705" algn="ctr">
              <a:lnSpc>
                <a:spcPct val="115000"/>
              </a:lnSpc>
              <a:spcAft>
                <a:spcPts val="0"/>
              </a:spcAft>
            </a:pPr>
            <a:r>
              <a:rPr lang="uk-UA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Робота у парі. </a:t>
            </a:r>
            <a:endParaRPr lang="uk-UA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179705" algn="ctr">
              <a:lnSpc>
                <a:spcPct val="115000"/>
              </a:lnSpc>
              <a:spcAft>
                <a:spcPts val="0"/>
              </a:spcAft>
            </a:pPr>
            <a:r>
              <a:rPr lang="uk-UA" sz="24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Визначення валентності хімічних елементів за формулами бінарних </a:t>
            </a:r>
            <a:r>
              <a:rPr lang="uk-UA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сполук</a:t>
            </a:r>
            <a:r>
              <a:rPr lang="uk-UA" sz="24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uk-UA" sz="20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14350" lvl="0" indent="-514350" algn="ctr">
              <a:lnSpc>
                <a:spcPct val="115000"/>
              </a:lnSpc>
              <a:spcAft>
                <a:spcPts val="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Cu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O,  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CuO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FeO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Fe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uk-UA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14350" lvl="0" indent="-514350" algn="ctr">
              <a:lnSpc>
                <a:spcPct val="115000"/>
              </a:lnSpc>
              <a:spcAft>
                <a:spcPts val="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PbO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PbO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uk-UA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14350" lvl="0" indent="-514350" algn="ctr">
              <a:lnSpc>
                <a:spcPct val="115000"/>
              </a:lnSpc>
              <a:spcAft>
                <a:spcPts val="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MnO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MnO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Mn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endParaRPr lang="uk-UA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14350" lvl="0" indent="-514350" algn="ctr">
              <a:lnSpc>
                <a:spcPct val="115000"/>
              </a:lnSpc>
              <a:spcAft>
                <a:spcPts val="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CrO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Cr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CrO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uk-UA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14350" lvl="0" indent="-514350" algn="ctr">
              <a:lnSpc>
                <a:spcPct val="115000"/>
              </a:lnSpc>
              <a:spcAft>
                <a:spcPts val="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HCl, 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Cl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Cl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uk-UA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14350" lvl="0" indent="-514350" algn="ctr">
              <a:lnSpc>
                <a:spcPct val="115000"/>
              </a:lnSpc>
              <a:spcAft>
                <a:spcPts val="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O, 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NO, 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NO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uk-UA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14350" lvl="0" indent="-514350" algn="ctr">
              <a:lnSpc>
                <a:spcPct val="115000"/>
              </a:lnSpc>
              <a:spcAft>
                <a:spcPts val="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CO,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CO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Hg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O, 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HgO</a:t>
            </a:r>
            <a:endParaRPr lang="uk-UA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2DD3BB5-6C51-4574-92E2-695D6AC964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7330" y="83797"/>
            <a:ext cx="2206028" cy="220602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08AF86D-5BF5-470F-ACBE-312442C076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697" y="4031879"/>
            <a:ext cx="1675529" cy="2129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5190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31FFCA-9936-4EFD-AE0E-5BA5B1550B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5977631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70D6E3-C48F-425E-9B6C-BA0DDB2C39B8}"/>
              </a:ext>
            </a:extLst>
          </p:cNvPr>
          <p:cNvSpPr txBox="1"/>
          <p:nvPr/>
        </p:nvSpPr>
        <p:spPr>
          <a:xfrm>
            <a:off x="2214217" y="2105561"/>
            <a:ext cx="776356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Опрацювати параграф 13, с.96 завдання № 4(</a:t>
            </a:r>
            <a:r>
              <a:rPr lang="uk-UA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а,б,в</a:t>
            </a: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№6(</a:t>
            </a:r>
            <a:r>
              <a:rPr lang="uk-UA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а,в,г,д</a:t>
            </a: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77418B2-156E-4889-8637-3E81977430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459" b="94976" l="8261" r="91304">
                        <a14:foregroundMark x1="30870" y1="5348" x2="39565" y2="3404"/>
                        <a14:foregroundMark x1="39565" y1="3404" x2="44783" y2="6483"/>
                        <a14:foregroundMark x1="44783" y1="6483" x2="44783" y2="6483"/>
                        <a14:foregroundMark x1="33696" y1="1459" x2="33696" y2="1459"/>
                        <a14:foregroundMark x1="16848" y1="36143" x2="15326" y2="53971"/>
                        <a14:foregroundMark x1="15326" y1="53971" x2="19022" y2="61588"/>
                        <a14:foregroundMark x1="19022" y1="61588" x2="17174" y2="69530"/>
                        <a14:foregroundMark x1="17174" y1="69530" x2="11522" y2="68558"/>
                        <a14:foregroundMark x1="11522" y1="68558" x2="8261" y2="66126"/>
                        <a14:foregroundMark x1="16087" y1="35332" x2="28804" y2="43598"/>
                        <a14:foregroundMark x1="10652" y1="37439" x2="11304" y2="46029"/>
                        <a14:foregroundMark x1="11304" y1="46029" x2="13043" y2="49109"/>
                        <a14:foregroundMark x1="55761" y1="30956" x2="55761" y2="30956"/>
                        <a14:foregroundMark x1="22717" y1="74068" x2="25435" y2="92707"/>
                        <a14:foregroundMark x1="25435" y1="92707" x2="31413" y2="94003"/>
                        <a14:foregroundMark x1="31413" y1="94003" x2="86522" y2="76661"/>
                        <a14:foregroundMark x1="86522" y1="76661" x2="90435" y2="70989"/>
                        <a14:foregroundMark x1="90435" y1="70989" x2="90435" y2="70989"/>
                        <a14:foregroundMark x1="62174" y1="86386" x2="62174" y2="86386"/>
                        <a14:foregroundMark x1="91413" y1="73744" x2="91413" y2="73744"/>
                        <a14:foregroundMark x1="30761" y1="94976" x2="30761" y2="9497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99153" y="3819534"/>
            <a:ext cx="3533492" cy="236974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CB86E2D-04F0-40B6-8CC8-42387788EE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4080" y="4489584"/>
            <a:ext cx="2857500" cy="178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2527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934635-039A-42DB-99FA-AA80F66215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3562905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Джерела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2301128C-3D71-45EE-AAAE-F3AEA73D2A30}"/>
              </a:ext>
            </a:extLst>
          </p:cNvPr>
          <p:cNvSpPr/>
          <p:nvPr/>
        </p:nvSpPr>
        <p:spPr>
          <a:xfrm>
            <a:off x="609599" y="2998879"/>
            <a:ext cx="109728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Електронний ресурс: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https://miyklas.com.ua/p/himija/7-klas/pochatkovi-khimichni-poniattia-39391/valentnist-skladannia-formul-za-valentnistiu-39178/re-92f3f6c0-ebc7-4456-a635-b96eebd36490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7621E4D5-7FC9-4E47-AEFE-3E5ED2E33C97}"/>
              </a:ext>
            </a:extLst>
          </p:cNvPr>
          <p:cNvSpPr/>
          <p:nvPr/>
        </p:nvSpPr>
        <p:spPr>
          <a:xfrm>
            <a:off x="609599" y="5154198"/>
            <a:ext cx="111977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Електронний ресурс: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https://disted.edu.vn.ua/courses/learn/311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EAC07BA1-6C3E-410F-9A5D-7EF95DDBD67A}"/>
              </a:ext>
            </a:extLst>
          </p:cNvPr>
          <p:cNvSpPr/>
          <p:nvPr/>
        </p:nvSpPr>
        <p:spPr>
          <a:xfrm>
            <a:off x="609600" y="1828446"/>
            <a:ext cx="109727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Григорович О.В. Хімія: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підруч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для 7 класу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загальноосвіт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закл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/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О.В.Григорович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Х.: Вид-во «Ранок», 2015</a:t>
            </a:r>
          </a:p>
        </p:txBody>
      </p:sp>
    </p:spTree>
    <p:extLst>
      <p:ext uri="{BB962C8B-B14F-4D97-AF65-F5344CB8AC3E}">
        <p14:creationId xmlns:p14="http://schemas.microsoft.com/office/powerpoint/2010/main" val="326065671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1">
  <a:themeElements>
    <a:clrScheme name="Биохимия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Биохимия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Биохимия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Тема1" id="{0A426540-D053-48C5-8643-230700D8061F}" vid="{D3A23856-56A5-46B4-B542-8D3C6FBB382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114</TotalTime>
  <Words>598</Words>
  <Application>Microsoft Office PowerPoint</Application>
  <PresentationFormat>Широкий екран</PresentationFormat>
  <Paragraphs>50</Paragraphs>
  <Slides>15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15</vt:i4>
      </vt:variant>
    </vt:vector>
  </HeadingPairs>
  <TitlesOfParts>
    <vt:vector size="19" baseType="lpstr">
      <vt:lpstr>Arial</vt:lpstr>
      <vt:lpstr>Calibri</vt:lpstr>
      <vt:lpstr>Times New Roman</vt:lpstr>
      <vt:lpstr>Тема1</vt:lpstr>
      <vt:lpstr>Актуалізація опорних знань</vt:lpstr>
      <vt:lpstr>Актуалізація опорних знань</vt:lpstr>
      <vt:lpstr>Валентність хімічних елементів. Складання формул бінарних сполук за валентністю елементів</vt:lpstr>
      <vt:lpstr>Історичні відомості</vt:lpstr>
      <vt:lpstr>Поняття валентності</vt:lpstr>
      <vt:lpstr>Поняття валентності</vt:lpstr>
      <vt:lpstr>Валентність</vt:lpstr>
      <vt:lpstr>Валентність</vt:lpstr>
      <vt:lpstr>Презентація PowerPoint</vt:lpstr>
      <vt:lpstr>Демонстрація кулестрижневих молекул </vt:lpstr>
      <vt:lpstr>Бінарні сполуки</vt:lpstr>
      <vt:lpstr>Алгоритм складання формул за валентністю (на прикладі Al2O3)</vt:lpstr>
      <vt:lpstr>Закріплення знань</vt:lpstr>
      <vt:lpstr>Домашнє завдання</vt:lpstr>
      <vt:lpstr>Джерела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Актуалізація опорних знань</dc:title>
  <dc:creator>Admin</dc:creator>
  <cp:lastModifiedBy>Admin</cp:lastModifiedBy>
  <cp:revision>6</cp:revision>
  <dcterms:created xsi:type="dcterms:W3CDTF">2023-01-09T08:46:30Z</dcterms:created>
  <dcterms:modified xsi:type="dcterms:W3CDTF">2023-01-10T10:18:06Z</dcterms:modified>
</cp:coreProperties>
</file>