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ru-RU"/>
    </a:defPPr>
    <a:lvl1pPr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sz="3200" kern="1200">
        <a:solidFill>
          <a:srgbClr val="003366"/>
        </a:solidFill>
        <a:latin typeface="Arial" panose="020B0604020202020204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8" d="100"/>
          <a:sy n="108" d="100"/>
        </p:scale>
        <p:origin x="67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737CCF9-90AF-404D-9D2F-51BBF15F6DF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27CF9B-E72C-4EC5-A27E-E2330C3D3444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4ECD70E-1411-4D73-B753-7C38FD2F90A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C705E78-A042-415C-BE20-4C581FF0206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E8F043-F57B-4C8C-A9B7-3CD9797392C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52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24CFDD9-DF78-4354-AA8E-65FEA96E5E7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27CF9B-E72C-4EC5-A27E-E2330C3D3444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F5FED74-4C15-46C0-92C5-6E926760BD5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852CB2D-32FA-4349-B9E9-364FE7C16FA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E8F043-F57B-4C8C-A9B7-3CD9797392C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134521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9C637C19-A753-4751-B4EB-9BC3B8C9C9B2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27CF9B-E72C-4EC5-A27E-E2330C3D3444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FA1B1074-A33F-49A2-BF6D-A412C6E4D2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D6257AAF-CA65-41CC-B019-7808957513A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E8F043-F57B-4C8C-A9B7-3CD9797392C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598243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0CA80747-1C6E-4D5D-BF63-B567F245C8A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27CF9B-E72C-4EC5-A27E-E2330C3D3444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9B2F344-2E63-4B97-A876-1B90B6DA5AC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B45DAAC-CEE7-4E27-8162-1E39140E7CF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E8F043-F57B-4C8C-A9B7-3CD9797392C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45264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371EADDE-E38E-42E7-94B6-176352BE6EB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27CF9B-E72C-4EC5-A27E-E2330C3D3444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81554B0-E112-4EBD-BEDF-ABC5F06C2A3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58CC9574-8885-4999-8F92-DD668DD91E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E8F043-F57B-4C8C-A9B7-3CD9797392C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740259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6FF2CE44-9304-4F2E-93DA-F3FC31F9486D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27CF9B-E72C-4EC5-A27E-E2330C3D3444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E15F02F1-18A7-4F41-82C7-594C9FC6E0E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59FE27CB-7C1C-407D-B14F-0B4E0B73DE9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E8F043-F57B-4C8C-A9B7-3CD9797392C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150590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5BB11818-37C7-4442-BDD4-A435C1D999C6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27CF9B-E72C-4EC5-A27E-E2330C3D3444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62180F5B-C1F7-4011-BB04-60C0EE1173BD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4A3E5888-2EEC-44C8-9BA7-3F5B23E9BA2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E8F043-F57B-4C8C-A9B7-3CD9797392C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81836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4D31509-03E6-4DBC-8B53-9A16F24B7C19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27CF9B-E72C-4EC5-A27E-E2330C3D3444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F790820C-5247-4AA7-A980-BF7EEF92CAD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3C476F9-9224-4526-AEE7-3771DF04677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E8F043-F57B-4C8C-A9B7-3CD9797392C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01602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uk-UA" noProof="0"/>
              <a:t>Клацніть піктограму, щоб додати зображення</a:t>
            </a:r>
            <a:endParaRPr lang="en-US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F04C985-BE15-42A6-BEF0-17370C12187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27CF9B-E72C-4EC5-A27E-E2330C3D3444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AD0E7EE-9D35-41D6-AE5E-76461DFEF2A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266F0A7-D366-4D79-A715-4F020D5815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E8F043-F57B-4C8C-A9B7-3CD9797392C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65758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1DFB005-FDCD-47D1-ADEF-4297AB467BF7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27CF9B-E72C-4EC5-A27E-E2330C3D3444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12EE522A-42F9-45F6-BC5F-89131B978E72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AB861081-064B-40F1-826A-306D2F54256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E8F043-F57B-4C8C-A9B7-3CD9797392C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6287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/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B3AE2A24-206A-4F51-94F8-F7F4F44BCDF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827CF9B-E72C-4EC5-A27E-E2330C3D3444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83D836A-727B-454E-95DC-14DEAEA40A77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endParaRPr lang="uk-UA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1A30CBBB-3F4D-4850-B18E-24663CDC54F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BE8F043-F57B-4C8C-A9B7-3CD9797392C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979366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EE55059C-26F3-47E6-A0DA-EEFF8AFE4D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0D389B99-07CB-4121-ADD8-B4D77ECF00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BC401EAA-71B2-452B-A4E0-BD95D0DC4FFE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fld id="{5827CF9B-E72C-4EC5-A27E-E2330C3D3444}" type="datetimeFigureOut">
              <a:rPr lang="uk-UA" smtClean="0"/>
              <a:t>11.01.2023</a:t>
            </a:fld>
            <a:endParaRPr lang="uk-UA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CECC810B-0A78-465A-866C-52AFDC838369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solidFill>
                  <a:schemeClr val="tx1"/>
                </a:solidFill>
                <a:latin typeface="Arial" charset="0"/>
              </a:defRPr>
            </a:lvl1pPr>
          </a:lstStyle>
          <a:p>
            <a:endParaRPr lang="uk-UA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824B237B-A75E-4077-AAA9-564041DF7970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>
                <a:solidFill>
                  <a:schemeClr val="tx1"/>
                </a:solidFill>
              </a:defRPr>
            </a:lvl1pPr>
          </a:lstStyle>
          <a:p>
            <a:fld id="{FBE8F043-F57B-4C8C-A9B7-3CD9797392C7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12310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6" Type="http://schemas.microsoft.com/office/2007/relationships/hdphoto" Target="../media/hdphoto2.wdp"/><Relationship Id="rId5" Type="http://schemas.openxmlformats.org/officeDocument/2006/relationships/image" Target="../media/image7.png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5" Type="http://schemas.microsoft.com/office/2007/relationships/hdphoto" Target="../media/hdphoto2.wdp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lms.e-school.net.ua/assets/courseware/v1/f3853792828f6cc2e494cdcaf2790d98/asset-v1:UIED+Chemistry-7th-grade+2020+type@asset+block/7_%D0%A5%D1%96%D0%BC%D1%96%D1%8F_14.%D0%92%D1%96%D0%B4%D0%BD%D0%BE%D1%81%D0%BD%D0%B0_%D0%BC%D0%BE%D0%BB%D0%B5%D0%BA%D1%83%D0%BB%D1%8F%D1%80%D0%BD%D0%B0_%D0%BC%D0%B0%D1%81%D0%B0__%D1%97%D1%97_%D0%BE%D0%B1%D1%87%D0%B8%D1%81%D0%BB%D0%B5%D0%BD%D0%BD%D1%8F_%D0%B7%D0%B0_%D1%85%D1%96%D0%BC%D1%96%D1%87%D0%BD%D0%BE%D1%8E_%D1%84%D0%BE%D1%80%D0%BC%D1%83%D0%BB%D0%BE%D1%8E.._%D0%9A%D0%BE%D0%BD%D1%81%D0%BF%D0%B5%D0%BA%D1%82.__212431__%D1%81%D1%83%D0%B1%D0%BE%D1%82%D0%B0_24__%D0%B2%D0%B5%D1%80%D0%B5%D1%81%D0%BD%D1%8F_2022_.pdf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6E0259-835E-4F98-9810-76E49FE218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2335042"/>
          </a:xfrm>
        </p:spPr>
        <p:txBody>
          <a:bodyPr/>
          <a:lstStyle/>
          <a:p>
            <a:r>
              <a:rPr lang="uk-UA" sz="4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Відносна молекулярна маса, її обчислення за хімічною формулою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6481E011-B11E-4224-87E9-2C214C2CF3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96000" y="5308846"/>
            <a:ext cx="5693546" cy="827103"/>
          </a:xfrm>
        </p:spPr>
        <p:txBody>
          <a:bodyPr/>
          <a:lstStyle/>
          <a:p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авт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Стрельченко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М.О.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06DBAD6-0637-487F-B0B7-328D81FB7A31}"/>
              </a:ext>
            </a:extLst>
          </p:cNvPr>
          <p:cNvSpPr txBox="1"/>
          <p:nvPr/>
        </p:nvSpPr>
        <p:spPr>
          <a:xfrm>
            <a:off x="168675" y="621437"/>
            <a:ext cx="115525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Тема:</a:t>
            </a:r>
          </a:p>
        </p:txBody>
      </p:sp>
      <p:pic>
        <p:nvPicPr>
          <p:cNvPr id="1026" name="Picture 2" descr="Что такое молекула? | New-Science.ru">
            <a:extLst>
              <a:ext uri="{FF2B5EF4-FFF2-40B4-BE49-F238E27FC236}">
                <a16:creationId xmlns:a16="http://schemas.microsoft.com/office/drawing/2014/main" id="{2781C356-59F9-44D3-8231-246E4E903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019" y="1120929"/>
            <a:ext cx="1788527" cy="1388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E1C2933-2D31-4CCB-A854-3A916C055F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2454" y="4465468"/>
            <a:ext cx="2163978" cy="1547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1971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6C1391A-836A-48E9-B56F-55D326B2DB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0149"/>
            <a:ext cx="4761390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уроку: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47D994BE-FCB9-43F2-9860-A448A3BA696D}"/>
              </a:ext>
            </a:extLst>
          </p:cNvPr>
          <p:cNvSpPr/>
          <p:nvPr/>
        </p:nvSpPr>
        <p:spPr>
          <a:xfrm>
            <a:off x="614778" y="1977063"/>
            <a:ext cx="10962443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поглибити поняття про хімічну формулу, її використання для розрахунків;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розібрати поняття про відносну молекулярну масу;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формувати вміння й навички обчислення за хімічними формулами; </a:t>
            </a:r>
          </a:p>
          <a:p>
            <a:pPr marL="457200" indent="-457200">
              <a:buFont typeface="Wingdings" panose="05000000000000000000" pitchFamily="2" charset="2"/>
              <a:buChar char="ü"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навчитись визначати відносну молекулярну масу простих і складних речовин за їхніми формулами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5495706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DD15618-82A8-4DAB-BFDA-4B7B327273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74638"/>
            <a:ext cx="3855868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Повторення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C02E5E4B-18F0-49C3-ACC6-A0E452F3EB06}"/>
              </a:ext>
            </a:extLst>
          </p:cNvPr>
          <p:cNvSpPr/>
          <p:nvPr/>
        </p:nvSpPr>
        <p:spPr>
          <a:xfrm>
            <a:off x="813786" y="1891603"/>
            <a:ext cx="10564428" cy="37067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Яку інформацію можна одержати про молекулу з хімічної формули? 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 таке якісний склад?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 таке кількісний склад?</a:t>
            </a:r>
            <a:endParaRPr lang="uk-UA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 таке валентність?</a:t>
            </a:r>
            <a:endParaRPr lang="uk-UA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200 белых человечков для презентации без фона">
            <a:extLst>
              <a:ext uri="{FF2B5EF4-FFF2-40B4-BE49-F238E27FC236}">
                <a16:creationId xmlns:a16="http://schemas.microsoft.com/office/drawing/2014/main" id="{F311A1EC-54DC-4461-8C53-9564769E2C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7581" y="120588"/>
            <a:ext cx="1987858" cy="1987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18612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75E25B8-E1B5-45D7-B964-F7057D39D2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3515"/>
            <a:ext cx="5862221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Молекулярна маса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Прямокутник 2">
                <a:extLst>
                  <a:ext uri="{FF2B5EF4-FFF2-40B4-BE49-F238E27FC236}">
                    <a16:creationId xmlns:a16="http://schemas.microsoft.com/office/drawing/2014/main" id="{578AEE25-F363-41E0-B36A-F0106452F6D7}"/>
                  </a:ext>
                </a:extLst>
              </p:cNvPr>
              <p:cNvSpPr/>
              <p:nvPr/>
            </p:nvSpPr>
            <p:spPr>
              <a:xfrm>
                <a:off x="621435" y="1981902"/>
                <a:ext cx="10949127" cy="235199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Маса молекул, як і </a:t>
                </a:r>
                <a:r>
                  <a:rPr lang="ru-RU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маса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атомів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неймовірно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мала. Для </a:t>
                </a:r>
                <a:r>
                  <a:rPr lang="ru-RU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атомів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використовують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значення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u="sng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відносних</a:t>
                </a:r>
                <a:r>
                  <a:rPr lang="ru-RU" u="sng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u="sng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атомних</a:t>
                </a:r>
                <a:r>
                  <a:rPr lang="ru-RU" u="sng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u="sng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мас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ru-RU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порівнюючи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маси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атомів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з атомною </a:t>
                </a:r>
                <a:r>
                  <a:rPr lang="ru-RU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одиницею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ru-RU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маси</a:t>
                </a:r>
                <a:r>
                  <a:rPr lang="ru-RU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(а. о. м.): </a:t>
                </a:r>
              </a:p>
              <a:p>
                <a:pPr algn="ctr"/>
                <a:r>
                  <a:rPr lang="ru-RU" sz="36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 а. о. м. =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360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uk-UA" sz="36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uk-UA" sz="3600" b="0" i="1" dirty="0" smtClean="0">
                            <a:solidFill>
                              <a:srgbClr val="FF0000"/>
                            </a:solidFill>
                            <a:latin typeface="Cambria Math" panose="02040503050406030204" pitchFamily="18" charset="0"/>
                          </a:rPr>
                          <m:t>12</m:t>
                        </m:r>
                      </m:den>
                    </m:f>
                    <m:r>
                      <a:rPr lang="en-US" sz="3600" b="0" i="1" dirty="0" smtClean="0">
                        <a:solidFill>
                          <a:srgbClr val="FF0000"/>
                        </a:solidFill>
                        <a:latin typeface="Cambria Math" panose="02040503050406030204" pitchFamily="18" charset="0"/>
                      </a:rPr>
                      <m:t>𝑚</m:t>
                    </m:r>
                  </m:oMath>
                </a14:m>
                <a:r>
                  <a:rPr lang="ru-RU" sz="3600" dirty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(атома С)</a:t>
                </a:r>
                <a:endParaRPr lang="uk-UA" sz="3600" dirty="0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Прямокутник 2">
                <a:extLst>
                  <a:ext uri="{FF2B5EF4-FFF2-40B4-BE49-F238E27FC236}">
                    <a16:creationId xmlns:a16="http://schemas.microsoft.com/office/drawing/2014/main" id="{578AEE25-F363-41E0-B36A-F0106452F6D7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1435" y="1981902"/>
                <a:ext cx="10949127" cy="2351991"/>
              </a:xfrm>
              <a:prstGeom prst="rect">
                <a:avLst/>
              </a:prstGeom>
              <a:blipFill>
                <a:blip r:embed="rId2"/>
                <a:stretch>
                  <a:fillRect l="-1448" t="-3627" r="-835" b="-3368"/>
                </a:stretch>
              </a:blipFill>
            </p:spPr>
            <p:txBody>
              <a:bodyPr/>
              <a:lstStyle/>
              <a:p>
                <a:r>
                  <a:rPr lang="uk-UA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2215D59-1932-4B6A-903B-7BFCF80A47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878" b="92593" l="10000" r="90000">
                        <a14:foregroundMark x1="50833" y1="7407" x2="50833" y2="7407"/>
                        <a14:foregroundMark x1="45833" y1="92593" x2="45833" y2="9259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22365" y="4889281"/>
            <a:ext cx="2747269" cy="1442316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FCD68AB-7C66-4678-AB80-336A4789D25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000" b="90000" l="5721" r="89869">
                        <a14:foregroundMark x1="34803" y1="17667" x2="34803" y2="17667"/>
                        <a14:foregroundMark x1="39452" y1="33500" x2="39452" y2="33500"/>
                        <a14:foregroundMark x1="43743" y1="41500" x2="35638" y2="25833"/>
                        <a14:foregroundMark x1="35638" y1="25833" x2="21573" y2="26000"/>
                        <a14:foregroundMark x1="21573" y1="26000" x2="32896" y2="22333"/>
                        <a14:foregroundMark x1="62455" y1="24333" x2="57688" y2="41333"/>
                        <a14:foregroundMark x1="57688" y1="41333" x2="57688" y2="41500"/>
                        <a14:foregroundMark x1="60310" y1="53000" x2="73897" y2="54667"/>
                        <a14:foregroundMark x1="73897" y1="54667" x2="83671" y2="53333"/>
                        <a14:foregroundMark x1="88677" y1="54667" x2="80334" y2="66667"/>
                        <a14:foregroundMark x1="14660" y1="51000" x2="19428" y2="68000"/>
                        <a14:foregroundMark x1="19428" y1="68000" x2="28844" y2="80833"/>
                        <a14:foregroundMark x1="28844" y1="80833" x2="45650" y2="59667"/>
                        <a14:foregroundMark x1="14422" y1="50333" x2="13468" y2="60667"/>
                        <a14:foregroundMark x1="13945" y1="46167" x2="13945" y2="46167"/>
                        <a14:foregroundMark x1="5840" y1="54000" x2="5840" y2="54000"/>
                        <a14:foregroundMark x1="66389" y1="25667" x2="66389" y2="25667"/>
                        <a14:foregroundMark x1="67580" y1="24333" x2="64839" y2="30833"/>
                        <a14:foregroundMark x1="20977" y1="14333" x2="20977" y2="14333"/>
                        <a14:foregroundMark x1="20977" y1="14333" x2="28367" y2="7000"/>
                        <a14:foregroundMark x1="49225" y1="46833" x2="49464" y2="52667"/>
                        <a14:foregroundMark x1="51728" y1="42500" x2="51728" y2="63000"/>
                        <a14:foregroundMark x1="55542" y1="46833" x2="49464" y2="61667"/>
                        <a14:foregroundMark x1="58403" y1="45500" x2="52801" y2="61833"/>
                        <a14:foregroundMark x1="52801" y1="61833" x2="43266" y2="47167"/>
                        <a14:foregroundMark x1="43266" y1="47167" x2="51490" y2="55333"/>
                        <a14:foregroundMark x1="56973" y1="45833" x2="50894" y2="62667"/>
                        <a14:foregroundMark x1="50894" y1="62667" x2="45888" y2="44500"/>
                        <a14:foregroundMark x1="45888" y1="44500" x2="49702" y2="40833"/>
                        <a14:foregroundMark x1="33850" y1="85833" x2="33850" y2="85833"/>
                        <a14:foregroundMark x1="87247" y1="65667" x2="84863" y2="68000"/>
                        <a14:foregroundMark x1="35399" y1="84500" x2="30751" y2="885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03343" y="292203"/>
            <a:ext cx="2126684" cy="152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20973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>
            <a:extLst>
              <a:ext uri="{FF2B5EF4-FFF2-40B4-BE49-F238E27FC236}">
                <a16:creationId xmlns:a16="http://schemas.microsoft.com/office/drawing/2014/main" id="{EDEEB51F-8C55-48DE-BDEE-4A4453E4AA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3515"/>
            <a:ext cx="5862221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Молекулярна маса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id="{7198DF54-3490-4744-86DB-FFF7E17169B8}"/>
              </a:ext>
            </a:extLst>
          </p:cNvPr>
          <p:cNvSpPr/>
          <p:nvPr/>
        </p:nvSpPr>
        <p:spPr>
          <a:xfrm>
            <a:off x="640671" y="2274838"/>
            <a:ext cx="1091065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цією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одиницею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порівнюють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маси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молекул. </a:t>
            </a:r>
          </a:p>
          <a:p>
            <a:pPr algn="ctr"/>
            <a:r>
              <a:rPr lang="ru-RU" sz="36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Відносна</a:t>
            </a:r>
            <a:r>
              <a:rPr lang="ru-RU" sz="36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молекулярна</a:t>
            </a:r>
            <a:r>
              <a:rPr lang="ru-RU" sz="36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маса</a:t>
            </a:r>
            <a:r>
              <a:rPr lang="ru-RU" sz="36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показує</a:t>
            </a:r>
            <a:r>
              <a:rPr lang="ru-RU" sz="36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 </a:t>
            </a:r>
            <a:r>
              <a:rPr lang="ru-RU" sz="36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</a:t>
            </a:r>
            <a:r>
              <a:rPr lang="ru-RU" sz="36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разів</a:t>
            </a:r>
            <a:r>
              <a:rPr lang="ru-RU" sz="36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маса</a:t>
            </a:r>
            <a:r>
              <a:rPr lang="ru-RU" sz="36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молекули</a:t>
            </a:r>
            <a:r>
              <a:rPr lang="ru-RU" sz="36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більша</a:t>
            </a:r>
            <a:r>
              <a:rPr lang="ru-RU" sz="36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sz="36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атомну</a:t>
            </a:r>
            <a:r>
              <a:rPr lang="ru-RU" sz="36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одиницю</a:t>
            </a:r>
            <a:r>
              <a:rPr lang="ru-RU" sz="36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u="sng" dirty="0" err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маси</a:t>
            </a:r>
            <a:r>
              <a:rPr lang="ru-RU" sz="3600" u="sng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3600" u="sng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AA5EFD4-CCEF-469D-9879-4A6D7E97BD0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6878" b="92593" l="10000" r="90000">
                        <a14:foregroundMark x1="50833" y1="7407" x2="50833" y2="7407"/>
                        <a14:foregroundMark x1="45833" y1="92593" x2="45833" y2="92593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722365" y="4889281"/>
            <a:ext cx="2747269" cy="1442316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3E21DD11-2BB5-4E8C-A54B-074ABFAD65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7000" b="90000" l="5721" r="89869">
                        <a14:foregroundMark x1="34803" y1="17667" x2="34803" y2="17667"/>
                        <a14:foregroundMark x1="39452" y1="33500" x2="39452" y2="33500"/>
                        <a14:foregroundMark x1="43743" y1="41500" x2="35638" y2="25833"/>
                        <a14:foregroundMark x1="35638" y1="25833" x2="21573" y2="26000"/>
                        <a14:foregroundMark x1="21573" y1="26000" x2="32896" y2="22333"/>
                        <a14:foregroundMark x1="62455" y1="24333" x2="57688" y2="41333"/>
                        <a14:foregroundMark x1="57688" y1="41333" x2="57688" y2="41500"/>
                        <a14:foregroundMark x1="60310" y1="53000" x2="73897" y2="54667"/>
                        <a14:foregroundMark x1="73897" y1="54667" x2="83671" y2="53333"/>
                        <a14:foregroundMark x1="88677" y1="54667" x2="80334" y2="66667"/>
                        <a14:foregroundMark x1="14660" y1="51000" x2="19428" y2="68000"/>
                        <a14:foregroundMark x1="19428" y1="68000" x2="28844" y2="80833"/>
                        <a14:foregroundMark x1="28844" y1="80833" x2="45650" y2="59667"/>
                        <a14:foregroundMark x1="14422" y1="50333" x2="13468" y2="60667"/>
                        <a14:foregroundMark x1="13945" y1="46167" x2="13945" y2="46167"/>
                        <a14:foregroundMark x1="5840" y1="54000" x2="5840" y2="54000"/>
                        <a14:foregroundMark x1="66389" y1="25667" x2="66389" y2="25667"/>
                        <a14:foregroundMark x1="67580" y1="24333" x2="64839" y2="30833"/>
                        <a14:foregroundMark x1="20977" y1="14333" x2="20977" y2="14333"/>
                        <a14:foregroundMark x1="20977" y1="14333" x2="28367" y2="7000"/>
                        <a14:foregroundMark x1="49225" y1="46833" x2="49464" y2="52667"/>
                        <a14:foregroundMark x1="51728" y1="42500" x2="51728" y2="63000"/>
                        <a14:foregroundMark x1="55542" y1="46833" x2="49464" y2="61667"/>
                        <a14:foregroundMark x1="58403" y1="45500" x2="52801" y2="61833"/>
                        <a14:foregroundMark x1="52801" y1="61833" x2="43266" y2="47167"/>
                        <a14:foregroundMark x1="43266" y1="47167" x2="51490" y2="55333"/>
                        <a14:foregroundMark x1="56973" y1="45833" x2="50894" y2="62667"/>
                        <a14:foregroundMark x1="50894" y1="62667" x2="45888" y2="44500"/>
                        <a14:foregroundMark x1="45888" y1="44500" x2="49702" y2="40833"/>
                        <a14:foregroundMark x1="33850" y1="85833" x2="33850" y2="85833"/>
                        <a14:foregroundMark x1="87247" y1="65667" x2="84863" y2="68000"/>
                        <a14:foregroundMark x1="35399" y1="84500" x2="30751" y2="885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03343" y="292203"/>
            <a:ext cx="2126684" cy="152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5210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CB08BD1B-1C87-43C0-9E2C-CCDB06F3F8BE}"/>
              </a:ext>
            </a:extLst>
          </p:cNvPr>
          <p:cNvSpPr/>
          <p:nvPr/>
        </p:nvSpPr>
        <p:spPr>
          <a:xfrm>
            <a:off x="745724" y="1905506"/>
            <a:ext cx="10395751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Молекули складаються з атомів, отже, відносна молекулярна маса дорівнює сумі відносних мас атомів, які містяться в молекулі. Відносну молекулярну масу позначають </a:t>
            </a:r>
            <a:r>
              <a:rPr lang="uk-UA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обчислюють за хімічною формулою речовини. 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Наприклад: </a:t>
            </a: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r(H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O) = 2 ∙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(H) +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(O) = 2 ∙ 1 + 16 = 18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61F2E049-D497-4879-836E-EA61ADAFF2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3515"/>
            <a:ext cx="5862221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Молекулярна маса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C64693E4-CF5F-4BD6-A796-9CDE16266D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000" b="90000" l="5721" r="89869">
                        <a14:foregroundMark x1="34803" y1="17667" x2="34803" y2="17667"/>
                        <a14:foregroundMark x1="39452" y1="33500" x2="39452" y2="33500"/>
                        <a14:foregroundMark x1="43743" y1="41500" x2="35638" y2="25833"/>
                        <a14:foregroundMark x1="35638" y1="25833" x2="21573" y2="26000"/>
                        <a14:foregroundMark x1="21573" y1="26000" x2="32896" y2="22333"/>
                        <a14:foregroundMark x1="62455" y1="24333" x2="57688" y2="41333"/>
                        <a14:foregroundMark x1="57688" y1="41333" x2="57688" y2="41500"/>
                        <a14:foregroundMark x1="60310" y1="53000" x2="73897" y2="54667"/>
                        <a14:foregroundMark x1="73897" y1="54667" x2="83671" y2="53333"/>
                        <a14:foregroundMark x1="88677" y1="54667" x2="80334" y2="66667"/>
                        <a14:foregroundMark x1="14660" y1="51000" x2="19428" y2="68000"/>
                        <a14:foregroundMark x1="19428" y1="68000" x2="28844" y2="80833"/>
                        <a14:foregroundMark x1="28844" y1="80833" x2="45650" y2="59667"/>
                        <a14:foregroundMark x1="14422" y1="50333" x2="13468" y2="60667"/>
                        <a14:foregroundMark x1="13945" y1="46167" x2="13945" y2="46167"/>
                        <a14:foregroundMark x1="5840" y1="54000" x2="5840" y2="54000"/>
                        <a14:foregroundMark x1="66389" y1="25667" x2="66389" y2="25667"/>
                        <a14:foregroundMark x1="67580" y1="24333" x2="64839" y2="30833"/>
                        <a14:foregroundMark x1="20977" y1="14333" x2="20977" y2="14333"/>
                        <a14:foregroundMark x1="20977" y1="14333" x2="28367" y2="7000"/>
                        <a14:foregroundMark x1="49225" y1="46833" x2="49464" y2="52667"/>
                        <a14:foregroundMark x1="51728" y1="42500" x2="51728" y2="63000"/>
                        <a14:foregroundMark x1="55542" y1="46833" x2="49464" y2="61667"/>
                        <a14:foregroundMark x1="58403" y1="45500" x2="52801" y2="61833"/>
                        <a14:foregroundMark x1="52801" y1="61833" x2="43266" y2="47167"/>
                        <a14:foregroundMark x1="43266" y1="47167" x2="51490" y2="55333"/>
                        <a14:foregroundMark x1="56973" y1="45833" x2="50894" y2="62667"/>
                        <a14:foregroundMark x1="50894" y1="62667" x2="45888" y2="44500"/>
                        <a14:foregroundMark x1="45888" y1="44500" x2="49702" y2="40833"/>
                        <a14:foregroundMark x1="33850" y1="85833" x2="33850" y2="85833"/>
                        <a14:foregroundMark x1="87247" y1="65667" x2="84863" y2="68000"/>
                        <a14:foregroundMark x1="35399" y1="84500" x2="30751" y2="885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03343" y="292203"/>
            <a:ext cx="2126684" cy="152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9163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2E2049B5-9750-490E-BFF7-52C64D24BB5A}"/>
              </a:ext>
            </a:extLst>
          </p:cNvPr>
          <p:cNvSpPr/>
          <p:nvPr/>
        </p:nvSpPr>
        <p:spPr>
          <a:xfrm>
            <a:off x="609601" y="1905506"/>
            <a:ext cx="10972799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Багато речовин складаються не з молекул чи атомів, а із заряджених частинок – </a:t>
            </a:r>
            <a:r>
              <a:rPr lang="uk-UA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йонів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Маси </a:t>
            </a:r>
            <a:r>
              <a:rPr lang="uk-UA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йонів</a:t>
            </a:r>
            <a:r>
              <a:rPr lang="uk-UA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майже не відрізняються від мас відповідних атомів; відносні молекулярні маси таких </a:t>
            </a:r>
            <a:r>
              <a:rPr lang="uk-UA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сполук</a:t>
            </a:r>
            <a:r>
              <a:rPr lang="uk-UA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обчислюють так само, як і тих, які утворені з молекул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algn="ctr"/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Термін «молекулярна» в цьому разі використовуємо умовно.</a:t>
            </a:r>
          </a:p>
        </p:txBody>
      </p:sp>
      <p:sp>
        <p:nvSpPr>
          <p:cNvPr id="4" name="Заголовок 1">
            <a:extLst>
              <a:ext uri="{FF2B5EF4-FFF2-40B4-BE49-F238E27FC236}">
                <a16:creationId xmlns:a16="http://schemas.microsoft.com/office/drawing/2014/main" id="{66EB457B-5257-466F-BACD-92A9D4D35C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3515"/>
            <a:ext cx="5862221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Молекулярна маса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0C77789-9150-49B2-A503-3581C9DBCE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000" b="90000" l="5721" r="89869">
                        <a14:foregroundMark x1="34803" y1="17667" x2="34803" y2="17667"/>
                        <a14:foregroundMark x1="39452" y1="33500" x2="39452" y2="33500"/>
                        <a14:foregroundMark x1="43743" y1="41500" x2="35638" y2="25833"/>
                        <a14:foregroundMark x1="35638" y1="25833" x2="21573" y2="26000"/>
                        <a14:foregroundMark x1="21573" y1="26000" x2="32896" y2="22333"/>
                        <a14:foregroundMark x1="62455" y1="24333" x2="57688" y2="41333"/>
                        <a14:foregroundMark x1="57688" y1="41333" x2="57688" y2="41500"/>
                        <a14:foregroundMark x1="60310" y1="53000" x2="73897" y2="54667"/>
                        <a14:foregroundMark x1="73897" y1="54667" x2="83671" y2="53333"/>
                        <a14:foregroundMark x1="88677" y1="54667" x2="80334" y2="66667"/>
                        <a14:foregroundMark x1="14660" y1="51000" x2="19428" y2="68000"/>
                        <a14:foregroundMark x1="19428" y1="68000" x2="28844" y2="80833"/>
                        <a14:foregroundMark x1="28844" y1="80833" x2="45650" y2="59667"/>
                        <a14:foregroundMark x1="14422" y1="50333" x2="13468" y2="60667"/>
                        <a14:foregroundMark x1="13945" y1="46167" x2="13945" y2="46167"/>
                        <a14:foregroundMark x1="5840" y1="54000" x2="5840" y2="54000"/>
                        <a14:foregroundMark x1="66389" y1="25667" x2="66389" y2="25667"/>
                        <a14:foregroundMark x1="67580" y1="24333" x2="64839" y2="30833"/>
                        <a14:foregroundMark x1="20977" y1="14333" x2="20977" y2="14333"/>
                        <a14:foregroundMark x1="20977" y1="14333" x2="28367" y2="7000"/>
                        <a14:foregroundMark x1="49225" y1="46833" x2="49464" y2="52667"/>
                        <a14:foregroundMark x1="51728" y1="42500" x2="51728" y2="63000"/>
                        <a14:foregroundMark x1="55542" y1="46833" x2="49464" y2="61667"/>
                        <a14:foregroundMark x1="58403" y1="45500" x2="52801" y2="61833"/>
                        <a14:foregroundMark x1="52801" y1="61833" x2="43266" y2="47167"/>
                        <a14:foregroundMark x1="43266" y1="47167" x2="51490" y2="55333"/>
                        <a14:foregroundMark x1="56973" y1="45833" x2="50894" y2="62667"/>
                        <a14:foregroundMark x1="50894" y1="62667" x2="45888" y2="44500"/>
                        <a14:foregroundMark x1="45888" y1="44500" x2="49702" y2="40833"/>
                        <a14:foregroundMark x1="33850" y1="85833" x2="33850" y2="85833"/>
                        <a14:foregroundMark x1="87247" y1="65667" x2="84863" y2="68000"/>
                        <a14:foregroundMark x1="35399" y1="84500" x2="30751" y2="885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03343" y="292203"/>
            <a:ext cx="2126684" cy="152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892045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D52D32ED-1620-419F-B205-589E0BFEA5B7}"/>
              </a:ext>
            </a:extLst>
          </p:cNvPr>
          <p:cNvSpPr/>
          <p:nvPr/>
        </p:nvSpPr>
        <p:spPr>
          <a:xfrm>
            <a:off x="1476652" y="2895097"/>
            <a:ext cx="97003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r(NaCl) = 23 + 35,5 = 58,5; 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r(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aCO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40 + 12 + 3 ∙ 16 = 100;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r(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OH)</a:t>
            </a:r>
            <a:r>
              <a:rPr lang="en-US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= 137 + (1 + 16) ∙ 2 = 137 + 34 = 171.</a:t>
            </a:r>
            <a:endParaRPr lang="uk-UA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2AE425D-2BA7-44E4-AAFF-F71ED8D59E3C}"/>
              </a:ext>
            </a:extLst>
          </p:cNvPr>
          <p:cNvSpPr txBox="1"/>
          <p:nvPr/>
        </p:nvSpPr>
        <p:spPr>
          <a:xfrm>
            <a:off x="1476652" y="2032986"/>
            <a:ext cx="221188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Наприклад:</a:t>
            </a:r>
          </a:p>
        </p:txBody>
      </p:sp>
      <p:sp>
        <p:nvSpPr>
          <p:cNvPr id="5" name="Заголовок 1">
            <a:extLst>
              <a:ext uri="{FF2B5EF4-FFF2-40B4-BE49-F238E27FC236}">
                <a16:creationId xmlns:a16="http://schemas.microsoft.com/office/drawing/2014/main" id="{566C8F5E-B088-4865-89BD-F69D24C902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3515"/>
            <a:ext cx="5862221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Молекулярна маса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5A7DCDCD-F28F-415D-8E86-4DCE553E11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7000" b="90000" l="5721" r="89869">
                        <a14:foregroundMark x1="34803" y1="17667" x2="34803" y2="17667"/>
                        <a14:foregroundMark x1="39452" y1="33500" x2="39452" y2="33500"/>
                        <a14:foregroundMark x1="43743" y1="41500" x2="35638" y2="25833"/>
                        <a14:foregroundMark x1="35638" y1="25833" x2="21573" y2="26000"/>
                        <a14:foregroundMark x1="21573" y1="26000" x2="32896" y2="22333"/>
                        <a14:foregroundMark x1="62455" y1="24333" x2="57688" y2="41333"/>
                        <a14:foregroundMark x1="57688" y1="41333" x2="57688" y2="41500"/>
                        <a14:foregroundMark x1="60310" y1="53000" x2="73897" y2="54667"/>
                        <a14:foregroundMark x1="73897" y1="54667" x2="83671" y2="53333"/>
                        <a14:foregroundMark x1="88677" y1="54667" x2="80334" y2="66667"/>
                        <a14:foregroundMark x1="14660" y1="51000" x2="19428" y2="68000"/>
                        <a14:foregroundMark x1="19428" y1="68000" x2="28844" y2="80833"/>
                        <a14:foregroundMark x1="28844" y1="80833" x2="45650" y2="59667"/>
                        <a14:foregroundMark x1="14422" y1="50333" x2="13468" y2="60667"/>
                        <a14:foregroundMark x1="13945" y1="46167" x2="13945" y2="46167"/>
                        <a14:foregroundMark x1="5840" y1="54000" x2="5840" y2="54000"/>
                        <a14:foregroundMark x1="66389" y1="25667" x2="66389" y2="25667"/>
                        <a14:foregroundMark x1="67580" y1="24333" x2="64839" y2="30833"/>
                        <a14:foregroundMark x1="20977" y1="14333" x2="20977" y2="14333"/>
                        <a14:foregroundMark x1="20977" y1="14333" x2="28367" y2="7000"/>
                        <a14:foregroundMark x1="49225" y1="46833" x2="49464" y2="52667"/>
                        <a14:foregroundMark x1="51728" y1="42500" x2="51728" y2="63000"/>
                        <a14:foregroundMark x1="55542" y1="46833" x2="49464" y2="61667"/>
                        <a14:foregroundMark x1="58403" y1="45500" x2="52801" y2="61833"/>
                        <a14:foregroundMark x1="52801" y1="61833" x2="43266" y2="47167"/>
                        <a14:foregroundMark x1="43266" y1="47167" x2="51490" y2="55333"/>
                        <a14:foregroundMark x1="56973" y1="45833" x2="50894" y2="62667"/>
                        <a14:foregroundMark x1="50894" y1="62667" x2="45888" y2="44500"/>
                        <a14:foregroundMark x1="45888" y1="44500" x2="49702" y2="40833"/>
                        <a14:foregroundMark x1="33850" y1="85833" x2="33850" y2="85833"/>
                        <a14:foregroundMark x1="87247" y1="65667" x2="84863" y2="68000"/>
                        <a14:foregroundMark x1="35399" y1="84500" x2="30751" y2="88500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903343" y="292203"/>
            <a:ext cx="2126684" cy="1520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5992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AB9D75-4ACD-4509-9AC8-2DF9FD70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45659"/>
            <a:ext cx="6297227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Тренувальні вправи 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E1A666DE-05F7-4B4D-BC2E-6CA7E7056F6D}"/>
              </a:ext>
            </a:extLst>
          </p:cNvPr>
          <p:cNvSpPr/>
          <p:nvPr/>
        </p:nvSpPr>
        <p:spPr>
          <a:xfrm>
            <a:off x="577049" y="2644170"/>
            <a:ext cx="1099055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У якої сполуки — H</a:t>
            </a:r>
            <a:r>
              <a:rPr lang="uk-UA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S, SO</a:t>
            </a:r>
            <a:r>
              <a:rPr lang="uk-UA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2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, SO</a:t>
            </a:r>
            <a:r>
              <a:rPr lang="uk-UA" baseline="-25000" dirty="0">
                <a:latin typeface="Times New Roman" panose="02020603050405020304" pitchFamily="18" charset="0"/>
                <a:ea typeface="Calibri" panose="020F0502020204030204" pitchFamily="34" charset="0"/>
              </a:rPr>
              <a:t>3</a:t>
            </a:r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</a:rPr>
              <a:t> — буде найбільшою відносна молекулярна маса? </a:t>
            </a:r>
            <a:endParaRPr lang="uk-UA" dirty="0"/>
          </a:p>
        </p:txBody>
      </p:sp>
      <p:pic>
        <p:nvPicPr>
          <p:cNvPr id="4" name="Picture 2" descr="200 белых человечков для презентации без фона">
            <a:extLst>
              <a:ext uri="{FF2B5EF4-FFF2-40B4-BE49-F238E27FC236}">
                <a16:creationId xmlns:a16="http://schemas.microsoft.com/office/drawing/2014/main" id="{EF2F02A9-C03F-47D7-8C63-13F8ECB540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7581" y="120588"/>
            <a:ext cx="1987858" cy="1987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14326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937BEE2-317E-4C33-A2B4-88A4B05F87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319026"/>
            <a:ext cx="5486400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 «Хто перший?»</a:t>
            </a:r>
          </a:p>
        </p:txBody>
      </p:sp>
      <p:graphicFrame>
        <p:nvGraphicFramePr>
          <p:cNvPr id="7" name="Таблиця 6">
            <a:extLst>
              <a:ext uri="{FF2B5EF4-FFF2-40B4-BE49-F238E27FC236}">
                <a16:creationId xmlns:a16="http://schemas.microsoft.com/office/drawing/2014/main" id="{8CD35517-7E86-4491-9076-6CE51B2F726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8876228"/>
              </p:ext>
            </p:extLst>
          </p:nvPr>
        </p:nvGraphicFramePr>
        <p:xfrm>
          <a:off x="1293178" y="2483947"/>
          <a:ext cx="9605637" cy="788036"/>
        </p:xfrm>
        <a:graphic>
          <a:graphicData uri="http://schemas.openxmlformats.org/drawingml/2006/table">
            <a:tbl>
              <a:tblPr firstRow="1" firstCol="1" bandRow="1"/>
              <a:tblGrid>
                <a:gridCol w="1600453">
                  <a:extLst>
                    <a:ext uri="{9D8B030D-6E8A-4147-A177-3AD203B41FA5}">
                      <a16:colId xmlns:a16="http://schemas.microsoft.com/office/drawing/2014/main" val="2160087083"/>
                    </a:ext>
                  </a:extLst>
                </a:gridCol>
                <a:gridCol w="1600453">
                  <a:extLst>
                    <a:ext uri="{9D8B030D-6E8A-4147-A177-3AD203B41FA5}">
                      <a16:colId xmlns:a16="http://schemas.microsoft.com/office/drawing/2014/main" val="4229668671"/>
                    </a:ext>
                  </a:extLst>
                </a:gridCol>
                <a:gridCol w="1600453">
                  <a:extLst>
                    <a:ext uri="{9D8B030D-6E8A-4147-A177-3AD203B41FA5}">
                      <a16:colId xmlns:a16="http://schemas.microsoft.com/office/drawing/2014/main" val="3024141342"/>
                    </a:ext>
                  </a:extLst>
                </a:gridCol>
                <a:gridCol w="1601426">
                  <a:extLst>
                    <a:ext uri="{9D8B030D-6E8A-4147-A177-3AD203B41FA5}">
                      <a16:colId xmlns:a16="http://schemas.microsoft.com/office/drawing/2014/main" val="3874033391"/>
                    </a:ext>
                  </a:extLst>
                </a:gridCol>
                <a:gridCol w="1601426">
                  <a:extLst>
                    <a:ext uri="{9D8B030D-6E8A-4147-A177-3AD203B41FA5}">
                      <a16:colId xmlns:a16="http://schemas.microsoft.com/office/drawing/2014/main" val="3776632655"/>
                    </a:ext>
                  </a:extLst>
                </a:gridCol>
                <a:gridCol w="1601426">
                  <a:extLst>
                    <a:ext uri="{9D8B030D-6E8A-4147-A177-3AD203B41FA5}">
                      <a16:colId xmlns:a16="http://schemas.microsoft.com/office/drawing/2014/main" val="154118628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І команда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NO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HNO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BO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30636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4370969"/>
                  </a:ext>
                </a:extLst>
              </a:tr>
            </a:tbl>
          </a:graphicData>
        </a:graphic>
      </p:graphicFrame>
      <p:graphicFrame>
        <p:nvGraphicFramePr>
          <p:cNvPr id="8" name="Таблиця 7">
            <a:extLst>
              <a:ext uri="{FF2B5EF4-FFF2-40B4-BE49-F238E27FC236}">
                <a16:creationId xmlns:a16="http://schemas.microsoft.com/office/drawing/2014/main" id="{D9A2457F-6809-4E48-B5E7-3DE7BBBA16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9803859"/>
              </p:ext>
            </p:extLst>
          </p:nvPr>
        </p:nvGraphicFramePr>
        <p:xfrm>
          <a:off x="1293178" y="4920458"/>
          <a:ext cx="9605637" cy="788036"/>
        </p:xfrm>
        <a:graphic>
          <a:graphicData uri="http://schemas.openxmlformats.org/drawingml/2006/table">
            <a:tbl>
              <a:tblPr firstRow="1" firstCol="1" bandRow="1"/>
              <a:tblGrid>
                <a:gridCol w="1600453">
                  <a:extLst>
                    <a:ext uri="{9D8B030D-6E8A-4147-A177-3AD203B41FA5}">
                      <a16:colId xmlns:a16="http://schemas.microsoft.com/office/drawing/2014/main" val="2419808645"/>
                    </a:ext>
                  </a:extLst>
                </a:gridCol>
                <a:gridCol w="1600453">
                  <a:extLst>
                    <a:ext uri="{9D8B030D-6E8A-4147-A177-3AD203B41FA5}">
                      <a16:colId xmlns:a16="http://schemas.microsoft.com/office/drawing/2014/main" val="1075353015"/>
                    </a:ext>
                  </a:extLst>
                </a:gridCol>
                <a:gridCol w="1600453">
                  <a:extLst>
                    <a:ext uri="{9D8B030D-6E8A-4147-A177-3AD203B41FA5}">
                      <a16:colId xmlns:a16="http://schemas.microsoft.com/office/drawing/2014/main" val="222482739"/>
                    </a:ext>
                  </a:extLst>
                </a:gridCol>
                <a:gridCol w="1601426">
                  <a:extLst>
                    <a:ext uri="{9D8B030D-6E8A-4147-A177-3AD203B41FA5}">
                      <a16:colId xmlns:a16="http://schemas.microsoft.com/office/drawing/2014/main" val="2600902786"/>
                    </a:ext>
                  </a:extLst>
                </a:gridCol>
                <a:gridCol w="1601426">
                  <a:extLst>
                    <a:ext uri="{9D8B030D-6E8A-4147-A177-3AD203B41FA5}">
                      <a16:colId xmlns:a16="http://schemas.microsoft.com/office/drawing/2014/main" val="1149049349"/>
                    </a:ext>
                  </a:extLst>
                </a:gridCol>
                <a:gridCol w="1601426">
                  <a:extLst>
                    <a:ext uri="{9D8B030D-6E8A-4147-A177-3AD203B41FA5}">
                      <a16:colId xmlns:a16="http://schemas.microsoft.com/office/drawing/2014/main" val="8181127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ІІІ команда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SO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SiH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N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uk-UA" sz="2400" baseline="-25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7183859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3050048"/>
                  </a:ext>
                </a:extLst>
              </a:tr>
            </a:tbl>
          </a:graphicData>
        </a:graphic>
      </p:graphicFrame>
      <p:graphicFrame>
        <p:nvGraphicFramePr>
          <p:cNvPr id="9" name="Таблиця 8">
            <a:extLst>
              <a:ext uri="{FF2B5EF4-FFF2-40B4-BE49-F238E27FC236}">
                <a16:creationId xmlns:a16="http://schemas.microsoft.com/office/drawing/2014/main" id="{FB49FCBB-146C-4DC7-AE84-5B97EBD597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7649958"/>
              </p:ext>
            </p:extLst>
          </p:nvPr>
        </p:nvGraphicFramePr>
        <p:xfrm>
          <a:off x="1293178" y="3689493"/>
          <a:ext cx="9605637" cy="788036"/>
        </p:xfrm>
        <a:graphic>
          <a:graphicData uri="http://schemas.openxmlformats.org/drawingml/2006/table">
            <a:tbl>
              <a:tblPr firstRow="1" firstCol="1" bandRow="1"/>
              <a:tblGrid>
                <a:gridCol w="1600453">
                  <a:extLst>
                    <a:ext uri="{9D8B030D-6E8A-4147-A177-3AD203B41FA5}">
                      <a16:colId xmlns:a16="http://schemas.microsoft.com/office/drawing/2014/main" val="1226020713"/>
                    </a:ext>
                  </a:extLst>
                </a:gridCol>
                <a:gridCol w="1600453">
                  <a:extLst>
                    <a:ext uri="{9D8B030D-6E8A-4147-A177-3AD203B41FA5}">
                      <a16:colId xmlns:a16="http://schemas.microsoft.com/office/drawing/2014/main" val="1939196670"/>
                    </a:ext>
                  </a:extLst>
                </a:gridCol>
                <a:gridCol w="1600453">
                  <a:extLst>
                    <a:ext uri="{9D8B030D-6E8A-4147-A177-3AD203B41FA5}">
                      <a16:colId xmlns:a16="http://schemas.microsoft.com/office/drawing/2014/main" val="968021598"/>
                    </a:ext>
                  </a:extLst>
                </a:gridCol>
                <a:gridCol w="1601426">
                  <a:extLst>
                    <a:ext uri="{9D8B030D-6E8A-4147-A177-3AD203B41FA5}">
                      <a16:colId xmlns:a16="http://schemas.microsoft.com/office/drawing/2014/main" val="1165209910"/>
                    </a:ext>
                  </a:extLst>
                </a:gridCol>
                <a:gridCol w="1601426">
                  <a:extLst>
                    <a:ext uri="{9D8B030D-6E8A-4147-A177-3AD203B41FA5}">
                      <a16:colId xmlns:a16="http://schemas.microsoft.com/office/drawing/2014/main" val="1467728046"/>
                    </a:ext>
                  </a:extLst>
                </a:gridCol>
                <a:gridCol w="1601426">
                  <a:extLst>
                    <a:ext uri="{9D8B030D-6E8A-4147-A177-3AD203B41FA5}">
                      <a16:colId xmlns:a16="http://schemas.microsoft.com/office/drawing/2014/main" val="402160735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ІІ команда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SeO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SiO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</a:t>
                      </a:r>
                      <a:r>
                        <a:rPr lang="uk-UA" sz="2400" baseline="-25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</a:t>
                      </a: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8298046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07024539"/>
                  </a:ext>
                </a:extLst>
              </a:tr>
            </a:tbl>
          </a:graphicData>
        </a:graphic>
      </p:graphicFrame>
      <p:sp>
        <p:nvSpPr>
          <p:cNvPr id="10" name="Rectangle 2">
            <a:extLst>
              <a:ext uri="{FF2B5EF4-FFF2-40B4-BE49-F238E27FC236}">
                <a16:creationId xmlns:a16="http://schemas.microsoft.com/office/drawing/2014/main" id="{F488FA63-7979-4D2F-AD45-F82E651BAA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01165" y="1487578"/>
            <a:ext cx="2989665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b="1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Завдання</a:t>
            </a:r>
            <a:r>
              <a:rPr kumimoji="0" lang="uk-UA" altLang="uk-UA" sz="1200" b="0" i="1" u="none" strike="noStrike" cap="none" normalizeH="0" baseline="0" dirty="0" err="1">
                <a:ln>
                  <a:noFill/>
                </a:ln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IІ</a:t>
            </a:r>
            <a:r>
              <a:rPr kumimoji="0" lang="uk-UA" altLang="uk-UA" sz="1200" b="0" i="1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команда</a:t>
            </a:r>
            <a:endParaRPr kumimoji="0" lang="uk-UA" altLang="uk-UA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uk-UA" sz="1200" b="0" i="1" u="none" strike="noStrike" cap="none" normalizeH="0" baseline="0" dirty="0">
                <a:ln>
                  <a:noFill/>
                </a:ln>
                <a:solidFill>
                  <a:srgbClr val="FFFFFF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IІI команда</a:t>
            </a:r>
            <a:endParaRPr kumimoji="0" lang="uk-UA" altLang="uk-UA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3078" name="Picture 6" descr="Картинки для презентации человечки без фона - 83 фото - картинки и рисунки:  скачать бесплатно">
            <a:extLst>
              <a:ext uri="{FF2B5EF4-FFF2-40B4-BE49-F238E27FC236}">
                <a16:creationId xmlns:a16="http://schemas.microsoft.com/office/drawing/2014/main" id="{81E3A6C9-613E-474A-884F-AC072F2ED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9308" y="0"/>
            <a:ext cx="2449498" cy="24494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030100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E52CE78-2AB2-4310-92CC-C40115A280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83516"/>
            <a:ext cx="5578136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Домашнє завдання</a:t>
            </a:r>
          </a:p>
        </p:txBody>
      </p:sp>
      <p:graphicFrame>
        <p:nvGraphicFramePr>
          <p:cNvPr id="5" name="Таблиця 4">
            <a:extLst>
              <a:ext uri="{FF2B5EF4-FFF2-40B4-BE49-F238E27FC236}">
                <a16:creationId xmlns:a16="http://schemas.microsoft.com/office/drawing/2014/main" id="{E28E33AD-9E0C-4830-8824-0A1899D0EA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7635330"/>
              </p:ext>
            </p:extLst>
          </p:nvPr>
        </p:nvGraphicFramePr>
        <p:xfrm>
          <a:off x="2588069" y="3820029"/>
          <a:ext cx="7015860" cy="1785456"/>
        </p:xfrm>
        <a:graphic>
          <a:graphicData uri="http://schemas.openxmlformats.org/drawingml/2006/table">
            <a:tbl>
              <a:tblPr firstRow="1" firstCol="1" bandRow="1"/>
              <a:tblGrid>
                <a:gridCol w="1403172">
                  <a:extLst>
                    <a:ext uri="{9D8B030D-6E8A-4147-A177-3AD203B41FA5}">
                      <a16:colId xmlns:a16="http://schemas.microsoft.com/office/drawing/2014/main" val="2837168912"/>
                    </a:ext>
                  </a:extLst>
                </a:gridCol>
                <a:gridCol w="1403172">
                  <a:extLst>
                    <a:ext uri="{9D8B030D-6E8A-4147-A177-3AD203B41FA5}">
                      <a16:colId xmlns:a16="http://schemas.microsoft.com/office/drawing/2014/main" val="2896397493"/>
                    </a:ext>
                  </a:extLst>
                </a:gridCol>
                <a:gridCol w="1403172">
                  <a:extLst>
                    <a:ext uri="{9D8B030D-6E8A-4147-A177-3AD203B41FA5}">
                      <a16:colId xmlns:a16="http://schemas.microsoft.com/office/drawing/2014/main" val="1069881287"/>
                    </a:ext>
                  </a:extLst>
                </a:gridCol>
                <a:gridCol w="1403172">
                  <a:extLst>
                    <a:ext uri="{9D8B030D-6E8A-4147-A177-3AD203B41FA5}">
                      <a16:colId xmlns:a16="http://schemas.microsoft.com/office/drawing/2014/main" val="283210380"/>
                    </a:ext>
                  </a:extLst>
                </a:gridCol>
                <a:gridCol w="1403172">
                  <a:extLst>
                    <a:ext uri="{9D8B030D-6E8A-4147-A177-3AD203B41FA5}">
                      <a16:colId xmlns:a16="http://schemas.microsoft.com/office/drawing/2014/main" val="3201484351"/>
                    </a:ext>
                  </a:extLst>
                </a:gridCol>
              </a:tblGrid>
              <a:tr h="44636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Br(I)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uk-UA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b="1" i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</a:t>
                      </a:r>
                      <a:r>
                        <a:rPr lang="uk-UA" sz="2000" b="1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5616175"/>
                  </a:ext>
                </a:extLst>
              </a:tr>
              <a:tr h="4463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С(ІV)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72145540"/>
                  </a:ext>
                </a:extLst>
              </a:tr>
              <a:tr h="4463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P(V)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8106669"/>
                  </a:ext>
                </a:extLst>
              </a:tr>
              <a:tr h="446364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S(VI)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20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  <a:endParaRPr lang="uk-UA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71965317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ADBED59C-323C-4948-ADFC-5EA99C9C28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9417" y="2044005"/>
            <a:ext cx="10513163" cy="13849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457200" marR="0" lvl="0" indent="-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Опрацювати параграф 10 («Хімія 7 клас», </a:t>
            </a:r>
            <a:r>
              <a:rPr kumimoji="0" lang="uk-UA" altLang="uk-UA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авт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Григорович О.В.)</a:t>
            </a:r>
          </a:p>
          <a:p>
            <a:pPr marL="457200" marR="0" lvl="0" indent="-4572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Складіть формули </a:t>
            </a:r>
            <a:r>
              <a:rPr kumimoji="0" lang="uk-UA" altLang="uk-UA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сполук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обчисліть відносні молекулярні маси </a:t>
            </a:r>
            <a:r>
              <a:rPr kumimoji="0" lang="uk-UA" altLang="uk-UA" sz="2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сполук</a:t>
            </a:r>
            <a:r>
              <a:rPr kumimoji="0" lang="uk-UA" altLang="uk-UA" sz="2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їхнє значення впишіть у таблицю:</a:t>
            </a:r>
            <a:endParaRPr kumimoji="0" lang="uk-UA" altLang="uk-UA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9220" name="Picture 4" descr="человечки для презентации: 2 тыс изображений найдено в Яндекс Картинках">
            <a:extLst>
              <a:ext uri="{FF2B5EF4-FFF2-40B4-BE49-F238E27FC236}">
                <a16:creationId xmlns:a16="http://schemas.microsoft.com/office/drawing/2014/main" id="{3ABFF201-47FC-480B-B14E-FEBB45558E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26570" y="283516"/>
            <a:ext cx="1289204" cy="1574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416304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2E241F0-528F-4FA2-89A1-DDB86761C0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062" y="301271"/>
            <a:ext cx="2808303" cy="1143000"/>
          </a:xfrm>
        </p:spPr>
        <p:txBody>
          <a:bodyPr/>
          <a:lstStyle/>
          <a:p>
            <a:r>
              <a:rPr lang="uk-UA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Джерела:</a:t>
            </a:r>
            <a:endParaRPr lang="uk-UA" dirty="0"/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id="{229C30E6-CBA2-45E6-9681-D9F06F54CA52}"/>
              </a:ext>
            </a:extLst>
          </p:cNvPr>
          <p:cNvSpPr/>
          <p:nvPr/>
        </p:nvSpPr>
        <p:spPr>
          <a:xfrm>
            <a:off x="659906" y="1655341"/>
            <a:ext cx="10872187" cy="3547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Ковальова В. Д. Усі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уроки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хімії. 7 клас. + CD презентації та дидактичні матеріали / В. Д. Ковальова — Х. : Вид. група «Основа», 2015. — 240 с. — (Серія «Усі </a:t>
            </a:r>
            <a:r>
              <a:rPr lang="uk-UA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уроки</a:t>
            </a: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»).</a:t>
            </a:r>
            <a:endParaRPr lang="uk-UA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5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k-UA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Інтернет ресурс: </a:t>
            </a:r>
            <a:r>
              <a:rPr lang="uk-UA" sz="11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lms.e-school.net.ua/assets/courseware/v1/f3853792828f6cc2e494cdcaf2790d98/asset-v1:UIED+Chemistry-7th-grade+2020+type@asset+block/7_%D0%A5%D1%96%D0%BC%D1%96%D1%8F_14.%D0%92%D1%96%D0%B4%D0%BD%D0%BE%D1%81%D0%BD%D0%B0_%D0%BC%D0%BE%D0%BB%D0%B5%D0%BA%D1%83%D0%BB%D1%8F%D1%80%D0%BD%D0%B0_%D0%BC%D0%B0%D1%81%D0%B0__%D1%97%D1%97_%D0%BE%D0%B1%D1%87%D0%B8%D1%81%D0%BB%D0%B5%D0%BD%D0%BD%D1%8F_%D0%B7%D0%B0_%D1%85%D1%96%D0%BC%D1%96%D1%87%D0%BD%D0%BE%D1%8E_%D1%84%D0%BE%D1%80%D0%BC%D1%83%D0%BB%D0%BE%D1%8E.._%D0%9A%D0%BE%D0%BD%D1%81%D0%BF%D0%B5%D0%BA%D1%82.__212431__%D1%81%D1%83%D0%B1%D0%BE%D1%82%D0%B0_24__%D0%B2%D0%B5%D1%80%D0%B5%D1%81%D0%BD%D1%8F_2022_.pdf</a:t>
            </a:r>
            <a:r>
              <a:rPr lang="uk-UA" sz="11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sz="2000" dirty="0"/>
          </a:p>
        </p:txBody>
      </p:sp>
    </p:spTree>
    <p:extLst>
      <p:ext uri="{BB962C8B-B14F-4D97-AF65-F5344CB8AC3E}">
        <p14:creationId xmlns:p14="http://schemas.microsoft.com/office/powerpoint/2010/main" val="11265169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1">
  <a:themeElements>
    <a:clrScheme name="Биохимия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Биохимия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sz="3200" b="0" i="0" u="none" strike="noStrike" cap="none" normalizeH="0" baseline="0" smtClean="0">
            <a:ln>
              <a:noFill/>
            </a:ln>
            <a:solidFill>
              <a:srgbClr val="003366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Биохимия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Биохимия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Биохимия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Тема1" id="{0A426540-D053-48C5-8643-230700D8061F}" vid="{D3A23856-56A5-46B4-B542-8D3C6FBB382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</Template>
  <TotalTime>101</TotalTime>
  <Words>812</Words>
  <Application>Microsoft Office PowerPoint</Application>
  <PresentationFormat>Широкий екран</PresentationFormat>
  <Paragraphs>98</Paragraphs>
  <Slides>12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12</vt:i4>
      </vt:variant>
    </vt:vector>
  </HeadingPairs>
  <TitlesOfParts>
    <vt:vector size="18" baseType="lpstr">
      <vt:lpstr>Arial</vt:lpstr>
      <vt:lpstr>Calibri</vt:lpstr>
      <vt:lpstr>Cambria Math</vt:lpstr>
      <vt:lpstr>Times New Roman</vt:lpstr>
      <vt:lpstr>Wingdings</vt:lpstr>
      <vt:lpstr>Тема1</vt:lpstr>
      <vt:lpstr>Відносна молекулярна маса, її обчислення за хімічною формулою</vt:lpstr>
      <vt:lpstr>Мета уроку:</vt:lpstr>
      <vt:lpstr>Повторення</vt:lpstr>
      <vt:lpstr>Молекулярна маса</vt:lpstr>
      <vt:lpstr>Молекулярна маса</vt:lpstr>
      <vt:lpstr>Молекулярна маса</vt:lpstr>
      <vt:lpstr>Молекулярна маса</vt:lpstr>
      <vt:lpstr>Молекулярна маса</vt:lpstr>
      <vt:lpstr>Тренувальні вправи </vt:lpstr>
      <vt:lpstr>Гра «Хто перший?»</vt:lpstr>
      <vt:lpstr>Домашнє завдання</vt:lpstr>
      <vt:lpstr>Джерела: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Відносна молекулярна маса, її обчислення за хімічною формулою</dc:title>
  <dc:creator>Admin</dc:creator>
  <cp:lastModifiedBy>Admin</cp:lastModifiedBy>
  <cp:revision>2</cp:revision>
  <dcterms:created xsi:type="dcterms:W3CDTF">2023-01-11T09:45:51Z</dcterms:created>
  <dcterms:modified xsi:type="dcterms:W3CDTF">2023-01-11T11:27:24Z</dcterms:modified>
</cp:coreProperties>
</file>