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84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87" r:id="rId11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F8268-237B-4250-8E5E-2B881BCEF688}" type="datetimeFigureOut">
              <a:rPr lang="uk-UA" smtClean="0"/>
              <a:t>23.03.2023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6762E-CC76-4004-A71F-2C075F8F86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3711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F8268-237B-4250-8E5E-2B881BCEF688}" type="datetimeFigureOut">
              <a:rPr lang="uk-UA" smtClean="0"/>
              <a:t>23.03.2023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6762E-CC76-4004-A71F-2C075F8F86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22750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F8268-237B-4250-8E5E-2B881BCEF688}" type="datetimeFigureOut">
              <a:rPr lang="uk-UA" smtClean="0"/>
              <a:t>23.03.2023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6762E-CC76-4004-A71F-2C075F8F86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6557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F8268-237B-4250-8E5E-2B881BCEF688}" type="datetimeFigureOut">
              <a:rPr lang="uk-UA" smtClean="0"/>
              <a:t>23.03.2023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6762E-CC76-4004-A71F-2C075F8F86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0937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F8268-237B-4250-8E5E-2B881BCEF688}" type="datetimeFigureOut">
              <a:rPr lang="uk-UA" smtClean="0"/>
              <a:t>23.03.2023</a:t>
            </a:fld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6762E-CC76-4004-A71F-2C075F8F86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04800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F8268-237B-4250-8E5E-2B881BCEF688}" type="datetimeFigureOut">
              <a:rPr lang="uk-UA" smtClean="0"/>
              <a:t>23.03.2023</a:t>
            </a:fld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6762E-CC76-4004-A71F-2C075F8F86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3675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F8268-237B-4250-8E5E-2B881BCEF688}" type="datetimeFigureOut">
              <a:rPr lang="uk-UA" smtClean="0"/>
              <a:t>23.03.2023</a:t>
            </a:fld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6762E-CC76-4004-A71F-2C075F8F86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220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F8268-237B-4250-8E5E-2B881BCEF688}" type="datetimeFigureOut">
              <a:rPr lang="uk-UA" smtClean="0"/>
              <a:t>23.03.2023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6762E-CC76-4004-A71F-2C075F8F86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4580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F8268-237B-4250-8E5E-2B881BCEF688}" type="datetimeFigureOut">
              <a:rPr lang="uk-UA" smtClean="0"/>
              <a:t>23.03.2023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6762E-CC76-4004-A71F-2C075F8F86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041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F8268-237B-4250-8E5E-2B881BCEF688}" type="datetimeFigureOut">
              <a:rPr lang="uk-UA" smtClean="0"/>
              <a:t>23.03.2023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6762E-CC76-4004-A71F-2C075F8F86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1916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F8268-237B-4250-8E5E-2B881BCEF688}" type="datetimeFigureOut">
              <a:rPr lang="uk-UA" smtClean="0"/>
              <a:t>23.03.2023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6762E-CC76-4004-A71F-2C075F8F86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1839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848F8268-237B-4250-8E5E-2B881BCEF688}" type="datetimeFigureOut">
              <a:rPr lang="uk-UA" smtClean="0"/>
              <a:t>23.03.2023</a:t>
            </a:fld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4E96762E-CC76-4004-A71F-2C075F8F86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90116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8663" y="2490891"/>
            <a:ext cx="9074674" cy="3187253"/>
          </a:xfr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goe Print" pitchFamily="2" charset="0"/>
              </a:rPr>
              <a:t>Вода, склад її молекули, поширеність у природі, фізичні властивості. Вода як розчинник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Segoe Print" pitchFamily="2" charset="0"/>
            </a:endParaRPr>
          </a:p>
        </p:txBody>
      </p:sp>
      <p:pic>
        <p:nvPicPr>
          <p:cNvPr id="17410" name="Picture 2" descr="https://upload.wikimedia.org/wikipedia/commons/e/e4/%D0%9C%D0%BE%D0%BB%D0%B5%D0%BA%D1%83%D0%BB%D0%B0_%D0%B2%D0%BE%D0%B4%D0%B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00359" y="1007466"/>
            <a:ext cx="2560112" cy="19264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DD5E56A-9F54-46DD-A78A-96B6CB9C5B9D}"/>
              </a:ext>
            </a:extLst>
          </p:cNvPr>
          <p:cNvSpPr txBox="1"/>
          <p:nvPr/>
        </p:nvSpPr>
        <p:spPr>
          <a:xfrm>
            <a:off x="665464" y="596586"/>
            <a:ext cx="4814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58233D-D852-452B-A253-6561A8492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88" y="319923"/>
            <a:ext cx="2931459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B54618E-C3C0-41D9-AAB8-CC0DF81264D8}"/>
              </a:ext>
            </a:extLst>
          </p:cNvPr>
          <p:cNvSpPr/>
          <p:nvPr/>
        </p:nvSpPr>
        <p:spPr>
          <a:xfrm>
            <a:off x="652020" y="2306502"/>
            <a:ext cx="1088795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формувати поняття про воду як складну речовину; 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вдосконалювати знання про складні речовини; 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ознайомитись з поняттям розчинник та з водою як природним оксидом, доповнити й узагальнити знання про поширення води в природі, її фізичні властивості.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33318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7157EA-20B9-4966-90C8-D1288AF99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4065"/>
            <a:ext cx="6865856" cy="1143000"/>
          </a:xfrm>
        </p:spPr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Актуалізація опорних знань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2F373C9-D28E-4714-8B93-7DDBD96DC352}"/>
              </a:ext>
            </a:extLst>
          </p:cNvPr>
          <p:cNvSpPr/>
          <p:nvPr/>
        </p:nvSpPr>
        <p:spPr>
          <a:xfrm>
            <a:off x="609600" y="1556573"/>
            <a:ext cx="10972800" cy="4657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Вода – найпоширеніша сполука на нашій планеті. Вона вкриває понад 2/3 поверхні Землі. Приблизно 97 % усієї води – це вода морів і океанів. На прісну воду припадає 3 %. Річки і озера містять лише всього 0,03 % всієї води.</a:t>
            </a:r>
            <a:endParaRPr lang="uk-UA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Вода – це єдина речовина на планеті Земля, що міститься одночасно у трьох агрегатних станах: твердому, рідкому і газоподібному.</a:t>
            </a:r>
            <a:endParaRPr lang="uk-UA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Масова частка води в живих організмах становить від 50 % до 99 % (в організмі дорослої людини її приблизно 65 %).</a:t>
            </a:r>
            <a:endParaRPr lang="uk-UA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A9E24BB-6E04-4B9B-99B9-F3B4B4A44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972" b="90000" l="10000" r="90000">
                        <a14:foregroundMark x1="46953" y1="8194" x2="46953" y2="8194"/>
                        <a14:foregroundMark x1="42109" y1="7639" x2="42109" y2="7639"/>
                        <a14:foregroundMark x1="38984" y1="8611" x2="43906" y2="5972"/>
                        <a14:foregroundMark x1="43906" y1="5972" x2="44063" y2="5972"/>
                        <a14:foregroundMark x1="36406" y1="89444" x2="40781" y2="89167"/>
                        <a14:foregroundMark x1="64219" y1="88056" x2="64219" y2="88056"/>
                        <a14:foregroundMark x1="62344" y1="86111" x2="67500" y2="87778"/>
                        <a14:foregroundMark x1="67500" y1="87778" x2="78906" y2="81944"/>
                        <a14:foregroundMark x1="85078" y1="75278" x2="77813" y2="836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55084" y="192069"/>
            <a:ext cx="2567233" cy="144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264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DA4473-91FE-4417-BD2A-049DBE5BE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9711"/>
            <a:ext cx="5206738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Будова молекули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73510F-3AAD-4BBD-931A-1C5191C6B8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761" y="2100832"/>
            <a:ext cx="11164478" cy="181588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Молекула води має кутову будову</a:t>
            </a:r>
            <a:r>
              <a:rPr kumimoji="0" lang="uk-UA" altLang="uk-UA" sz="28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Щоправда, кут між прямими, що з'єднують центри атомів Гідрогену й Оксигену, становить не 90°, а 104,5°:</a:t>
            </a: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5" name="Рисунок 34">
            <a:extLst>
              <a:ext uri="{FF2B5EF4-FFF2-40B4-BE49-F238E27FC236}">
                <a16:creationId xmlns:a16="http://schemas.microsoft.com/office/drawing/2014/main" id="{8C7F529B-5EA2-42CD-8B0B-DDF8ECCB8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14" y="4157298"/>
            <a:ext cx="4562572" cy="1859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964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C07164C1-7D5D-4F6F-BEB9-9167B28679B0}"/>
              </a:ext>
            </a:extLst>
          </p:cNvPr>
          <p:cNvSpPr/>
          <p:nvPr/>
        </p:nvSpPr>
        <p:spPr>
          <a:xfrm>
            <a:off x="424206" y="1587244"/>
            <a:ext cx="113435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атомі Оксигену зосереджений невеликий негативний заряд, а на кожному з двох атомів Гідрогену – позитивний.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Отже, молекула води з боку атома Оксигену заряджена негативно, а з протилежного боку, де розміщені атоми Гідрогену, - позитивно. Таку молекулу називають полярною; вона є диполем, тобто має два різнойменно заряджені полюси. Її умовно зображають еліпсом зі вписаними знаками «+» і «-» без зазначення величин зарядів: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8C6BAD5-908A-4E45-B172-7E7CD47189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7877" y="4695787"/>
            <a:ext cx="2356245" cy="1369910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3E34A873-7308-41FD-A469-934F24589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9711"/>
            <a:ext cx="5206738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Будова молекули</a:t>
            </a:r>
          </a:p>
        </p:txBody>
      </p:sp>
    </p:spTree>
    <p:extLst>
      <p:ext uri="{BB962C8B-B14F-4D97-AF65-F5344CB8AC3E}">
        <p14:creationId xmlns:p14="http://schemas.microsoft.com/office/powerpoint/2010/main" val="385209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F39EBF04-1A90-481D-B285-0E25EC6C36D7}"/>
              </a:ext>
            </a:extLst>
          </p:cNvPr>
          <p:cNvSpPr/>
          <p:nvPr/>
        </p:nvSpPr>
        <p:spPr>
          <a:xfrm>
            <a:off x="469769" y="1701478"/>
            <a:ext cx="11252462" cy="23217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Між молекулами води виникає взаємне притягання за температури менш ніж 100 °С. Такий зв'язок називається водневим.</a:t>
            </a:r>
            <a:endParaRPr lang="uk-UA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Розглядаємо схему водневого зв'язку між молекулами води.</a:t>
            </a:r>
            <a:endParaRPr lang="uk-UA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5267317-A9CB-4006-A5FA-7D2DEF7067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6661" y="4335064"/>
            <a:ext cx="3898678" cy="1642916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A66B277C-2E6D-4E96-A017-75CF4C889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9711"/>
            <a:ext cx="5206738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Будова молекули</a:t>
            </a:r>
          </a:p>
        </p:txBody>
      </p:sp>
    </p:spTree>
    <p:extLst>
      <p:ext uri="{BB962C8B-B14F-4D97-AF65-F5344CB8AC3E}">
        <p14:creationId xmlns:p14="http://schemas.microsoft.com/office/powerpoint/2010/main" val="20236197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81282395-7522-4E26-A919-4CC8A3C54EB6}"/>
              </a:ext>
            </a:extLst>
          </p:cNvPr>
          <p:cNvSpPr/>
          <p:nvPr/>
        </p:nvSpPr>
        <p:spPr>
          <a:xfrm>
            <a:off x="170557" y="591376"/>
            <a:ext cx="48939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Фізичні властивості води</a:t>
            </a:r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2E2697-8F9D-434C-B7A7-446DC143A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780" y="1768783"/>
            <a:ext cx="7880439" cy="411354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DCF8F8-4B90-4A79-9DD0-8895C30652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972" b="90000" l="10000" r="90000">
                        <a14:foregroundMark x1="46953" y1="8194" x2="46953" y2="8194"/>
                        <a14:foregroundMark x1="42109" y1="7639" x2="42109" y2="7639"/>
                        <a14:foregroundMark x1="38984" y1="8611" x2="43906" y2="5972"/>
                        <a14:foregroundMark x1="43906" y1="5972" x2="44063" y2="5972"/>
                        <a14:foregroundMark x1="36406" y1="89444" x2="40781" y2="89167"/>
                        <a14:foregroundMark x1="64219" y1="88056" x2="64219" y2="88056"/>
                        <a14:foregroundMark x1="62344" y1="86111" x2="67500" y2="87778"/>
                        <a14:foregroundMark x1="67500" y1="87778" x2="78906" y2="81944"/>
                        <a14:foregroundMark x1="85078" y1="75278" x2="77813" y2="836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48075" y="0"/>
            <a:ext cx="3443925" cy="193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328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7DC2E2-50DC-44F7-91DD-B0EA01FBA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1772"/>
            <a:ext cx="6111711" cy="1143000"/>
          </a:xfrm>
        </p:spPr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Поширення води в природі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72E8834-D62D-4627-8E16-F0D5E70FB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20" y="1846425"/>
            <a:ext cx="7524381" cy="385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A1F939E-B733-4B65-BD92-BE3EE8E969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903" y="4076127"/>
            <a:ext cx="2090617" cy="140194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B998D5-CA08-4D6C-9298-DFFC7CA7E7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903" y="2282375"/>
            <a:ext cx="2090617" cy="156860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C671EC0-306D-4B3D-910E-48104F717E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42480" y="2282375"/>
            <a:ext cx="2090617" cy="14907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B4837D6-DB4E-4A50-B4AF-46DA77425D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42479" y="4081603"/>
            <a:ext cx="2090617" cy="1396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4699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AD84DB-50B5-4538-B9B3-AB0DCBE85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53" y="302919"/>
            <a:ext cx="5329287" cy="1143000"/>
          </a:xfrm>
        </p:spPr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Цікаві факти про воду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8F305070-C754-4946-834A-97EE43980330}"/>
              </a:ext>
            </a:extLst>
          </p:cNvPr>
          <p:cNvSpPr/>
          <p:nvPr/>
        </p:nvSpPr>
        <p:spPr>
          <a:xfrm>
            <a:off x="383357" y="1914272"/>
            <a:ext cx="1142528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Вода — це найпоширеніша речовина на Землі. Доля води у всіх живих організмах на нашій планеті складає понад 75%.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складу мантії Землі входить в десять разів більше води ніж у всіх океанах.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Понад 70% поверхні Землі покрито водою, але придатною для пиття є не більше 2%.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Основний запас прісної води заморожений у льодовиках.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Цікавим є також факт, що тихий океан менш солоний ніж Атлантичний.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46.1% води світового океану міститься в Тихому, 29.9% в Атлантичному, 20.3% в Індійському та 3.7% в Північному Льодовитому океані.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 вода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замерзає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розширяється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9%,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причиною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пошкодження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труб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 вона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AB4BA93-C12B-4DED-BCBD-AA0DEF2A0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972" b="90000" l="10000" r="90000">
                        <a14:foregroundMark x1="46953" y1="8194" x2="46953" y2="8194"/>
                        <a14:foregroundMark x1="42109" y1="7639" x2="42109" y2="7639"/>
                        <a14:foregroundMark x1="38984" y1="8611" x2="43906" y2="5972"/>
                        <a14:foregroundMark x1="43906" y1="5972" x2="44063" y2="5972"/>
                        <a14:foregroundMark x1="36406" y1="89444" x2="40781" y2="89167"/>
                        <a14:foregroundMark x1="64219" y1="88056" x2="64219" y2="88056"/>
                        <a14:foregroundMark x1="62344" y1="86111" x2="67500" y2="87778"/>
                        <a14:foregroundMark x1="67500" y1="87778" x2="78906" y2="81944"/>
                        <a14:foregroundMark x1="85078" y1="75278" x2="77813" y2="836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48075" y="0"/>
            <a:ext cx="3443925" cy="193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803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402134-97DB-4DC7-B074-F85B8C990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541" y="293030"/>
            <a:ext cx="5047129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96D05B9-EA7F-4EAC-92B4-6D3EB33B3629}"/>
              </a:ext>
            </a:extLst>
          </p:cNvPr>
          <p:cNvSpPr/>
          <p:nvPr/>
        </p:nvSpPr>
        <p:spPr>
          <a:xfrm>
            <a:off x="2808260" y="2939389"/>
            <a:ext cx="61510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</a:rPr>
              <a:t>Опрацювати §22, с. 153 </a:t>
            </a:r>
            <a:r>
              <a:rPr lang="uk-UA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завд</a:t>
            </a: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</a:rPr>
              <a:t>. 1-4</a:t>
            </a:r>
            <a:endParaRPr lang="en-US" dirty="0"/>
          </a:p>
        </p:txBody>
      </p:sp>
      <p:pic>
        <p:nvPicPr>
          <p:cNvPr id="1026" name="Picture 2" descr="книга png | PNGWing">
            <a:extLst>
              <a:ext uri="{FF2B5EF4-FFF2-40B4-BE49-F238E27FC236}">
                <a16:creationId xmlns:a16="http://schemas.microsoft.com/office/drawing/2014/main" id="{56958657-E05A-4BA7-8C51-A79D38764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890" b="97731" l="7391" r="90761">
                        <a14:foregroundMark x1="32935" y1="3890" x2="32935" y2="3890"/>
                        <a14:foregroundMark x1="10543" y1="40194" x2="10543" y2="40194"/>
                        <a14:foregroundMark x1="8370" y1="67747" x2="8370" y2="67747"/>
                        <a14:foregroundMark x1="28152" y1="93517" x2="28152" y2="93517"/>
                        <a14:foregroundMark x1="24891" y1="97731" x2="24891" y2="97731"/>
                        <a14:foregroundMark x1="90761" y1="72934" x2="90761" y2="72934"/>
                        <a14:foregroundMark x1="7391" y1="65316" x2="7391" y2="6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9209" y="3988164"/>
            <a:ext cx="3099547" cy="2078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5193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113</TotalTime>
  <Words>430</Words>
  <Application>Microsoft Office PowerPoint</Application>
  <PresentationFormat>Широкий екран</PresentationFormat>
  <Paragraphs>29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5" baseType="lpstr">
      <vt:lpstr>Arial</vt:lpstr>
      <vt:lpstr>Calibri</vt:lpstr>
      <vt:lpstr>Segoe Print</vt:lpstr>
      <vt:lpstr>Times New Roman</vt:lpstr>
      <vt:lpstr>Тема1</vt:lpstr>
      <vt:lpstr>Вода, склад її молекули, поширеність у природі, фізичні властивості. Вода як розчинник</vt:lpstr>
      <vt:lpstr>Мета:</vt:lpstr>
      <vt:lpstr>Актуалізація опорних знань</vt:lpstr>
      <vt:lpstr>Будова молекули</vt:lpstr>
      <vt:lpstr>Будова молекули</vt:lpstr>
      <vt:lpstr>Будова молекули</vt:lpstr>
      <vt:lpstr>Презентація PowerPoint</vt:lpstr>
      <vt:lpstr>Поширення води в природі</vt:lpstr>
      <vt:lpstr>Цікаві факти про воду</vt:lpstr>
      <vt:lpstr>Домашнє завдання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Вода, склад її молекули, поширеність у природі, фізичні властивості. Вода як розчинник</dc:title>
  <dc:creator>Стрельченко Дмитро Сергійович</dc:creator>
  <cp:lastModifiedBy>Стрельченко Дмитро Сергійович</cp:lastModifiedBy>
  <cp:revision>2</cp:revision>
  <dcterms:created xsi:type="dcterms:W3CDTF">2023-03-17T12:42:24Z</dcterms:created>
  <dcterms:modified xsi:type="dcterms:W3CDTF">2023-03-23T10:26:11Z</dcterms:modified>
</cp:coreProperties>
</file>