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6" r:id="rId12"/>
    <p:sldId id="267" r:id="rId13"/>
  </p:sldIdLst>
  <p:sldSz cx="9144000" cy="6858000" type="screen4x3"/>
  <p:notesSz cx="6858000" cy="9144000"/>
  <p:custDataLst>
    <p:tags r:id="rId1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4632" cy="1226567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3356992"/>
            <a:ext cx="6336704" cy="936104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4253-AEBE-4EAE-97D8-8605962B00D9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75625-4954-45C2-9685-A99B6CE70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102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274638"/>
            <a:ext cx="6635080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29600" cy="45259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4253-AEBE-4EAE-97D8-8605962B00D9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75625-4954-45C2-9685-A99B6CE70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494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4253-AEBE-4EAE-97D8-8605962B00D9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75625-4954-45C2-9685-A99B6CE70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317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274638"/>
            <a:ext cx="6563072" cy="1143000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4253-AEBE-4EAE-97D8-8605962B00D9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75625-4954-45C2-9685-A99B6CE70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003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E4253-AEBE-4EAE-97D8-8605962B00D9}" type="datetimeFigureOut">
              <a:rPr lang="ru-RU" smtClean="0"/>
              <a:t>04.12.2022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75625-4954-45C2-9685-A99B6CE70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7873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9SPIEPgO3p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Pr9E2CDtv0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u1S5bc9ANt0&amp;t=7s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4632" cy="3458815"/>
          </a:xfrm>
        </p:spPr>
        <p:txBody>
          <a:bodyPr>
            <a:normAutofit/>
          </a:bodyPr>
          <a:lstStyle/>
          <a:p>
            <a:r>
              <a:rPr lang="uk-UA" dirty="0"/>
              <a:t>В</a:t>
            </a:r>
            <a:r>
              <a:rPr lang="ru-RU" dirty="0" err="1"/>
              <a:t>заємодія</a:t>
            </a:r>
            <a:r>
              <a:rPr lang="ru-RU" dirty="0"/>
              <a:t> води з оксидами. </a:t>
            </a:r>
            <a:r>
              <a:rPr lang="ru-RU" dirty="0" err="1"/>
              <a:t>Поняття</a:t>
            </a:r>
            <a:r>
              <a:rPr lang="ru-RU" dirty="0"/>
              <a:t> про </a:t>
            </a:r>
            <a:r>
              <a:rPr lang="ru-RU" dirty="0" err="1"/>
              <a:t>кислоти</a:t>
            </a:r>
            <a:r>
              <a:rPr lang="ru-RU" dirty="0"/>
              <a:t> й </a:t>
            </a:r>
            <a:r>
              <a:rPr lang="ru-RU" dirty="0" err="1"/>
              <a:t>основи</a:t>
            </a:r>
            <a:r>
              <a:rPr lang="ru-RU" dirty="0"/>
              <a:t>. </a:t>
            </a:r>
            <a:r>
              <a:rPr lang="ru-RU" dirty="0" err="1"/>
              <a:t>Поняття</a:t>
            </a:r>
            <a:r>
              <a:rPr lang="ru-RU" dirty="0"/>
              <a:t> про </a:t>
            </a:r>
            <a:r>
              <a:rPr lang="ru-RU" dirty="0" err="1"/>
              <a:t>індикатори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955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М</a:t>
            </a:r>
            <a:r>
              <a:rPr lang="ru-RU" dirty="0" err="1"/>
              <a:t>ета</a:t>
            </a:r>
            <a:r>
              <a:rPr lang="ru-RU" dirty="0"/>
              <a:t> уроку: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91264" cy="4525963"/>
          </a:xfrm>
        </p:spPr>
        <p:txBody>
          <a:bodyPr>
            <a:normAutofit/>
          </a:bodyPr>
          <a:lstStyle/>
          <a:p>
            <a:r>
              <a:rPr lang="ru-RU" dirty="0" err="1"/>
              <a:t>Дізнатися</a:t>
            </a:r>
            <a:r>
              <a:rPr lang="ru-RU" dirty="0"/>
              <a:t> про </a:t>
            </a:r>
            <a:r>
              <a:rPr lang="ru-RU" dirty="0" err="1"/>
              <a:t>хімічні</a:t>
            </a:r>
            <a:r>
              <a:rPr lang="ru-RU" dirty="0"/>
              <a:t> </a:t>
            </a:r>
            <a:r>
              <a:rPr lang="ru-RU" dirty="0" err="1"/>
              <a:t>властивості</a:t>
            </a:r>
            <a:r>
              <a:rPr lang="ru-RU" dirty="0"/>
              <a:t> води.</a:t>
            </a:r>
          </a:p>
          <a:p>
            <a:r>
              <a:rPr lang="ru-RU" dirty="0"/>
              <a:t>З</a:t>
            </a:r>
            <a:r>
              <a:rPr lang="en-US" dirty="0"/>
              <a:t>’</a:t>
            </a:r>
            <a:r>
              <a:rPr lang="uk-UA" dirty="0"/>
              <a:t>ясувати, що таке гідроксиди.</a:t>
            </a:r>
            <a:endParaRPr lang="ru-RU" dirty="0"/>
          </a:p>
          <a:p>
            <a:r>
              <a:rPr lang="ru-RU" dirty="0" err="1"/>
              <a:t>Навчитися</a:t>
            </a:r>
            <a:r>
              <a:rPr lang="ru-RU" dirty="0"/>
              <a:t> </a:t>
            </a:r>
            <a:r>
              <a:rPr lang="ru-RU" dirty="0" err="1"/>
              <a:t>складати</a:t>
            </a:r>
            <a:r>
              <a:rPr lang="ru-RU" dirty="0"/>
              <a:t> </a:t>
            </a:r>
            <a:r>
              <a:rPr lang="ru-RU" dirty="0" err="1"/>
              <a:t>формули</a:t>
            </a:r>
            <a:r>
              <a:rPr lang="ru-RU" dirty="0"/>
              <a:t> основ і кислот.</a:t>
            </a:r>
          </a:p>
          <a:p>
            <a:r>
              <a:rPr lang="ru-RU" dirty="0"/>
              <a:t>З</a:t>
            </a:r>
            <a:r>
              <a:rPr lang="en-US" dirty="0"/>
              <a:t>’</a:t>
            </a:r>
            <a:r>
              <a:rPr lang="uk-UA" dirty="0"/>
              <a:t>ясувати, що таке індикатор.</a:t>
            </a:r>
            <a:endParaRPr lang="ru-RU" dirty="0"/>
          </a:p>
          <a:p>
            <a:r>
              <a:rPr lang="ru-RU" dirty="0" err="1"/>
              <a:t>Навчитися</a:t>
            </a:r>
            <a:r>
              <a:rPr lang="ru-RU" dirty="0"/>
              <a:t> </a:t>
            </a:r>
            <a:r>
              <a:rPr lang="ru-RU" dirty="0" err="1"/>
              <a:t>виявляти</a:t>
            </a:r>
            <a:r>
              <a:rPr lang="ru-RU" dirty="0"/>
              <a:t> </a:t>
            </a:r>
            <a:r>
              <a:rPr lang="ru-RU" dirty="0" err="1"/>
              <a:t>луги</a:t>
            </a:r>
            <a:r>
              <a:rPr lang="ru-RU" dirty="0"/>
              <a:t> і </a:t>
            </a:r>
            <a:r>
              <a:rPr lang="ru-RU" dirty="0" err="1"/>
              <a:t>кислоти</a:t>
            </a:r>
            <a:r>
              <a:rPr lang="ru-RU" dirty="0"/>
              <a:t> в </a:t>
            </a:r>
            <a:r>
              <a:rPr lang="ru-RU" dirty="0" err="1"/>
              <a:t>розчинах</a:t>
            </a:r>
            <a:r>
              <a:rPr lang="ru-RU" dirty="0"/>
              <a:t> 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індикаторів</a:t>
            </a:r>
            <a:r>
              <a:rPr lang="ru-RU" dirty="0"/>
              <a:t>.</a:t>
            </a:r>
          </a:p>
          <a:p>
            <a:r>
              <a:rPr lang="ru-RU" dirty="0" err="1"/>
              <a:t>Виконати</a:t>
            </a:r>
            <a:r>
              <a:rPr lang="ru-RU" dirty="0"/>
              <a:t> </a:t>
            </a:r>
            <a:r>
              <a:rPr lang="ru-RU" dirty="0" err="1"/>
              <a:t>лабораторний</a:t>
            </a:r>
            <a:r>
              <a:rPr lang="ru-RU" dirty="0"/>
              <a:t> </a:t>
            </a:r>
            <a:r>
              <a:rPr lang="ru-RU" dirty="0" err="1"/>
              <a:t>дослід</a:t>
            </a:r>
            <a:r>
              <a:rPr lang="ru-RU" dirty="0"/>
              <a:t> №10.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206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Що таке оксиди</a:t>
            </a:r>
            <a:r>
              <a:rPr lang="en-US" dirty="0"/>
              <a:t>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91264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b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Оксиди</a:t>
            </a:r>
            <a:r>
              <a:rPr lang="uk-UA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– це складні речовини, утворені двома елементами, одним з яких є Оксиген.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uk-UA" b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Назви оксидів</a:t>
            </a:r>
            <a:endParaRPr lang="ru-RU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uk-UA" b="1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Назва елемента (валентність, якщо змінна) + оксид</a:t>
            </a:r>
            <a:endParaRPr lang="ru-RU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uk-UA" baseline="-25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uk-UA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– натрій оксид, </a:t>
            </a:r>
            <a:r>
              <a:rPr lang="en-US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BaO</a:t>
            </a:r>
            <a:r>
              <a:rPr lang="uk-UA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– барій оксид</a:t>
            </a:r>
            <a:endParaRPr lang="ru-RU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CuO</a:t>
            </a:r>
            <a:r>
              <a:rPr lang="uk-UA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uk-UA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купрум</a:t>
            </a:r>
            <a:r>
              <a:rPr lang="uk-UA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(ІІ) оксид, </a:t>
            </a:r>
            <a:r>
              <a:rPr lang="en-US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Cu</a:t>
            </a:r>
            <a:r>
              <a:rPr lang="uk-UA" baseline="-25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uk-UA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uk-UA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купрум</a:t>
            </a:r>
            <a:r>
              <a:rPr lang="uk-UA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(І) оксид</a:t>
            </a:r>
            <a:endParaRPr lang="ru-RU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538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Реакції води з оксидами металічних елементів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91264" cy="50300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       </a:t>
            </a:r>
            <a:r>
              <a:rPr lang="uk-UA" dirty="0"/>
              <a:t>             </a:t>
            </a:r>
            <a:r>
              <a:rPr lang="en-US" dirty="0" err="1"/>
              <a:t>CaO</a:t>
            </a:r>
            <a:r>
              <a:rPr lang="en-US" dirty="0"/>
              <a:t> + H</a:t>
            </a:r>
            <a:r>
              <a:rPr lang="en-US" baseline="-25000" dirty="0"/>
              <a:t>2</a:t>
            </a:r>
            <a:r>
              <a:rPr lang="en-US" dirty="0"/>
              <a:t>O = Ca(OH)</a:t>
            </a:r>
            <a:r>
              <a:rPr lang="en-US" baseline="-25000" dirty="0"/>
              <a:t>2</a:t>
            </a:r>
          </a:p>
          <a:p>
            <a:pPr marL="0" indent="0">
              <a:buNone/>
            </a:pPr>
            <a:r>
              <a:rPr lang="uk-UA" dirty="0"/>
              <a:t>кальцій оксид + вода = кальцій гідроксид</a:t>
            </a:r>
            <a:endParaRPr lang="ru-RU" dirty="0"/>
          </a:p>
          <a:p>
            <a:pPr marL="0" indent="0">
              <a:buNone/>
            </a:pPr>
            <a:r>
              <a:rPr lang="ru-RU" b="1" dirty="0" err="1">
                <a:solidFill>
                  <a:srgbClr val="FF0000"/>
                </a:solidFill>
              </a:rPr>
              <a:t>Гідроксиди</a:t>
            </a:r>
            <a:r>
              <a:rPr lang="ru-RU" b="1" dirty="0"/>
              <a:t> </a:t>
            </a:r>
            <a:r>
              <a:rPr lang="ru-RU" dirty="0"/>
              <a:t>– </a:t>
            </a:r>
            <a:r>
              <a:rPr lang="ru-RU" dirty="0" err="1"/>
              <a:t>сполуки</a:t>
            </a:r>
            <a:r>
              <a:rPr lang="ru-RU" dirty="0"/>
              <a:t> </a:t>
            </a:r>
            <a:r>
              <a:rPr lang="ru-RU" dirty="0" err="1"/>
              <a:t>металічних</a:t>
            </a:r>
            <a:r>
              <a:rPr lang="ru-RU" dirty="0"/>
              <a:t> </a:t>
            </a:r>
            <a:r>
              <a:rPr lang="ru-RU" dirty="0" err="1"/>
              <a:t>елементів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загальною</a:t>
            </a:r>
            <a:r>
              <a:rPr lang="ru-RU" dirty="0"/>
              <a:t> формулою </a:t>
            </a:r>
            <a:r>
              <a:rPr lang="ru-RU" b="1" dirty="0">
                <a:solidFill>
                  <a:srgbClr val="FF0000"/>
                </a:solidFill>
              </a:rPr>
              <a:t>М(ОН)</a:t>
            </a:r>
            <a:r>
              <a:rPr lang="en-US" b="1" baseline="-25000" dirty="0">
                <a:solidFill>
                  <a:srgbClr val="FF0000"/>
                </a:solidFill>
              </a:rPr>
              <a:t>n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Вода </a:t>
            </a:r>
            <a:r>
              <a:rPr lang="ru-RU" dirty="0" err="1"/>
              <a:t>взаємодіє</a:t>
            </a:r>
            <a:r>
              <a:rPr lang="ru-RU" dirty="0"/>
              <a:t> з оксидами </a:t>
            </a:r>
            <a:r>
              <a:rPr lang="ru-RU" dirty="0" err="1"/>
              <a:t>металічних</a:t>
            </a:r>
            <a:r>
              <a:rPr lang="ru-RU" dirty="0"/>
              <a:t> </a:t>
            </a:r>
            <a:r>
              <a:rPr lang="ru-RU" dirty="0" err="1"/>
              <a:t>елементів</a:t>
            </a:r>
            <a:r>
              <a:rPr lang="ru-RU" dirty="0"/>
              <a:t> І та ІІ </a:t>
            </a:r>
            <a:r>
              <a:rPr lang="ru-RU" dirty="0" err="1"/>
              <a:t>груп</a:t>
            </a:r>
            <a:r>
              <a:rPr lang="ru-RU" dirty="0"/>
              <a:t> </a:t>
            </a:r>
            <a:r>
              <a:rPr lang="ru-RU" dirty="0" err="1"/>
              <a:t>періодичної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err="1"/>
              <a:t>Реакція</a:t>
            </a:r>
            <a:r>
              <a:rPr lang="ru-RU" dirty="0"/>
              <a:t> води з оксидом  </a:t>
            </a:r>
            <a:r>
              <a:rPr lang="ru-RU" dirty="0" err="1"/>
              <a:t>реакцією</a:t>
            </a:r>
            <a:r>
              <a:rPr lang="ru-RU" dirty="0"/>
              <a:t> </a:t>
            </a:r>
            <a:r>
              <a:rPr lang="ru-RU" dirty="0" err="1"/>
              <a:t>сполучення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en-US" dirty="0"/>
              <a:t>Na</a:t>
            </a:r>
            <a:r>
              <a:rPr lang="en-US" baseline="-25000" dirty="0"/>
              <a:t>2</a:t>
            </a:r>
            <a:r>
              <a:rPr lang="en-US" dirty="0"/>
              <a:t>O + H</a:t>
            </a:r>
            <a:r>
              <a:rPr lang="en-US" baseline="-25000" dirty="0"/>
              <a:t>2</a:t>
            </a:r>
            <a:r>
              <a:rPr lang="en-US" dirty="0"/>
              <a:t>O = 2NaOH   </a:t>
            </a:r>
            <a:r>
              <a:rPr lang="en-US" dirty="0" err="1"/>
              <a:t>BaO</a:t>
            </a:r>
            <a:r>
              <a:rPr lang="en-US" dirty="0"/>
              <a:t> + H</a:t>
            </a:r>
            <a:r>
              <a:rPr lang="en-US" baseline="-25000" dirty="0"/>
              <a:t>2</a:t>
            </a:r>
            <a:r>
              <a:rPr lang="en-US" dirty="0"/>
              <a:t>O = Ba(OH)</a:t>
            </a:r>
            <a:r>
              <a:rPr lang="en-US" baseline="-25000" dirty="0"/>
              <a:t>2</a:t>
            </a:r>
            <a:endParaRPr lang="uk-UA" baseline="-25000" dirty="0"/>
          </a:p>
          <a:p>
            <a:pPr marL="0" indent="0">
              <a:buNone/>
            </a:pPr>
            <a:r>
              <a:rPr lang="en-US" baseline="-25000" dirty="0">
                <a:hlinkClick r:id="rId2"/>
              </a:rPr>
              <a:t>https://www.youtube.com/watch?v=9SPIEPgO3pE</a:t>
            </a:r>
            <a:endParaRPr lang="ru-RU" baseline="-250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559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Основи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9126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/>
              <a:t>Група</a:t>
            </a:r>
            <a:r>
              <a:rPr lang="ru-RU" dirty="0"/>
              <a:t> </a:t>
            </a:r>
            <a:r>
              <a:rPr lang="ru-RU" dirty="0" err="1"/>
              <a:t>сполук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містять</a:t>
            </a:r>
            <a:r>
              <a:rPr lang="ru-RU" dirty="0"/>
              <a:t> </a:t>
            </a:r>
            <a:r>
              <a:rPr lang="ru-RU" dirty="0" err="1"/>
              <a:t>групу</a:t>
            </a:r>
            <a:r>
              <a:rPr lang="ru-RU" dirty="0"/>
              <a:t> ОН.</a:t>
            </a:r>
          </a:p>
          <a:p>
            <a:pPr marL="0" indent="0">
              <a:buNone/>
            </a:pPr>
            <a:r>
              <a:rPr lang="ru-RU" dirty="0" err="1"/>
              <a:t>Група</a:t>
            </a:r>
            <a:r>
              <a:rPr lang="ru-RU" dirty="0"/>
              <a:t> ОН </a:t>
            </a:r>
            <a:r>
              <a:rPr lang="ru-RU" dirty="0" err="1"/>
              <a:t>називається</a:t>
            </a:r>
            <a:r>
              <a:rPr lang="ru-RU" dirty="0"/>
              <a:t> </a:t>
            </a:r>
            <a:r>
              <a:rPr lang="ru-RU" dirty="0" err="1"/>
              <a:t>гідроксильна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ADDB363F-0D03-44CC-8597-2FF229C31FB7}"/>
              </a:ext>
            </a:extLst>
          </p:cNvPr>
          <p:cNvSpPr/>
          <p:nvPr/>
        </p:nvSpPr>
        <p:spPr>
          <a:xfrm>
            <a:off x="395536" y="4293096"/>
            <a:ext cx="2736304" cy="2290266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Розчинні у воді </a:t>
            </a:r>
          </a:p>
          <a:p>
            <a:pPr algn="ctr"/>
            <a:r>
              <a:rPr lang="uk-UA" sz="3200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луги</a:t>
            </a:r>
            <a:endParaRPr lang="ru-RU" sz="320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49C66C4-F586-40F5-858A-F5821E3BB875}"/>
              </a:ext>
            </a:extLst>
          </p:cNvPr>
          <p:cNvSpPr/>
          <p:nvPr/>
        </p:nvSpPr>
        <p:spPr>
          <a:xfrm>
            <a:off x="5822425" y="4293096"/>
            <a:ext cx="2421983" cy="2290266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Нерозчинні у воді</a:t>
            </a:r>
            <a:endParaRPr lang="ru-RU" sz="320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Стрелка: вниз 6">
            <a:extLst>
              <a:ext uri="{FF2B5EF4-FFF2-40B4-BE49-F238E27FC236}">
                <a16:creationId xmlns:a16="http://schemas.microsoft.com/office/drawing/2014/main" id="{3AEF62D6-9D41-4DD9-A336-B24755544A87}"/>
              </a:ext>
            </a:extLst>
          </p:cNvPr>
          <p:cNvSpPr/>
          <p:nvPr/>
        </p:nvSpPr>
        <p:spPr>
          <a:xfrm rot="2768897">
            <a:off x="2473639" y="3645810"/>
            <a:ext cx="484632" cy="981701"/>
          </a:xfrm>
          <a:prstGeom prst="down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: вниз 8">
            <a:extLst>
              <a:ext uri="{FF2B5EF4-FFF2-40B4-BE49-F238E27FC236}">
                <a16:creationId xmlns:a16="http://schemas.microsoft.com/office/drawing/2014/main" id="{8CACA7A4-D4AC-4076-A08B-F6FCE8E1A301}"/>
              </a:ext>
            </a:extLst>
          </p:cNvPr>
          <p:cNvSpPr/>
          <p:nvPr/>
        </p:nvSpPr>
        <p:spPr>
          <a:xfrm rot="19103578">
            <a:off x="6091287" y="3756189"/>
            <a:ext cx="484632" cy="978408"/>
          </a:xfrm>
          <a:prstGeom prst="down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AE4D12F-831D-4908-9ECB-B0183D663D66}"/>
              </a:ext>
            </a:extLst>
          </p:cNvPr>
          <p:cNvSpPr/>
          <p:nvPr/>
        </p:nvSpPr>
        <p:spPr>
          <a:xfrm>
            <a:off x="2771800" y="2996952"/>
            <a:ext cx="3384375" cy="1080120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>
                <a:ln w="0"/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ОСНОВИ</a:t>
            </a:r>
            <a:endParaRPr lang="ru-RU" sz="3200" dirty="0">
              <a:ln w="0"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747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Періодична система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91264" cy="494402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A85AD7D-9D25-4653-BA4D-3337AE490F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6" y="1639341"/>
            <a:ext cx="8064896" cy="5102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28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9737" y="260648"/>
            <a:ext cx="6635080" cy="1143000"/>
          </a:xfrm>
        </p:spPr>
        <p:txBody>
          <a:bodyPr>
            <a:normAutofit fontScale="90000"/>
          </a:bodyPr>
          <a:lstStyle/>
          <a:p>
            <a:r>
              <a:rPr lang="uk-UA" dirty="0"/>
              <a:t>Реакції води з оксидами неметалічних елементів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91264" cy="48860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                     CO</a:t>
            </a:r>
            <a:r>
              <a:rPr lang="en-US" baseline="-25000" dirty="0"/>
              <a:t>2</a:t>
            </a:r>
            <a:r>
              <a:rPr lang="en-US" dirty="0"/>
              <a:t> + H</a:t>
            </a:r>
            <a:r>
              <a:rPr lang="en-US" baseline="-25000" dirty="0"/>
              <a:t>2</a:t>
            </a:r>
            <a:r>
              <a:rPr lang="en-US" dirty="0"/>
              <a:t>O = H</a:t>
            </a:r>
            <a:r>
              <a:rPr lang="en-US" baseline="-25000" dirty="0"/>
              <a:t>2</a:t>
            </a:r>
            <a:r>
              <a:rPr lang="en-US" dirty="0"/>
              <a:t>CO</a:t>
            </a:r>
            <a:r>
              <a:rPr lang="en-US" baseline="-25000" dirty="0"/>
              <a:t>3</a:t>
            </a:r>
          </a:p>
          <a:p>
            <a:pPr marL="0" indent="0">
              <a:buNone/>
            </a:pPr>
            <a:r>
              <a:rPr lang="uk-UA" dirty="0"/>
              <a:t>карбон (І</a:t>
            </a:r>
            <a:r>
              <a:rPr lang="en-US" dirty="0"/>
              <a:t>V</a:t>
            </a:r>
            <a:r>
              <a:rPr lang="uk-UA" dirty="0"/>
              <a:t>) оксид + вода = карбонатна кислота</a:t>
            </a:r>
          </a:p>
          <a:p>
            <a:pPr marL="0" indent="0">
              <a:buNone/>
            </a:pPr>
            <a:r>
              <a:rPr lang="ru-RU" dirty="0" err="1"/>
              <a:t>Прдуктами</a:t>
            </a:r>
            <a:r>
              <a:rPr lang="ru-RU" dirty="0"/>
              <a:t> </a:t>
            </a:r>
            <a:r>
              <a:rPr lang="ru-RU" dirty="0" err="1"/>
              <a:t>цих</a:t>
            </a:r>
            <a:r>
              <a:rPr lang="ru-RU" dirty="0"/>
              <a:t> </a:t>
            </a:r>
            <a:r>
              <a:rPr lang="ru-RU" dirty="0" err="1"/>
              <a:t>реакцій</a:t>
            </a:r>
            <a:r>
              <a:rPr lang="ru-RU" dirty="0"/>
              <a:t> є </a:t>
            </a:r>
            <a:r>
              <a:rPr lang="ru-RU" dirty="0" err="1"/>
              <a:t>кислоти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en-US" dirty="0"/>
              <a:t>SO</a:t>
            </a:r>
            <a:r>
              <a:rPr lang="en-US" baseline="-25000" dirty="0"/>
              <a:t>3</a:t>
            </a:r>
            <a:r>
              <a:rPr lang="en-US" dirty="0"/>
              <a:t> + H</a:t>
            </a:r>
            <a:r>
              <a:rPr lang="en-US" baseline="-25000" dirty="0"/>
              <a:t>2</a:t>
            </a:r>
            <a:r>
              <a:rPr lang="en-US" dirty="0"/>
              <a:t>O = H</a:t>
            </a:r>
            <a:r>
              <a:rPr lang="en-US" baseline="-25000" dirty="0"/>
              <a:t>2</a:t>
            </a:r>
            <a:r>
              <a:rPr lang="en-US" dirty="0"/>
              <a:t>SO</a:t>
            </a:r>
            <a:r>
              <a:rPr lang="en-US" baseline="-25000" dirty="0"/>
              <a:t>4 </a:t>
            </a:r>
            <a:r>
              <a:rPr lang="uk-UA" dirty="0"/>
              <a:t>   сульфатна кислота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N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5</a:t>
            </a:r>
            <a:r>
              <a:rPr lang="en-US" dirty="0"/>
              <a:t> + H</a:t>
            </a:r>
            <a:r>
              <a:rPr lang="en-US" baseline="-25000" dirty="0"/>
              <a:t>2</a:t>
            </a:r>
            <a:r>
              <a:rPr lang="en-US" dirty="0"/>
              <a:t>O = HNO</a:t>
            </a:r>
            <a:r>
              <a:rPr lang="en-US" baseline="-25000" dirty="0"/>
              <a:t>3</a:t>
            </a:r>
            <a:r>
              <a:rPr lang="uk-UA" dirty="0"/>
              <a:t>   нітратна </a:t>
            </a:r>
            <a:r>
              <a:rPr lang="uk-UA" dirty="0" err="1"/>
              <a:t>кисллота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P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5</a:t>
            </a:r>
            <a:r>
              <a:rPr lang="en-US" dirty="0"/>
              <a:t>+ H</a:t>
            </a:r>
            <a:r>
              <a:rPr lang="en-US" baseline="-25000" dirty="0"/>
              <a:t>2</a:t>
            </a:r>
            <a:r>
              <a:rPr lang="en-US" dirty="0"/>
              <a:t>O = 2HPO</a:t>
            </a:r>
            <a:r>
              <a:rPr lang="en-US" baseline="-25000" dirty="0"/>
              <a:t>3</a:t>
            </a:r>
            <a:r>
              <a:rPr lang="uk-UA" dirty="0"/>
              <a:t>   </a:t>
            </a:r>
            <a:r>
              <a:rPr lang="uk-UA" dirty="0" err="1"/>
              <a:t>метафосфатна</a:t>
            </a:r>
            <a:r>
              <a:rPr lang="uk-UA" dirty="0"/>
              <a:t> кислота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P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5</a:t>
            </a:r>
            <a:r>
              <a:rPr lang="en-US" dirty="0"/>
              <a:t> + 3H</a:t>
            </a:r>
            <a:r>
              <a:rPr lang="en-US" baseline="-25000" dirty="0"/>
              <a:t>2</a:t>
            </a:r>
            <a:r>
              <a:rPr lang="en-US" dirty="0"/>
              <a:t>O = 2H</a:t>
            </a:r>
            <a:r>
              <a:rPr lang="en-US" baseline="-25000" dirty="0"/>
              <a:t>3</a:t>
            </a:r>
            <a:r>
              <a:rPr lang="en-US" dirty="0"/>
              <a:t>PO</a:t>
            </a:r>
            <a:r>
              <a:rPr lang="en-US" baseline="-25000" dirty="0"/>
              <a:t>4</a:t>
            </a:r>
            <a:r>
              <a:rPr lang="uk-UA" dirty="0"/>
              <a:t> </a:t>
            </a:r>
            <a:r>
              <a:rPr lang="uk-UA" dirty="0" err="1"/>
              <a:t>ортофосфатна</a:t>
            </a:r>
            <a:r>
              <a:rPr lang="uk-UA" dirty="0"/>
              <a:t> кислота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https://www.youtube.com/watch?v=qPr9E2CDtv0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2552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Поняття про індикатор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9126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/>
              <a:t>речовини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змінюють</a:t>
            </a:r>
            <a:r>
              <a:rPr lang="ru-RU" dirty="0"/>
              <a:t>  </a:t>
            </a:r>
            <a:r>
              <a:rPr lang="ru-RU" dirty="0" err="1"/>
              <a:t>забарвлення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дією</a:t>
            </a:r>
            <a:r>
              <a:rPr lang="ru-RU" dirty="0"/>
              <a:t> кислот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лугів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Лакмус</a:t>
            </a:r>
          </a:p>
          <a:p>
            <a:pPr marL="0" indent="0">
              <a:buNone/>
            </a:pPr>
            <a:r>
              <a:rPr lang="ru-RU" dirty="0" err="1"/>
              <a:t>Фенолфталеїн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Метилоранж</a:t>
            </a:r>
          </a:p>
          <a:p>
            <a:pPr marL="0" indent="0">
              <a:buNone/>
            </a:pPr>
            <a:r>
              <a:rPr lang="ru-RU" dirty="0" err="1"/>
              <a:t>Універсальний</a:t>
            </a:r>
            <a:r>
              <a:rPr lang="ru-RU" dirty="0"/>
              <a:t> </a:t>
            </a:r>
          </a:p>
          <a:p>
            <a:pPr marL="0" indent="0">
              <a:buNone/>
            </a:pPr>
            <a:r>
              <a:rPr lang="ru-RU" dirty="0" err="1"/>
              <a:t>індикатор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9FC1927-67EF-45FC-B2A0-F15ED3EC3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420888"/>
            <a:ext cx="547260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92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Лабораторний дослід №10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91264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Тема: </a:t>
            </a:r>
            <a:r>
              <a:rPr lang="ru-RU" dirty="0" err="1"/>
              <a:t>Випробування</a:t>
            </a:r>
            <a:r>
              <a:rPr lang="ru-RU" dirty="0"/>
              <a:t> </a:t>
            </a:r>
            <a:r>
              <a:rPr lang="ru-RU" dirty="0" err="1"/>
              <a:t>водних</a:t>
            </a:r>
            <a:r>
              <a:rPr lang="ru-RU" dirty="0"/>
              <a:t> </a:t>
            </a:r>
            <a:r>
              <a:rPr lang="ru-RU" dirty="0" err="1"/>
              <a:t>розчинів</a:t>
            </a:r>
            <a:r>
              <a:rPr lang="ru-RU" dirty="0"/>
              <a:t> кислот і </a:t>
            </a:r>
            <a:r>
              <a:rPr lang="ru-RU" dirty="0" err="1"/>
              <a:t>лугів</a:t>
            </a:r>
            <a:r>
              <a:rPr lang="ru-RU" dirty="0"/>
              <a:t> </a:t>
            </a:r>
            <a:r>
              <a:rPr lang="ru-RU" dirty="0" err="1"/>
              <a:t>індикаторами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Мета: </a:t>
            </a:r>
            <a:r>
              <a:rPr lang="ru-RU" dirty="0" err="1"/>
              <a:t>дослідити</a:t>
            </a:r>
            <a:r>
              <a:rPr lang="ru-RU" dirty="0"/>
              <a:t> </a:t>
            </a:r>
            <a:r>
              <a:rPr lang="ru-RU" dirty="0" err="1"/>
              <a:t>дію</a:t>
            </a:r>
            <a:r>
              <a:rPr lang="ru-RU" dirty="0"/>
              <a:t> </a:t>
            </a:r>
            <a:r>
              <a:rPr lang="ru-RU" dirty="0" err="1"/>
              <a:t>індикаторів</a:t>
            </a:r>
            <a:r>
              <a:rPr lang="ru-RU" dirty="0"/>
              <a:t> на </a:t>
            </a:r>
            <a:r>
              <a:rPr lang="ru-RU" dirty="0" err="1"/>
              <a:t>розчини</a:t>
            </a:r>
            <a:r>
              <a:rPr lang="ru-RU" dirty="0"/>
              <a:t> кислот і </a:t>
            </a:r>
            <a:r>
              <a:rPr lang="ru-RU" dirty="0" err="1"/>
              <a:t>лугів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/>
              <a:t>                       </a:t>
            </a:r>
            <a:r>
              <a:rPr lang="ru-RU" dirty="0" err="1"/>
              <a:t>Хід</a:t>
            </a:r>
            <a:r>
              <a:rPr lang="ru-RU" dirty="0"/>
              <a:t> </a:t>
            </a:r>
            <a:r>
              <a:rPr lang="ru-RU" dirty="0" err="1"/>
              <a:t>роботи</a:t>
            </a:r>
            <a:r>
              <a:rPr lang="ru-RU" dirty="0"/>
              <a:t>:</a:t>
            </a:r>
          </a:p>
          <a:p>
            <a:pPr marL="0" indent="0">
              <a:buNone/>
            </a:pPr>
            <a:r>
              <a:rPr lang="ru-RU" dirty="0"/>
              <a:t>З правилами по ТБ </a:t>
            </a:r>
            <a:r>
              <a:rPr lang="ru-RU" dirty="0" err="1"/>
              <a:t>ознайомлен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err="1"/>
              <a:t>Інструкція</a:t>
            </a:r>
            <a:r>
              <a:rPr lang="ru-RU" dirty="0"/>
              <a:t> с.168-169.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https://www.youtube.com/watch?v=u1S5bc9ANt0&amp;t=7s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907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Перегляньте дослід</a:t>
            </a:r>
            <a:endParaRPr lang="ru-RU" dirty="0"/>
          </a:p>
        </p:txBody>
      </p:sp>
      <p:pic>
        <p:nvPicPr>
          <p:cNvPr id="5" name="Лабораторний дослід №5 Випробування водних розчинів кислот і лугів індикаторами [u1S5bc9ANt0]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9275" y="1639888"/>
            <a:ext cx="8045450" cy="4525962"/>
          </a:xfrm>
        </p:spPr>
      </p:pic>
    </p:spTree>
    <p:extLst>
      <p:ext uri="{BB962C8B-B14F-4D97-AF65-F5344CB8AC3E}">
        <p14:creationId xmlns:p14="http://schemas.microsoft.com/office/powerpoint/2010/main" val="3757523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Лабораторний дослід №10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9126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3865DA6-CD64-46C0-A8C9-A181F0A266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39341"/>
            <a:ext cx="8229599" cy="279777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D92FE13-EA6C-43CA-9E8D-3494EABA68E3}"/>
              </a:ext>
            </a:extLst>
          </p:cNvPr>
          <p:cNvSpPr txBox="1"/>
          <p:nvPr/>
        </p:nvSpPr>
        <p:spPr>
          <a:xfrm>
            <a:off x="325198" y="4931876"/>
            <a:ext cx="80032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/>
              <a:t>Висновок: Що таке індикатор</a:t>
            </a:r>
            <a:r>
              <a:rPr lang="en-US" sz="3200" dirty="0"/>
              <a:t>? </a:t>
            </a:r>
            <a:r>
              <a:rPr lang="uk-UA" sz="3200" dirty="0"/>
              <a:t>Яким індикатором не можна виявити кислоту</a:t>
            </a:r>
            <a:r>
              <a:rPr lang="en-US" sz="3200" dirty="0"/>
              <a:t>?</a:t>
            </a:r>
            <a:r>
              <a:rPr lang="uk-UA" sz="3200" dirty="0"/>
              <a:t> 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80987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/>
              <a:t>Домашне</a:t>
            </a:r>
            <a:r>
              <a:rPr lang="uk-UA" dirty="0"/>
              <a:t> завдання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39341"/>
            <a:ext cx="829126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/>
              <a:t>Підручник для 7 класу П.П. </a:t>
            </a:r>
            <a:r>
              <a:rPr lang="uk-UA" dirty="0" err="1" smtClean="0"/>
              <a:t>Попель</a:t>
            </a:r>
            <a:r>
              <a:rPr lang="uk-UA" dirty="0" smtClean="0"/>
              <a:t>, Л.С. </a:t>
            </a:r>
            <a:r>
              <a:rPr lang="uk-UA" dirty="0" err="1" smtClean="0"/>
              <a:t>Крикля</a:t>
            </a:r>
            <a:r>
              <a:rPr lang="uk-UA" dirty="0" smtClean="0"/>
              <a:t>.</a:t>
            </a:r>
            <a:endParaRPr lang="ru-RU" dirty="0" smtClean="0"/>
          </a:p>
          <a:p>
            <a:pPr marL="0" indent="0">
              <a:buNone/>
            </a:pPr>
            <a:r>
              <a:rPr lang="ru-RU" dirty="0" err="1" smtClean="0"/>
              <a:t>Опрацювати</a:t>
            </a:r>
            <a:r>
              <a:rPr lang="ru-RU" dirty="0" smtClean="0"/>
              <a:t> </a:t>
            </a:r>
            <a:r>
              <a:rPr lang="ru-RU" dirty="0"/>
              <a:t>§28, 29.</a:t>
            </a:r>
          </a:p>
          <a:p>
            <a:pPr marL="0" indent="0">
              <a:buNone/>
            </a:pPr>
            <a:r>
              <a:rPr lang="ru-RU" dirty="0" err="1" smtClean="0"/>
              <a:t>Виконати</a:t>
            </a:r>
            <a:r>
              <a:rPr lang="ru-RU" dirty="0" smtClean="0"/>
              <a:t> </a:t>
            </a:r>
            <a:r>
              <a:rPr lang="ru-RU" dirty="0" err="1"/>
              <a:t>письмово</a:t>
            </a:r>
            <a:r>
              <a:rPr lang="ru-RU" dirty="0"/>
              <a:t> №206 с.166.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705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ee532e2616bb5f192af0ede11ddade4792a6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377</Words>
  <Application>Microsoft Office PowerPoint</Application>
  <PresentationFormat>Экран (4:3)</PresentationFormat>
  <Paragraphs>65</Paragraphs>
  <Slides>12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Взаємодія води з оксидами. Поняття про кислоти й основи. Поняття про індикатори</vt:lpstr>
      <vt:lpstr>Мета уроку:</vt:lpstr>
      <vt:lpstr>Що таке оксиди?</vt:lpstr>
      <vt:lpstr>Реакції води з оксидами металічних елементів</vt:lpstr>
      <vt:lpstr>Основи</vt:lpstr>
      <vt:lpstr>Періодична система</vt:lpstr>
      <vt:lpstr>Реакції води з оксидами неметалічних елементів</vt:lpstr>
      <vt:lpstr>Поняття про індикатор</vt:lpstr>
      <vt:lpstr>Лабораторний дослід №10</vt:lpstr>
      <vt:lpstr>Перегляньте дослід</vt:lpstr>
      <vt:lpstr>Лабораторний дослід №10</vt:lpstr>
      <vt:lpstr>Домашне завдання</vt:lpstr>
    </vt:vector>
  </TitlesOfParts>
  <Company>presentation-creation.ru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Химическая лаборатория</dc:title>
  <dc:creator>obstinate</dc:creator>
  <dc:description>Шаблон презентации с сайта http://presentation-creation.ru/</dc:description>
  <cp:lastModifiedBy>VALENTINA</cp:lastModifiedBy>
  <cp:revision>24</cp:revision>
  <dcterms:created xsi:type="dcterms:W3CDTF">2018-02-20T07:33:56Z</dcterms:created>
  <dcterms:modified xsi:type="dcterms:W3CDTF">2022-12-04T07:46:22Z</dcterms:modified>
</cp:coreProperties>
</file>