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34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78" autoAdjust="0"/>
    <p:restoredTop sz="94660"/>
  </p:normalViewPr>
  <p:slideViewPr>
    <p:cSldViewPr>
      <p:cViewPr>
        <p:scale>
          <a:sx n="64" d="100"/>
          <a:sy n="64" d="100"/>
        </p:scale>
        <p:origin x="-1206" y="-114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1B6D21-43F2-4F6B-AAB5-297027CBB455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4" csCatId="accent6" phldr="1"/>
      <dgm:spPr/>
    </dgm:pt>
    <dgm:pt modelId="{7B967BB5-16C0-4F8A-98A1-439D1A916346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благородні метали</a:t>
          </a:r>
          <a:r>
            <a:rPr lang="uk-UA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(срібло, золото, платина);</a:t>
          </a:r>
          <a:endParaRPr lang="uk-UA" sz="2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8BDA35D-99D4-4F2A-8BEA-A15CE4137958}" type="parTrans" cxnId="{F3A5DF68-90CC-4F8A-A57F-C3A445EDB960}">
      <dgm:prSet/>
      <dgm:spPr/>
      <dgm:t>
        <a:bodyPr/>
        <a:lstStyle/>
        <a:p>
          <a:endParaRPr lang="uk-UA"/>
        </a:p>
      </dgm:t>
    </dgm:pt>
    <dgm:pt modelId="{5DD8B2FE-69F8-4891-9214-0364EA2DFF38}" type="sibTrans" cxnId="{F3A5DF68-90CC-4F8A-A57F-C3A445EDB960}">
      <dgm:prSet/>
      <dgm:spPr/>
      <dgm:t>
        <a:bodyPr/>
        <a:lstStyle/>
        <a:p>
          <a:endParaRPr lang="uk-UA"/>
        </a:p>
      </dgm:t>
    </dgm:pt>
    <dgm:pt modelId="{C846ADB4-BE10-425E-9BA1-18A9E8D271C5}">
      <dgm:prSet phldrT="[Текст]" custT="1"/>
      <dgm:spPr/>
      <dgm:t>
        <a:bodyPr/>
        <a:lstStyle/>
        <a:p>
          <a:r>
            <a:rPr lang="uk-UA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лужні метали</a:t>
          </a:r>
          <a:r>
            <a:rPr lang="uk-UA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</a:t>
          </a:r>
          <a:r>
            <a:rPr lang="uk-UA" sz="24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метали</a:t>
          </a:r>
          <a:r>
            <a:rPr lang="uk-UA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, утворені елементами IА групи Періодичної системи);</a:t>
          </a:r>
          <a:endParaRPr lang="uk-UA" sz="24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D0C2299-8DF8-4C39-82FA-5527D36CDA51}" type="parTrans" cxnId="{C175A6D1-7E72-471A-87CA-12BCFE82F686}">
      <dgm:prSet/>
      <dgm:spPr/>
      <dgm:t>
        <a:bodyPr/>
        <a:lstStyle/>
        <a:p>
          <a:endParaRPr lang="uk-UA"/>
        </a:p>
      </dgm:t>
    </dgm:pt>
    <dgm:pt modelId="{A6EFFAF7-A76B-4BEE-943F-FD2063AAF390}" type="sibTrans" cxnId="{C175A6D1-7E72-471A-87CA-12BCFE82F686}">
      <dgm:prSet/>
      <dgm:spPr/>
      <dgm:t>
        <a:bodyPr/>
        <a:lstStyle/>
        <a:p>
          <a:endParaRPr lang="uk-UA"/>
        </a:p>
      </dgm:t>
    </dgm:pt>
    <dgm:pt modelId="{07D7FD9E-7AAE-4EC9-A1F4-A1371C7C5D76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лужноземельні метали</a:t>
          </a:r>
          <a:r>
            <a:rPr lang="uk-UA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(кальцій, стронцій, барій, радій).</a:t>
          </a:r>
          <a:endParaRPr lang="uk-UA" sz="2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52D687B-A500-483B-8A45-9EA9757182FC}" type="parTrans" cxnId="{B9E9F319-9C65-4543-86C3-699B360135ED}">
      <dgm:prSet/>
      <dgm:spPr/>
      <dgm:t>
        <a:bodyPr/>
        <a:lstStyle/>
        <a:p>
          <a:endParaRPr lang="uk-UA"/>
        </a:p>
      </dgm:t>
    </dgm:pt>
    <dgm:pt modelId="{001A6801-2674-417C-9F09-B3D756D2123B}" type="sibTrans" cxnId="{B9E9F319-9C65-4543-86C3-699B360135ED}">
      <dgm:prSet/>
      <dgm:spPr/>
      <dgm:t>
        <a:bodyPr/>
        <a:lstStyle/>
        <a:p>
          <a:endParaRPr lang="uk-UA"/>
        </a:p>
      </dgm:t>
    </dgm:pt>
    <dgm:pt modelId="{99FD40E2-9F8D-41EE-BBB0-89CEF9A04074}" type="pres">
      <dgm:prSet presAssocID="{891B6D21-43F2-4F6B-AAB5-297027CBB455}" presName="Name0" presStyleCnt="0">
        <dgm:presLayoutVars>
          <dgm:chMax val="7"/>
          <dgm:chPref val="7"/>
          <dgm:dir/>
        </dgm:presLayoutVars>
      </dgm:prSet>
      <dgm:spPr/>
    </dgm:pt>
    <dgm:pt modelId="{277B2B1E-7DAE-4B3A-B562-9464BC11550C}" type="pres">
      <dgm:prSet presAssocID="{891B6D21-43F2-4F6B-AAB5-297027CBB455}" presName="Name1" presStyleCnt="0"/>
      <dgm:spPr/>
    </dgm:pt>
    <dgm:pt modelId="{F4B56A7D-25CC-4B56-ABF6-6BB2EDAB79EE}" type="pres">
      <dgm:prSet presAssocID="{891B6D21-43F2-4F6B-AAB5-297027CBB455}" presName="cycle" presStyleCnt="0"/>
      <dgm:spPr/>
    </dgm:pt>
    <dgm:pt modelId="{12BC573D-CCCB-402A-AB2A-13F8B192A9AF}" type="pres">
      <dgm:prSet presAssocID="{891B6D21-43F2-4F6B-AAB5-297027CBB455}" presName="srcNode" presStyleLbl="node1" presStyleIdx="0" presStyleCnt="3"/>
      <dgm:spPr/>
    </dgm:pt>
    <dgm:pt modelId="{8EAFE208-DE5D-4F21-9F6A-4AE77BFAD0A3}" type="pres">
      <dgm:prSet presAssocID="{891B6D21-43F2-4F6B-AAB5-297027CBB455}" presName="conn" presStyleLbl="parChTrans1D2" presStyleIdx="0" presStyleCnt="1"/>
      <dgm:spPr/>
    </dgm:pt>
    <dgm:pt modelId="{89A7F90D-7274-4B51-A286-97C04C878A22}" type="pres">
      <dgm:prSet presAssocID="{891B6D21-43F2-4F6B-AAB5-297027CBB455}" presName="extraNode" presStyleLbl="node1" presStyleIdx="0" presStyleCnt="3"/>
      <dgm:spPr/>
    </dgm:pt>
    <dgm:pt modelId="{5CD4F54C-C13A-41C2-9FAC-B45397769A9A}" type="pres">
      <dgm:prSet presAssocID="{891B6D21-43F2-4F6B-AAB5-297027CBB455}" presName="dstNode" presStyleLbl="node1" presStyleIdx="0" presStyleCnt="3"/>
      <dgm:spPr/>
    </dgm:pt>
    <dgm:pt modelId="{5428893C-B372-4F51-8034-2D781A77D943}" type="pres">
      <dgm:prSet presAssocID="{7B967BB5-16C0-4F8A-98A1-439D1A916346}" presName="text_1" presStyleLbl="node1" presStyleIdx="0" presStyleCnt="3">
        <dgm:presLayoutVars>
          <dgm:bulletEnabled val="1"/>
        </dgm:presLayoutVars>
      </dgm:prSet>
      <dgm:spPr/>
    </dgm:pt>
    <dgm:pt modelId="{39C216DA-3B3F-4973-BC4C-1C926E1AEDF1}" type="pres">
      <dgm:prSet presAssocID="{7B967BB5-16C0-4F8A-98A1-439D1A916346}" presName="accent_1" presStyleCnt="0"/>
      <dgm:spPr/>
    </dgm:pt>
    <dgm:pt modelId="{288E277A-B5C1-4918-8724-7DE74968B5B7}" type="pres">
      <dgm:prSet presAssocID="{7B967BB5-16C0-4F8A-98A1-439D1A916346}" presName="accentRepeatNode" presStyleLbl="solidFgAcc1" presStyleIdx="0" presStyleCnt="3"/>
      <dgm:spPr/>
    </dgm:pt>
    <dgm:pt modelId="{67B80ADF-FEA1-49C6-B4F6-CA83A23D2E51}" type="pres">
      <dgm:prSet presAssocID="{C846ADB4-BE10-425E-9BA1-18A9E8D271C5}" presName="text_2" presStyleLbl="node1" presStyleIdx="1" presStyleCnt="3">
        <dgm:presLayoutVars>
          <dgm:bulletEnabled val="1"/>
        </dgm:presLayoutVars>
      </dgm:prSet>
      <dgm:spPr/>
    </dgm:pt>
    <dgm:pt modelId="{A49B438C-1AD0-46E6-A9AE-4B57F5B6E126}" type="pres">
      <dgm:prSet presAssocID="{C846ADB4-BE10-425E-9BA1-18A9E8D271C5}" presName="accent_2" presStyleCnt="0"/>
      <dgm:spPr/>
    </dgm:pt>
    <dgm:pt modelId="{7E9E6525-F830-483B-957F-BE0B68C7F326}" type="pres">
      <dgm:prSet presAssocID="{C846ADB4-BE10-425E-9BA1-18A9E8D271C5}" presName="accentRepeatNode" presStyleLbl="solidFgAcc1" presStyleIdx="1" presStyleCnt="3"/>
      <dgm:spPr/>
    </dgm:pt>
    <dgm:pt modelId="{FD3092EA-FAF0-4928-A4C4-E2F3BD757D77}" type="pres">
      <dgm:prSet presAssocID="{07D7FD9E-7AAE-4EC9-A1F4-A1371C7C5D76}" presName="text_3" presStyleLbl="node1" presStyleIdx="2" presStyleCnt="3">
        <dgm:presLayoutVars>
          <dgm:bulletEnabled val="1"/>
        </dgm:presLayoutVars>
      </dgm:prSet>
      <dgm:spPr/>
    </dgm:pt>
    <dgm:pt modelId="{3ED74AED-79D3-4FC3-9D5D-89DE72F38EA3}" type="pres">
      <dgm:prSet presAssocID="{07D7FD9E-7AAE-4EC9-A1F4-A1371C7C5D76}" presName="accent_3" presStyleCnt="0"/>
      <dgm:spPr/>
    </dgm:pt>
    <dgm:pt modelId="{432AA420-44A1-4A2A-AEBD-F56631BEA06D}" type="pres">
      <dgm:prSet presAssocID="{07D7FD9E-7AAE-4EC9-A1F4-A1371C7C5D76}" presName="accentRepeatNode" presStyleLbl="solidFgAcc1" presStyleIdx="2" presStyleCnt="3"/>
      <dgm:spPr/>
    </dgm:pt>
  </dgm:ptLst>
  <dgm:cxnLst>
    <dgm:cxn modelId="{A43DD814-DC87-45F0-9C2E-95C8DA5CFDFA}" type="presOf" srcId="{7B967BB5-16C0-4F8A-98A1-439D1A916346}" destId="{5428893C-B372-4F51-8034-2D781A77D943}" srcOrd="0" destOrd="0" presId="urn:microsoft.com/office/officeart/2008/layout/VerticalCurvedList"/>
    <dgm:cxn modelId="{1A63E731-F6C1-4720-87F1-BEBD3379E7AE}" type="presOf" srcId="{891B6D21-43F2-4F6B-AAB5-297027CBB455}" destId="{99FD40E2-9F8D-41EE-BBB0-89CEF9A04074}" srcOrd="0" destOrd="0" presId="urn:microsoft.com/office/officeart/2008/layout/VerticalCurvedList"/>
    <dgm:cxn modelId="{7E210D5F-72DD-4D6B-AC4E-8B1AD5A0BE66}" type="presOf" srcId="{C846ADB4-BE10-425E-9BA1-18A9E8D271C5}" destId="{67B80ADF-FEA1-49C6-B4F6-CA83A23D2E51}" srcOrd="0" destOrd="0" presId="urn:microsoft.com/office/officeart/2008/layout/VerticalCurvedList"/>
    <dgm:cxn modelId="{B9E9F319-9C65-4543-86C3-699B360135ED}" srcId="{891B6D21-43F2-4F6B-AAB5-297027CBB455}" destId="{07D7FD9E-7AAE-4EC9-A1F4-A1371C7C5D76}" srcOrd="2" destOrd="0" parTransId="{852D687B-A500-483B-8A45-9EA9757182FC}" sibTransId="{001A6801-2674-417C-9F09-B3D756D2123B}"/>
    <dgm:cxn modelId="{C175A6D1-7E72-471A-87CA-12BCFE82F686}" srcId="{891B6D21-43F2-4F6B-AAB5-297027CBB455}" destId="{C846ADB4-BE10-425E-9BA1-18A9E8D271C5}" srcOrd="1" destOrd="0" parTransId="{CD0C2299-8DF8-4C39-82FA-5527D36CDA51}" sibTransId="{A6EFFAF7-A76B-4BEE-943F-FD2063AAF390}"/>
    <dgm:cxn modelId="{4653559D-29B7-441D-B2CC-BCD26B62BA04}" type="presOf" srcId="{07D7FD9E-7AAE-4EC9-A1F4-A1371C7C5D76}" destId="{FD3092EA-FAF0-4928-A4C4-E2F3BD757D77}" srcOrd="0" destOrd="0" presId="urn:microsoft.com/office/officeart/2008/layout/VerticalCurvedList"/>
    <dgm:cxn modelId="{C0D21811-B57A-46E7-9CD1-03B925A47945}" type="presOf" srcId="{5DD8B2FE-69F8-4891-9214-0364EA2DFF38}" destId="{8EAFE208-DE5D-4F21-9F6A-4AE77BFAD0A3}" srcOrd="0" destOrd="0" presId="urn:microsoft.com/office/officeart/2008/layout/VerticalCurvedList"/>
    <dgm:cxn modelId="{F3A5DF68-90CC-4F8A-A57F-C3A445EDB960}" srcId="{891B6D21-43F2-4F6B-AAB5-297027CBB455}" destId="{7B967BB5-16C0-4F8A-98A1-439D1A916346}" srcOrd="0" destOrd="0" parTransId="{08BDA35D-99D4-4F2A-8BEA-A15CE4137958}" sibTransId="{5DD8B2FE-69F8-4891-9214-0364EA2DFF38}"/>
    <dgm:cxn modelId="{5F576C01-AEEF-471B-9D87-AF80A6DAA2D8}" type="presParOf" srcId="{99FD40E2-9F8D-41EE-BBB0-89CEF9A04074}" destId="{277B2B1E-7DAE-4B3A-B562-9464BC11550C}" srcOrd="0" destOrd="0" presId="urn:microsoft.com/office/officeart/2008/layout/VerticalCurvedList"/>
    <dgm:cxn modelId="{80381326-D7A9-4A62-AC84-5CD981C75BAF}" type="presParOf" srcId="{277B2B1E-7DAE-4B3A-B562-9464BC11550C}" destId="{F4B56A7D-25CC-4B56-ABF6-6BB2EDAB79EE}" srcOrd="0" destOrd="0" presId="urn:microsoft.com/office/officeart/2008/layout/VerticalCurvedList"/>
    <dgm:cxn modelId="{ED932289-3DB5-4562-8D6A-228DFD16D8BB}" type="presParOf" srcId="{F4B56A7D-25CC-4B56-ABF6-6BB2EDAB79EE}" destId="{12BC573D-CCCB-402A-AB2A-13F8B192A9AF}" srcOrd="0" destOrd="0" presId="urn:microsoft.com/office/officeart/2008/layout/VerticalCurvedList"/>
    <dgm:cxn modelId="{DCEC53F2-0502-4972-BB86-44540906C8C6}" type="presParOf" srcId="{F4B56A7D-25CC-4B56-ABF6-6BB2EDAB79EE}" destId="{8EAFE208-DE5D-4F21-9F6A-4AE77BFAD0A3}" srcOrd="1" destOrd="0" presId="urn:microsoft.com/office/officeart/2008/layout/VerticalCurvedList"/>
    <dgm:cxn modelId="{0ACBEF2E-190B-4A32-AE5A-72BEA6674F32}" type="presParOf" srcId="{F4B56A7D-25CC-4B56-ABF6-6BB2EDAB79EE}" destId="{89A7F90D-7274-4B51-A286-97C04C878A22}" srcOrd="2" destOrd="0" presId="urn:microsoft.com/office/officeart/2008/layout/VerticalCurvedList"/>
    <dgm:cxn modelId="{32F0DB50-741B-4EE4-9E8B-A8F82424045C}" type="presParOf" srcId="{F4B56A7D-25CC-4B56-ABF6-6BB2EDAB79EE}" destId="{5CD4F54C-C13A-41C2-9FAC-B45397769A9A}" srcOrd="3" destOrd="0" presId="urn:microsoft.com/office/officeart/2008/layout/VerticalCurvedList"/>
    <dgm:cxn modelId="{D1D0CD56-4EA3-4C8C-95A1-4E8468429231}" type="presParOf" srcId="{277B2B1E-7DAE-4B3A-B562-9464BC11550C}" destId="{5428893C-B372-4F51-8034-2D781A77D943}" srcOrd="1" destOrd="0" presId="urn:microsoft.com/office/officeart/2008/layout/VerticalCurvedList"/>
    <dgm:cxn modelId="{D9788651-8CB6-44EC-A878-A65096A3D53E}" type="presParOf" srcId="{277B2B1E-7DAE-4B3A-B562-9464BC11550C}" destId="{39C216DA-3B3F-4973-BC4C-1C926E1AEDF1}" srcOrd="2" destOrd="0" presId="urn:microsoft.com/office/officeart/2008/layout/VerticalCurvedList"/>
    <dgm:cxn modelId="{9279686F-E74F-40EC-A5C4-A1329F0CEB68}" type="presParOf" srcId="{39C216DA-3B3F-4973-BC4C-1C926E1AEDF1}" destId="{288E277A-B5C1-4918-8724-7DE74968B5B7}" srcOrd="0" destOrd="0" presId="urn:microsoft.com/office/officeart/2008/layout/VerticalCurvedList"/>
    <dgm:cxn modelId="{DAFBDF5D-5B33-45B8-8138-C043D5A647A7}" type="presParOf" srcId="{277B2B1E-7DAE-4B3A-B562-9464BC11550C}" destId="{67B80ADF-FEA1-49C6-B4F6-CA83A23D2E51}" srcOrd="3" destOrd="0" presId="urn:microsoft.com/office/officeart/2008/layout/VerticalCurvedList"/>
    <dgm:cxn modelId="{1D31F52D-1DF9-420D-9816-D280E5F0453C}" type="presParOf" srcId="{277B2B1E-7DAE-4B3A-B562-9464BC11550C}" destId="{A49B438C-1AD0-46E6-A9AE-4B57F5B6E126}" srcOrd="4" destOrd="0" presId="urn:microsoft.com/office/officeart/2008/layout/VerticalCurvedList"/>
    <dgm:cxn modelId="{51FD33DA-2175-47B1-8720-923DCE743D88}" type="presParOf" srcId="{A49B438C-1AD0-46E6-A9AE-4B57F5B6E126}" destId="{7E9E6525-F830-483B-957F-BE0B68C7F326}" srcOrd="0" destOrd="0" presId="urn:microsoft.com/office/officeart/2008/layout/VerticalCurvedList"/>
    <dgm:cxn modelId="{A52108D7-5252-44D1-BD5A-9079C68AC5B0}" type="presParOf" srcId="{277B2B1E-7DAE-4B3A-B562-9464BC11550C}" destId="{FD3092EA-FAF0-4928-A4C4-E2F3BD757D77}" srcOrd="5" destOrd="0" presId="urn:microsoft.com/office/officeart/2008/layout/VerticalCurvedList"/>
    <dgm:cxn modelId="{6C5ABBD7-9121-48D8-AB31-B92034F9DD85}" type="presParOf" srcId="{277B2B1E-7DAE-4B3A-B562-9464BC11550C}" destId="{3ED74AED-79D3-4FC3-9D5D-89DE72F38EA3}" srcOrd="6" destOrd="0" presId="urn:microsoft.com/office/officeart/2008/layout/VerticalCurvedList"/>
    <dgm:cxn modelId="{8F27E364-9EC3-452C-991B-556907F85599}" type="presParOf" srcId="{3ED74AED-79D3-4FC3-9D5D-89DE72F38EA3}" destId="{432AA420-44A1-4A2A-AEBD-F56631BEA06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FE208-DE5D-4F21-9F6A-4AE77BFAD0A3}">
      <dsp:nvSpPr>
        <dsp:cNvPr id="0" name=""/>
        <dsp:cNvSpPr/>
      </dsp:nvSpPr>
      <dsp:spPr>
        <a:xfrm>
          <a:off x="-5846039" y="-894899"/>
          <a:ext cx="6961308" cy="6961308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8893C-B372-4F51-8034-2D781A77D943}">
      <dsp:nvSpPr>
        <dsp:cNvPr id="0" name=""/>
        <dsp:cNvSpPr/>
      </dsp:nvSpPr>
      <dsp:spPr>
        <a:xfrm>
          <a:off x="717805" y="517150"/>
          <a:ext cx="8211827" cy="1034301"/>
        </a:xfrm>
        <a:prstGeom prst="rect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097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благородні метали</a:t>
          </a:r>
          <a:r>
            <a:rPr lang="uk-UA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(срібло, золото, платина);</a:t>
          </a:r>
          <a:endParaRPr lang="uk-UA" sz="2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17805" y="517150"/>
        <a:ext cx="8211827" cy="1034301"/>
      </dsp:txXfrm>
    </dsp:sp>
    <dsp:sp modelId="{288E277A-B5C1-4918-8724-7DE74968B5B7}">
      <dsp:nvSpPr>
        <dsp:cNvPr id="0" name=""/>
        <dsp:cNvSpPr/>
      </dsp:nvSpPr>
      <dsp:spPr>
        <a:xfrm>
          <a:off x="71366" y="387863"/>
          <a:ext cx="1292877" cy="1292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B80ADF-FEA1-49C6-B4F6-CA83A23D2E51}">
      <dsp:nvSpPr>
        <dsp:cNvPr id="0" name=""/>
        <dsp:cNvSpPr/>
      </dsp:nvSpPr>
      <dsp:spPr>
        <a:xfrm>
          <a:off x="1093774" y="2068603"/>
          <a:ext cx="7835859" cy="1034301"/>
        </a:xfrm>
        <a:prstGeom prst="rect">
          <a:avLst/>
        </a:prstGeom>
        <a:solidFill>
          <a:schemeClr val="accent6">
            <a:shade val="50000"/>
            <a:hueOff val="-307796"/>
            <a:satOff val="20520"/>
            <a:lumOff val="267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0977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лужні метали</a:t>
          </a:r>
          <a:r>
            <a:rPr lang="uk-UA" sz="24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</a:t>
          </a:r>
          <a:r>
            <a:rPr lang="uk-UA" sz="24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метали</a:t>
          </a:r>
          <a:r>
            <a:rPr lang="uk-UA" sz="24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, утворені елементами IА групи Періодичної системи);</a:t>
          </a:r>
          <a:endParaRPr lang="uk-UA" sz="24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093774" y="2068603"/>
        <a:ext cx="7835859" cy="1034301"/>
      </dsp:txXfrm>
    </dsp:sp>
    <dsp:sp modelId="{7E9E6525-F830-483B-957F-BE0B68C7F326}">
      <dsp:nvSpPr>
        <dsp:cNvPr id="0" name=""/>
        <dsp:cNvSpPr/>
      </dsp:nvSpPr>
      <dsp:spPr>
        <a:xfrm>
          <a:off x="447335" y="1939315"/>
          <a:ext cx="1292877" cy="1292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-307796"/>
              <a:satOff val="20520"/>
              <a:lumOff val="267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092EA-FAF0-4928-A4C4-E2F3BD757D77}">
      <dsp:nvSpPr>
        <dsp:cNvPr id="0" name=""/>
        <dsp:cNvSpPr/>
      </dsp:nvSpPr>
      <dsp:spPr>
        <a:xfrm>
          <a:off x="717805" y="3620056"/>
          <a:ext cx="8211827" cy="1034301"/>
        </a:xfrm>
        <a:prstGeom prst="rect">
          <a:avLst/>
        </a:prstGeom>
        <a:solidFill>
          <a:schemeClr val="accent6">
            <a:shade val="50000"/>
            <a:hueOff val="-307796"/>
            <a:satOff val="20520"/>
            <a:lumOff val="267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097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лужноземельні метали</a:t>
          </a:r>
          <a:r>
            <a:rPr lang="uk-UA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 (кальцій, стронцій, барій, радій).</a:t>
          </a:r>
          <a:endParaRPr lang="uk-UA" sz="2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17805" y="3620056"/>
        <a:ext cx="8211827" cy="1034301"/>
      </dsp:txXfrm>
    </dsp:sp>
    <dsp:sp modelId="{432AA420-44A1-4A2A-AEBD-F56631BEA06D}">
      <dsp:nvSpPr>
        <dsp:cNvPr id="0" name=""/>
        <dsp:cNvSpPr/>
      </dsp:nvSpPr>
      <dsp:spPr>
        <a:xfrm>
          <a:off x="71366" y="3490768"/>
          <a:ext cx="1292877" cy="1292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-307796"/>
              <a:satOff val="20520"/>
              <a:lumOff val="267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6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1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1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1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1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89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1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1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1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1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8303" y="764704"/>
            <a:ext cx="9789283" cy="4641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uk-UA" sz="8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Загальні </a:t>
            </a:r>
            <a:r>
              <a:rPr lang="uk-UA" sz="8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хімічні</a:t>
            </a:r>
          </a:p>
          <a:p>
            <a:pPr algn="ctr">
              <a:lnSpc>
                <a:spcPct val="200000"/>
              </a:lnSpc>
            </a:pPr>
            <a:r>
              <a:rPr lang="uk-UA" sz="8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8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властивості металів</a:t>
            </a:r>
            <a:endParaRPr lang="uk-UA" sz="8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86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8"/>
          <a:stretch/>
        </p:blipFill>
        <p:spPr>
          <a:xfrm>
            <a:off x="10711543" y="0"/>
            <a:ext cx="145823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2239" y="188640"/>
            <a:ext cx="103691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Серед металів традиційно виділяють декілька груп. Представники, що входять до їх складу характеризуються відмінною від інших металів хімічною активністю. Такими групами є: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263061567"/>
              </p:ext>
            </p:extLst>
          </p:nvPr>
        </p:nvGraphicFramePr>
        <p:xfrm>
          <a:off x="828303" y="1628800"/>
          <a:ext cx="9001000" cy="5171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33" y="1942966"/>
            <a:ext cx="1426963" cy="1364572"/>
          </a:xfrm>
          <a:prstGeom prst="ellipse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43" y="3535833"/>
            <a:ext cx="1440160" cy="1333327"/>
          </a:xfrm>
          <a:prstGeom prst="ellipse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61" y="5085184"/>
            <a:ext cx="1333394" cy="13219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12159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858" y="0"/>
            <a:ext cx="960805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8"/>
          <a:stretch/>
        </p:blipFill>
        <p:spPr>
          <a:xfrm>
            <a:off x="10711543" y="0"/>
            <a:ext cx="1458232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8"/>
          <a:stretch/>
        </p:blipFill>
        <p:spPr>
          <a:xfrm>
            <a:off x="0" y="0"/>
            <a:ext cx="1458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593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40671" y="185551"/>
            <a:ext cx="46838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Ряд активності металів:</a:t>
            </a:r>
            <a:endParaRPr lang="uk-UA" sz="32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87091"/>
              </p:ext>
            </p:extLst>
          </p:nvPr>
        </p:nvGraphicFramePr>
        <p:xfrm>
          <a:off x="252239" y="836712"/>
          <a:ext cx="11665295" cy="1653540"/>
        </p:xfrm>
        <a:graphic>
          <a:graphicData uri="http://schemas.openxmlformats.org/drawingml/2006/table">
            <a:tbl>
              <a:tblPr firstRow="1" firstCol="1" bandRow="1">
                <a:tableStyleId>{08FB837D-C827-4EFA-A057-4D05807E0F7C}</a:tableStyleId>
              </a:tblPr>
              <a:tblGrid>
                <a:gridCol w="2843012"/>
                <a:gridCol w="4573812"/>
                <a:gridCol w="1112212"/>
                <a:gridCol w="313625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Mn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Sn</a:t>
                      </a: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Pb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H</a:t>
                      </a:r>
                      <a:r>
                        <a:rPr lang="uk-UA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Hg</a:t>
                      </a: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</a:t>
                      </a: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Pt</a:t>
                      </a: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 </a:t>
                      </a:r>
                      <a:r>
                        <a:rPr lang="uk-UA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</a:t>
                      </a:r>
                      <a:endParaRPr lang="uk-UA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активні</a:t>
                      </a:r>
                      <a:b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метали</a:t>
                      </a:r>
                      <a:endParaRPr lang="uk-UA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метали середньої</a:t>
                      </a:r>
                      <a:b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uk-U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ктивності</a:t>
                      </a:r>
                      <a:endParaRPr lang="uk-UA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неактивні</a:t>
                      </a:r>
                      <a:b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uk-U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метали</a:t>
                      </a:r>
                      <a:endParaRPr lang="uk-UA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80231" y="2924944"/>
            <a:ext cx="117373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Чим лівіше стоїть метал у цьому ряду, тим сильнішим відновником він є.</a:t>
            </a:r>
            <a:br>
              <a:rPr lang="uk-UA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Кожен метал має здатність витісняти з розчинів солей ті метали, які у ряду активності стоять після нього (правіше).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Метали, що знаходяться у ряду активності лівіше водню, здатні витісняти його з розчинів кислот.</a:t>
            </a:r>
            <a:br>
              <a:rPr lang="uk-UA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 Лужні і лужноземельні метали у будь-яких водних розчинах взаємодіють насамперед з водою.</a:t>
            </a:r>
          </a:p>
        </p:txBody>
      </p:sp>
    </p:spTree>
    <p:extLst>
      <p:ext uri="{BB962C8B-B14F-4D97-AF65-F5344CB8AC3E}">
        <p14:creationId xmlns:p14="http://schemas.microsoft.com/office/powerpoint/2010/main" val="3393485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20089" y="1916832"/>
            <a:ext cx="87635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Метали взаємодіють з киснем, утворюючи оксиди.</a:t>
            </a:r>
            <a:endParaRPr lang="uk-UA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08367" y="3140968"/>
            <a:ext cx="59530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Метал + кисень → оксид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53751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2Mg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+O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→2Mg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−2</a:t>
            </a:r>
            <a:endParaRPr lang="uk-UA" sz="4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Взаємодія з простими</a:t>
            </a:r>
          </a:p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речовинами-неметалами.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pic>
        <p:nvPicPr>
          <p:cNvPr id="2050" name="Picture 2" descr="Магния оксид (магнезия) купить, цена на окись магнезии. Львов, Луцк,  Тернополь, Ивано-Франковск, Ужгород, Ровно, Киев, Харьков, Днепр, Одесса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21400" y1="73654" x2="32800" y2="824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095" y="3623646"/>
            <a:ext cx="4048540" cy="285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7525047" y="5517232"/>
            <a:ext cx="1462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магній оксид</a:t>
            </a:r>
            <a:endParaRPr lang="uk-UA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Магний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5271" l="0" r="100000">
                        <a14:backgroundMark x1="25917" y1="9458" x2="37333" y2="86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20" y="3494911"/>
            <a:ext cx="2952328" cy="176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294745" y="5113946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магній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75404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231" y="270657"/>
            <a:ext cx="7128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Срібло, золото і </a:t>
            </a:r>
            <a:r>
              <a:rPr lang="uk-UA" sz="6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платина з киснем </a:t>
            </a:r>
            <a:r>
              <a:rPr lang="uk-UA" sz="6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реагують.</a:t>
            </a:r>
          </a:p>
        </p:txBody>
      </p:sp>
      <p:pic>
        <p:nvPicPr>
          <p:cNvPr id="3078" name="Picture 6" descr="IV век до нашей эры. Мальчик-кабр. Золотая пектораль из Товста-Могилянских  скифов, золото., золото, материал, металл png | PNGWi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75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735" y="188640"/>
            <a:ext cx="8763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4247" y="3573016"/>
            <a:ext cx="6083300" cy="1687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ПЕКТОРАЛЬ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нагрудна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прикраса з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дорогоцінних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металів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овальної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носилася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шиї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43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20089" y="1674159"/>
            <a:ext cx="871078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Метали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взаємодіють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галогенами (фтором, хлором, 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бромом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йодом), з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утворенням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галогенідів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08367" y="3140968"/>
            <a:ext cx="85033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Метал + галоген → метал </a:t>
            </a:r>
            <a:r>
              <a:rPr lang="uk-UA" sz="4000" b="1" dirty="0" err="1">
                <a:latin typeface="Times New Roman" pitchFamily="18" charset="0"/>
                <a:cs typeface="Times New Roman" pitchFamily="18" charset="0"/>
              </a:rPr>
              <a:t>галогенід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52950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2Na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+Cl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→2Na+Cl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−1</a:t>
            </a:r>
            <a:endParaRPr lang="uk-UA" sz="4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Взаємодія з простими</a:t>
            </a:r>
          </a:p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речовинами-неметалами.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525047" y="5517232"/>
            <a:ext cx="1602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натрій хлорид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94745" y="5113946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натрій</a:t>
            </a:r>
            <a:endParaRPr lang="uk-UA" dirty="0"/>
          </a:p>
        </p:txBody>
      </p:sp>
      <p:pic>
        <p:nvPicPr>
          <p:cNvPr id="4098" name="Picture 2" descr="Натрий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>
                        <a14:foregroundMark x1="23600" y1="5013" x2="23600" y2="124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" y="1649189"/>
            <a:ext cx="2381250" cy="360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dium Chloride - інгредієнт косметичний, опис та застосування | LANTAL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95833" l="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207" y="3842073"/>
            <a:ext cx="2543746" cy="254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572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20089" y="1916832"/>
            <a:ext cx="9105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Метали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взаємодіють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сіркою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утворюючи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сульфіди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k-UA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08367" y="3140968"/>
            <a:ext cx="75075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Метал + сірка → метал сульфід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42643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+S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→Zn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k-UA" sz="4400" baseline="30000" dirty="0">
                <a:latin typeface="Times New Roman" pitchFamily="18" charset="0"/>
                <a:cs typeface="Times New Roman" pitchFamily="18" charset="0"/>
              </a:rPr>
              <a:t>−2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Взаємодія з простими</a:t>
            </a:r>
          </a:p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речовинами-неметалами.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525047" y="5517232"/>
            <a:ext cx="1443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цинк сульфід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94745" y="5113946"/>
            <a:ext cx="636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цинк</a:t>
            </a:r>
            <a:endParaRPr lang="uk-UA" dirty="0"/>
          </a:p>
        </p:txBody>
      </p:sp>
      <p:pic>
        <p:nvPicPr>
          <p:cNvPr id="5122" name="Picture 2" descr="цинк - Сток картинки - iStock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53" b="89810" l="9967" r="964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830" y="2768087"/>
            <a:ext cx="3669861" cy="253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Best High Purity 99.99% Zns Powder Price Zinc Sulfide - Buy Zinc  Sulfide,Zns Powder,Zns Powder Price Product on Alibaba.com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29" b="90000" l="442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368" y="3479327"/>
            <a:ext cx="3727207" cy="372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636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18241" y="1337866"/>
            <a:ext cx="9172511" cy="19538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sz="2800" b="1" dirty="0" err="1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Лужні</a:t>
            </a: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лужноземельні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метали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взаємодіють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з водою </a:t>
            </a:r>
            <a:endParaRPr lang="ru-RU" sz="2800" b="1" dirty="0" smtClean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звичайних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умов,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утворюючи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розчинну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b="1" dirty="0" err="1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воді</a:t>
            </a: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основу</a:t>
            </a:r>
          </a:p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(луг) і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водень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6535" y="3297178"/>
            <a:ext cx="93152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Активний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метал + вода → луг +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водень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62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2Na+2H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O→2NaOH+H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↑</a:t>
            </a: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Взаємодія зі складними речовинами.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294745" y="5113946"/>
            <a:ext cx="1926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натрій гідроксид </a:t>
            </a:r>
            <a:endParaRPr lang="uk-UA" dirty="0"/>
          </a:p>
        </p:txBody>
      </p:sp>
      <p:pic>
        <p:nvPicPr>
          <p:cNvPr id="6146" name="Picture 2" descr="Гідроксид натрію — Вікіпеді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5333" y1="59391" x2="17667" y2="770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889" y="2132856"/>
            <a:ext cx="4707032" cy="373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624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luminum Sulfate 50 lbs. – Jones Fish Hatcheries &amp; Dist. LLC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" t="14193" r="12910" b="13620"/>
          <a:stretch/>
        </p:blipFill>
        <p:spPr bwMode="auto">
          <a:xfrm>
            <a:off x="272862" y="3291734"/>
            <a:ext cx="3166646" cy="183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18241" y="1337866"/>
            <a:ext cx="8273612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2. M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еталли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стоять в ряду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металів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 smtClean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err="1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лівіше</a:t>
            </a: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водню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взаємодіють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розчинами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кислот, </a:t>
            </a:r>
            <a:endParaRPr lang="ru-RU" sz="2800" b="1" dirty="0" smtClean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err="1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утворюючи</a:t>
            </a: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сіль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водень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6535" y="3297178"/>
            <a:ext cx="79317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Метал + кислота →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сіль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водень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74013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2Al+3H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→Al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(SO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+3H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↑</a:t>
            </a: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Взаємодія зі складними речовинами.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294745" y="5113946"/>
            <a:ext cx="2025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алюміній сульфат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48409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harmaceutical FeSo4-Agriculture feSo4-Water Treatment Ferrous Sulfa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48" y="3758334"/>
            <a:ext cx="2299925" cy="17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18241" y="1337866"/>
            <a:ext cx="9011570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3. Метали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реагують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з солями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активних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металів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 smtClean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розчині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утворюючи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сіль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активнішого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металу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endParaRPr lang="ru-RU" sz="2800" b="1" dirty="0" smtClean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err="1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2800" b="1" dirty="0" smtClean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активний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метал у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вільному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800" b="1" dirty="0">
                <a:solidFill>
                  <a:srgbClr val="8E343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solidFill>
                <a:srgbClr val="8E343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25655" y="3513202"/>
            <a:ext cx="9903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Ативніший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метал +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сіль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→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сіль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активнішого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активний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метал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6575" y="4509120"/>
            <a:ext cx="57454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Fe+CuSO</a:t>
            </a:r>
            <a:r>
              <a:rPr lang="uk-UA" sz="4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→FeSO4+Cu</a:t>
            </a: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1476375" y="1268760"/>
            <a:ext cx="1224136" cy="98459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24247" y="260648"/>
            <a:ext cx="5127824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Взаємодія зі складними речовинами.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2"/>
          <a:stretch/>
        </p:blipFill>
        <p:spPr>
          <a:xfrm>
            <a:off x="0" y="6105832"/>
            <a:ext cx="12169775" cy="75216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62362" y="5483278"/>
            <a:ext cx="213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ферум</a:t>
            </a: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(ІІ) сульфат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93672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4952" y="0"/>
            <a:ext cx="6083300" cy="76794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AgNO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S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Ca + P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FeSO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S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8"/>
          <a:stretch/>
        </p:blipFill>
        <p:spPr>
          <a:xfrm>
            <a:off x="0" y="0"/>
            <a:ext cx="1458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0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8232" y="52706"/>
            <a:ext cx="6083300" cy="65714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O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CuCl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K + 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O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Ca + 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→</a:t>
            </a:r>
            <a:br>
              <a:rPr lang="uk-UA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K + H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uk-UA" sz="36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 →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8"/>
          <a:stretch/>
        </p:blipFill>
        <p:spPr>
          <a:xfrm>
            <a:off x="0" y="0"/>
            <a:ext cx="1458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2805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300</Words>
  <Application>Microsoft Office PowerPoint</Application>
  <PresentationFormat>Произвольный</PresentationFormat>
  <Paragraphs>66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Анна</cp:lastModifiedBy>
  <cp:revision>7</cp:revision>
  <dcterms:created xsi:type="dcterms:W3CDTF">2023-02-21T17:39:28Z</dcterms:created>
  <dcterms:modified xsi:type="dcterms:W3CDTF">2023-02-21T18:43:00Z</dcterms:modified>
</cp:coreProperties>
</file>