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18"/>
  </p:notesMasterIdLst>
  <p:sldIdLst>
    <p:sldId id="266" r:id="rId4"/>
    <p:sldId id="267" r:id="rId5"/>
    <p:sldId id="268" r:id="rId6"/>
    <p:sldId id="277" r:id="rId7"/>
    <p:sldId id="278" r:id="rId8"/>
    <p:sldId id="269" r:id="rId9"/>
    <p:sldId id="270" r:id="rId10"/>
    <p:sldId id="271" r:id="rId11"/>
    <p:sldId id="272" r:id="rId12"/>
    <p:sldId id="273" r:id="rId13"/>
    <p:sldId id="274" r:id="rId14"/>
    <p:sldId id="276" r:id="rId15"/>
    <p:sldId id="275" r:id="rId16"/>
    <p:sldId id="279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5DE21F-DE90-4739-AEA4-1AC8968C6202}" type="datetimeFigureOut">
              <a:rPr lang="ru-RU" smtClean="0"/>
              <a:t>01.04.2024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700E6-1669-4A3A-BD6B-1F8D8253E7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3937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7A238D2-356E-4CA4-BF99-7971F5DCA963}" type="slidenum">
              <a:rPr lang="ru-RU" altLang="ru-RU"/>
              <a:pPr eaLnBrk="1" hangingPunct="1"/>
              <a:t>14</a:t>
            </a:fld>
            <a:endParaRPr lang="ru-RU" altLang="ru-RU"/>
          </a:p>
        </p:txBody>
      </p:sp>
      <p:sp>
        <p:nvSpPr>
          <p:cNvPr id="2457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fld id="{694F3AA3-A2EE-4E85-AB5E-92F71DF95A5E}" type="slidenum">
              <a:rPr lang="ru-RU" altLang="ru-RU" sz="1200"/>
              <a:pPr algn="r" eaLnBrk="1" hangingPunct="1"/>
              <a:t>14</a:t>
            </a:fld>
            <a:endParaRPr lang="ru-RU" altLang="ru-RU" sz="1200"/>
          </a:p>
        </p:txBody>
      </p:sp>
      <p:sp>
        <p:nvSpPr>
          <p:cNvPr id="2458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8258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4097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098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F9D441-56E0-4CBE-B960-EA56B001165B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28209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2319F1-7FE9-49D2-82FD-D39ACEE940CF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013055"/>
      </p:ext>
    </p:extLst>
  </p:cSld>
  <p:clrMapOvr>
    <a:masterClrMapping/>
  </p:clrMapOvr>
  <p:transition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C9C436-EBB9-4FEB-B475-5E0920C83D45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757781"/>
      </p:ext>
    </p:extLst>
  </p:cSld>
  <p:clrMapOvr>
    <a:masterClrMapping/>
  </p:clrMapOvr>
  <p:transition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EB5B2-2A0E-4467-98E8-AA455D5A764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036369"/>
      </p:ext>
    </p:extLst>
  </p:cSld>
  <p:clrMapOvr>
    <a:masterClrMapping/>
  </p:clrMapOvr>
  <p:transition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844018-F250-4C66-9F7C-BA1EF03DCC64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299452"/>
      </p:ext>
    </p:extLst>
  </p:cSld>
  <p:clrMapOvr>
    <a:masterClrMapping/>
  </p:clrMapOvr>
  <p:transition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E92498-E94A-4C76-9099-ED593DFA248F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376492"/>
      </p:ext>
    </p:extLst>
  </p:cSld>
  <p:clrMapOvr>
    <a:masterClrMapping/>
  </p:clrMapOvr>
  <p:transition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A954B6-93F3-4C90-A56F-C223C5413CDA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581263"/>
      </p:ext>
    </p:extLst>
  </p:cSld>
  <p:clrMapOvr>
    <a:masterClrMapping/>
  </p:clrMapOvr>
  <p:transition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B87AC2C-42AD-41F2-9498-B54B028F304B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607880"/>
      </p:ext>
    </p:extLst>
  </p:cSld>
  <p:clrMapOvr>
    <a:masterClrMapping/>
  </p:clrMapOvr>
  <p:transition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0BD83E-2E37-4FE5-A0E6-2F9E96EFC026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8387967"/>
      </p:ext>
    </p:extLst>
  </p:cSld>
  <p:clrMapOvr>
    <a:masterClrMapping/>
  </p:clrMapOvr>
  <p:transition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FFADF5-AB92-4BD1-A6F9-DC1F0A8B27E9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159986"/>
      </p:ext>
    </p:extLst>
  </p:cSld>
  <p:clrMapOvr>
    <a:masterClrMapping/>
  </p:clrMapOvr>
  <p:transition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3A81F4-81E9-4D12-B36A-86342DCB388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202169"/>
      </p:ext>
    </p:extLst>
  </p:cSld>
  <p:clrMapOvr>
    <a:masterClrMapping/>
  </p:clrMapOvr>
  <p:transition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4097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098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F9D441-56E0-4CBE-B960-EA56B001165B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307431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2319F1-7FE9-49D2-82FD-D39ACEE940CF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4614353"/>
      </p:ext>
    </p:extLst>
  </p:cSld>
  <p:clrMapOvr>
    <a:masterClrMapping/>
  </p:clrMapOvr>
  <p:transition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C9C436-EBB9-4FEB-B475-5E0920C83D45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0593796"/>
      </p:ext>
    </p:extLst>
  </p:cSld>
  <p:clrMapOvr>
    <a:masterClrMapping/>
  </p:clrMapOvr>
  <p:transition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EB5B2-2A0E-4467-98E8-AA455D5A764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034233"/>
      </p:ext>
    </p:extLst>
  </p:cSld>
  <p:clrMapOvr>
    <a:masterClrMapping/>
  </p:clrMapOvr>
  <p:transition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844018-F250-4C66-9F7C-BA1EF03DCC64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514318"/>
      </p:ext>
    </p:extLst>
  </p:cSld>
  <p:clrMapOvr>
    <a:masterClrMapping/>
  </p:clrMapOvr>
  <p:transition>
    <p:push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E92498-E94A-4C76-9099-ED593DFA248F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7829443"/>
      </p:ext>
    </p:extLst>
  </p:cSld>
  <p:clrMapOvr>
    <a:masterClrMapping/>
  </p:clrMapOvr>
  <p:transition>
    <p:push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A954B6-93F3-4C90-A56F-C223C5413CDA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654660"/>
      </p:ext>
    </p:extLst>
  </p:cSld>
  <p:clrMapOvr>
    <a:masterClrMapping/>
  </p:clrMapOvr>
  <p:transition>
    <p:push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B87AC2C-42AD-41F2-9498-B54B028F304B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873470"/>
      </p:ext>
    </p:extLst>
  </p:cSld>
  <p:clrMapOvr>
    <a:masterClrMapping/>
  </p:clrMapOvr>
  <p:transition>
    <p:push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0BD83E-2E37-4FE5-A0E6-2F9E96EFC026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551326"/>
      </p:ext>
    </p:extLst>
  </p:cSld>
  <p:clrMapOvr>
    <a:masterClrMapping/>
  </p:clrMapOvr>
  <p:transition>
    <p:push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FFADF5-AB92-4BD1-A6F9-DC1F0A8B27E9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2362388"/>
      </p:ext>
    </p:extLst>
  </p:cSld>
  <p:clrMapOvr>
    <a:masterClrMapping/>
  </p:clrMapOvr>
  <p:transition>
    <p:push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3A81F4-81E9-4D12-B36A-86342DCB388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18123"/>
      </p:ext>
    </p:extLst>
  </p:cSld>
  <p:clrMapOvr>
    <a:masterClrMapping/>
  </p:clrMapOvr>
  <p:transition>
    <p:push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240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itchFamily="18" charset="0"/>
                  <a:ea typeface="+mn-ea"/>
                  <a:cs typeface="+mn-cs"/>
                </a:endParaRPr>
              </a:p>
            </p:txBody>
          </p:sp>
        </p:grpSp>
      </p:grpSp>
      <p:sp>
        <p:nvSpPr>
          <p:cNvPr id="4097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3962400" y="1828800"/>
            <a:ext cx="80264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098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3962400" y="4267200"/>
            <a:ext cx="80264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DF9D441-56E0-4CBE-B960-EA56B001165B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199657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B2319F1-7FE9-49D2-82FD-D39ACEE940CF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93913"/>
      </p:ext>
    </p:extLst>
  </p:cSld>
  <p:clrMapOvr>
    <a:masterClrMapping/>
  </p:clrMapOvr>
  <p:transition>
    <p:push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C9C436-EBB9-4FEB-B475-5E0920C83D45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002169"/>
      </p:ext>
    </p:extLst>
  </p:cSld>
  <p:clrMapOvr>
    <a:masterClrMapping/>
  </p:clrMapOvr>
  <p:transition>
    <p:push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D6EB5B2-2A0E-4467-98E8-AA455D5A764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21688"/>
      </p:ext>
    </p:extLst>
  </p:cSld>
  <p:clrMapOvr>
    <a:masterClrMapping/>
  </p:clrMapOvr>
  <p:transition>
    <p:push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B844018-F250-4C66-9F7C-BA1EF03DCC64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252008"/>
      </p:ext>
    </p:extLst>
  </p:cSld>
  <p:clrMapOvr>
    <a:masterClrMapping/>
  </p:clrMapOvr>
  <p:transition>
    <p:push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E92498-E94A-4C76-9099-ED593DFA248F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38198"/>
      </p:ext>
    </p:extLst>
  </p:cSld>
  <p:clrMapOvr>
    <a:masterClrMapping/>
  </p:clrMapOvr>
  <p:transition>
    <p:push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EA954B6-93F3-4C90-A56F-C223C5413CDA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771857"/>
      </p:ext>
    </p:extLst>
  </p:cSld>
  <p:clrMapOvr>
    <a:masterClrMapping/>
  </p:clrMapOvr>
  <p:transition>
    <p:push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B87AC2C-42AD-41F2-9498-B54B028F304B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469265"/>
      </p:ext>
    </p:extLst>
  </p:cSld>
  <p:clrMapOvr>
    <a:masterClrMapping/>
  </p:clrMapOvr>
  <p:transition>
    <p:push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0BD83E-2E37-4FE5-A0E6-2F9E96EFC026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005183"/>
      </p:ext>
    </p:extLst>
  </p:cSld>
  <p:clrMapOvr>
    <a:masterClrMapping/>
  </p:clrMapOvr>
  <p:transition>
    <p:push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0FFADF5-AB92-4BD1-A6F9-DC1F0A8B27E9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261510"/>
      </p:ext>
    </p:extLst>
  </p:cSld>
  <p:clrMapOvr>
    <a:masterClrMapping/>
  </p:clrMapOvr>
  <p:transition>
    <p:push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457200"/>
            <a:ext cx="27432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457200"/>
            <a:ext cx="80264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73A81F4-81E9-4D12-B36A-86342DCB3887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687625"/>
      </p:ext>
    </p:extLst>
  </p:cSld>
  <p:clrMapOvr>
    <a:masterClrMapping/>
  </p:clrMapOvr>
  <p:transition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folHlink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436189-90A8-4DAA-A6C1-80018A773AD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3994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995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3995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143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0" grpId="0"/>
      <p:bldP spid="39951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folHlink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436189-90A8-4DAA-A6C1-80018A773AD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3994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995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3995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145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0" grpId="0"/>
      <p:bldP spid="39951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folHlink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844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anose="020B0A040201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436189-90A8-4DAA-A6C1-80018A773ADD}" type="slidenum">
              <a:rPr lang="ru-RU" altLang="ru-RU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12192000" cy="546100"/>
            <a:chOff x="0" y="0"/>
            <a:chExt cx="5760" cy="344"/>
          </a:xfrm>
        </p:grpSpPr>
        <p:sp>
          <p:nvSpPr>
            <p:cNvPr id="39941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2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3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4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5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6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6666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7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39948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  <p:sp>
          <p:nvSpPr>
            <p:cNvPr id="39949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1200" cap="none" spc="0" normalizeH="0" baseline="0" noProof="0">
                <a:ln>
                  <a:noFill/>
                </a:ln>
                <a:solidFill>
                  <a:srgbClr val="9999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endParaRPr>
            </a:p>
          </p:txBody>
        </p:sp>
      </p:grpSp>
      <p:sp>
        <p:nvSpPr>
          <p:cNvPr id="39950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457200"/>
            <a:ext cx="109728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3995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3995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374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0" grpId="0"/>
      <p:bldP spid="39951" grpId="0" build="p">
        <p:tmplLst>
          <p:tmpl lvl="1">
            <p:tnLst>
              <p:par>
                <p:cTn presetID="40" presetClass="entr" presetSubtype="0" fill="hold" nodeType="click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0" presetClass="entr" presetSubtype="0" fill="hold" nodeType="withEffect">
                  <p:stCondLst>
                    <p:cond delay="0"/>
                  </p:stCondLst>
                  <p:iterate type="lt">
                    <p:tmPct val="10000"/>
                  </p:iterate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</p:cBhvr>
                    </p:animEffect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-.1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>
                          <p:stCondLst>
                            <p:cond delay="0"/>
                          </p:stCondLst>
                        </p:cTn>
                        <p:tgtEl>
                          <p:spTgt spid="3995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12873" y="1543504"/>
            <a:ext cx="7491412" cy="2143125"/>
          </a:xfrm>
        </p:spPr>
        <p:txBody>
          <a:bodyPr/>
          <a:lstStyle/>
          <a:p>
            <a:pPr algn="ctr" eaLnBrk="1" hangingPunct="1"/>
            <a:r>
              <a:rPr lang="en-US" altLang="ru-RU" sz="3200" b="1" dirty="0">
                <a:latin typeface="Monotype Corsiva" panose="03010101010201010101" pitchFamily="66" charset="0"/>
              </a:rPr>
              <a:t>           </a:t>
            </a:r>
            <a:r>
              <a:rPr lang="uk-UA" altLang="ru-RU" sz="3200" b="1" dirty="0" err="1" smtClean="0">
                <a:cs typeface="Arial" panose="020B0604020202020204" pitchFamily="34" charset="0"/>
              </a:rPr>
              <a:t>Проєкт</a:t>
            </a:r>
            <a:r>
              <a:rPr lang="uk-UA" altLang="ru-RU" sz="3200" b="1" dirty="0" smtClean="0">
                <a:cs typeface="Arial" panose="020B0604020202020204" pitchFamily="34" charset="0"/>
              </a:rPr>
              <a:t> на тему: </a:t>
            </a:r>
            <a:br>
              <a:rPr lang="uk-UA" altLang="ru-RU" sz="3200" b="1" dirty="0" smtClean="0">
                <a:cs typeface="Arial" panose="020B0604020202020204" pitchFamily="34" charset="0"/>
              </a:rPr>
            </a:br>
            <a:r>
              <a:rPr lang="uk-UA" altLang="ru-RU" sz="3200" b="1" dirty="0" smtClean="0">
                <a:cs typeface="Arial" panose="020B0604020202020204" pitchFamily="34" charset="0"/>
              </a:rPr>
              <a:t>« </a:t>
            </a:r>
            <a:r>
              <a:rPr lang="uk-UA" altLang="ru-RU" sz="3200" b="1" dirty="0">
                <a:cs typeface="Arial" panose="020B0604020202020204" pitchFamily="34" charset="0"/>
              </a:rPr>
              <a:t>В</a:t>
            </a:r>
            <a:r>
              <a:rPr lang="uk-UA" altLang="ru-RU" sz="3200" b="1" dirty="0" smtClean="0">
                <a:cs typeface="Arial" panose="020B0604020202020204" pitchFamily="34" charset="0"/>
              </a:rPr>
              <a:t>иведення плям різного походження в домашніх умовах»</a:t>
            </a:r>
            <a:r>
              <a:rPr lang="ru-RU" altLang="ru-RU" sz="3200" dirty="0">
                <a:cs typeface="Arial" panose="020B0604020202020204" pitchFamily="34" charset="0"/>
              </a:rPr>
              <a:t/>
            </a:r>
            <a:br>
              <a:rPr lang="ru-RU" altLang="ru-RU" sz="3200" dirty="0">
                <a:cs typeface="Arial" panose="020B0604020202020204" pitchFamily="34" charset="0"/>
              </a:rPr>
            </a:br>
            <a:endParaRPr lang="uk-UA" altLang="ru-RU" sz="3200" b="1" i="1" dirty="0">
              <a:cs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210630" y="3686629"/>
            <a:ext cx="6981370" cy="3459390"/>
          </a:xfrm>
        </p:spPr>
        <p:txBody>
          <a:bodyPr/>
          <a:lstStyle/>
          <a:p>
            <a:pPr eaLnBrk="1" hangingPunct="1"/>
            <a:r>
              <a:rPr lang="uk-UA" altLang="ru-RU" b="1" i="1" dirty="0" smtClean="0"/>
              <a:t>Виконала учениця 11 класу</a:t>
            </a:r>
          </a:p>
          <a:p>
            <a:pPr eaLnBrk="1" hangingPunct="1"/>
            <a:r>
              <a:rPr lang="uk-UA" altLang="ru-RU" b="1" i="1" dirty="0" smtClean="0"/>
              <a:t>Середино-</a:t>
            </a:r>
            <a:r>
              <a:rPr lang="uk-UA" altLang="ru-RU" b="1" i="1" dirty="0" err="1" smtClean="0"/>
              <a:t>Будського</a:t>
            </a:r>
            <a:r>
              <a:rPr lang="uk-UA" altLang="ru-RU" b="1" i="1" dirty="0" smtClean="0"/>
              <a:t> ліцею № 2</a:t>
            </a:r>
          </a:p>
          <a:p>
            <a:pPr eaLnBrk="1" hangingPunct="1"/>
            <a:r>
              <a:rPr lang="uk-UA" altLang="ru-RU" b="1" i="1" dirty="0" smtClean="0"/>
              <a:t>Середино-</a:t>
            </a:r>
            <a:r>
              <a:rPr lang="uk-UA" altLang="ru-RU" b="1" i="1" dirty="0" err="1" smtClean="0"/>
              <a:t>Будської</a:t>
            </a:r>
            <a:r>
              <a:rPr lang="uk-UA" altLang="ru-RU" b="1" i="1" dirty="0" smtClean="0"/>
              <a:t> міської Ради</a:t>
            </a:r>
          </a:p>
          <a:p>
            <a:pPr eaLnBrk="1" hangingPunct="1"/>
            <a:r>
              <a:rPr lang="uk-UA" altLang="ru-RU" b="1" i="1" dirty="0" err="1" smtClean="0"/>
              <a:t>Шосткинського</a:t>
            </a:r>
            <a:r>
              <a:rPr lang="uk-UA" altLang="ru-RU" b="1" i="1" dirty="0" smtClean="0"/>
              <a:t> району</a:t>
            </a:r>
          </a:p>
          <a:p>
            <a:pPr eaLnBrk="1" hangingPunct="1"/>
            <a:r>
              <a:rPr lang="uk-UA" altLang="ru-RU" b="1" i="1" dirty="0" err="1" smtClean="0"/>
              <a:t>Дробна</a:t>
            </a:r>
            <a:r>
              <a:rPr lang="uk-UA" altLang="ru-RU" b="1" i="1" dirty="0" smtClean="0"/>
              <a:t> Софія</a:t>
            </a:r>
          </a:p>
        </p:txBody>
      </p:sp>
      <p:pic>
        <p:nvPicPr>
          <p:cNvPr id="3076" name="Рисунок 5" descr="D:\Мої документи\Моя\посібник ужитковий експеремент\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51314" cy="2236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493945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67657" y="290287"/>
            <a:ext cx="9847943" cy="6458856"/>
          </a:xfrm>
        </p:spPr>
        <p:txBody>
          <a:bodyPr/>
          <a:lstStyle/>
          <a:p>
            <a:pPr algn="ctr" eaLnBrk="1" hangingPunct="1"/>
            <a:r>
              <a:rPr lang="en-US" altLang="ru-RU" sz="4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    </a:t>
            </a:r>
            <a:r>
              <a:rPr lang="uk-UA" altLang="ru-RU" sz="4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Мета </a:t>
            </a:r>
            <a:r>
              <a:rPr lang="uk-UA" altLang="ru-RU" sz="48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проєкту</a:t>
            </a:r>
            <a:r>
              <a:rPr lang="uk-UA" altLang="ru-RU" sz="48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:</a:t>
            </a:r>
            <a:r>
              <a:rPr lang="uk-UA" altLang="ru-RU" sz="3200" b="1" dirty="0" smtClean="0">
                <a:latin typeface="Monotype Corsiva" panose="03010101010201010101" pitchFamily="66" charset="0"/>
              </a:rPr>
              <a:t/>
            </a:r>
            <a:br>
              <a:rPr lang="uk-UA" altLang="ru-RU" sz="3200" b="1" dirty="0" smtClean="0">
                <a:latin typeface="Monotype Corsiva" panose="03010101010201010101" pitchFamily="66" charset="0"/>
              </a:rPr>
            </a:br>
            <a:r>
              <a:rPr lang="ru-RU" altLang="ru-RU" sz="32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Діти</a:t>
            </a:r>
            <a:r>
              <a:rPr lang="ru-RU" altLang="ru-RU" sz="32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повинні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розуміти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, де в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подальшому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житті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вони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застосують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свої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знання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,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набуті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на уроках </a:t>
            </a:r>
            <a:r>
              <a:rPr lang="ru-RU" altLang="ru-RU" sz="32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хімії</a:t>
            </a:r>
            <a:r>
              <a:rPr lang="ru-RU" altLang="ru-RU" sz="32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ужитковий</a:t>
            </a:r>
            <a:r>
              <a:rPr lang="ru-RU" altLang="ru-RU" sz="32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експеримент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викликає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неабиякий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інтерес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до предмету,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адже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для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його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проведення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потрібні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речовини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добре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відомі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дітям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з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побуту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та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повсякденного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життя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. </a:t>
            </a:r>
            <a:r>
              <a:rPr lang="ru-RU" altLang="ru-RU" sz="32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метою </a:t>
            </a:r>
            <a:r>
              <a:rPr lang="ru-RU" altLang="ru-RU" sz="32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проєкту</a:t>
            </a:r>
            <a:r>
              <a:rPr lang="ru-RU" altLang="ru-RU" sz="32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є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формування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наукового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світогляду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учня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на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основі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засвоєння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системи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знань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про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речовини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та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їхні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перетворення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, </a:t>
            </a:r>
            <a:r>
              <a:rPr lang="ru-RU" altLang="ru-RU" sz="3200" b="1" dirty="0" err="1" smtClean="0">
                <a:solidFill>
                  <a:schemeClr val="tx1"/>
                </a:solidFill>
                <a:latin typeface="Monotype Corsiva" panose="03010101010201010101" pitchFamily="66" charset="0"/>
              </a:rPr>
              <a:t>безпечного</a:t>
            </a:r>
            <a:r>
              <a:rPr lang="ru-RU" altLang="ru-RU" sz="3200" b="1" dirty="0" smtClean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поводження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з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речовинами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у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побуті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,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розкриття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ролі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хімії у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забезпеченні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добробуту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 </a:t>
            </a:r>
            <a:r>
              <a:rPr lang="ru-RU" altLang="ru-RU" sz="3200" b="1" dirty="0" err="1">
                <a:solidFill>
                  <a:schemeClr val="tx1"/>
                </a:solidFill>
                <a:latin typeface="Monotype Corsiva" panose="03010101010201010101" pitchFamily="66" charset="0"/>
              </a:rPr>
              <a:t>людини</a:t>
            </a:r>
            <a:r>
              <a:rPr lang="ru-RU" altLang="ru-RU" sz="3200" b="1" dirty="0">
                <a:solidFill>
                  <a:schemeClr val="tx1"/>
                </a:solidFill>
                <a:latin typeface="Monotype Corsiva" panose="03010101010201010101" pitchFamily="66" charset="0"/>
              </a:rPr>
              <a:t>.</a:t>
            </a:r>
            <a:endParaRPr lang="uk-UA" altLang="ru-RU" sz="3200" b="1" i="1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-224291"/>
            <a:ext cx="5491162" cy="2786062"/>
          </a:xfrm>
        </p:spPr>
        <p:txBody>
          <a:bodyPr/>
          <a:lstStyle/>
          <a:p>
            <a:pPr eaLnBrk="1" hangingPunct="1"/>
            <a:r>
              <a:rPr lang="uk-UA" altLang="ru-RU" dirty="0" smtClean="0">
                <a:latin typeface="Monotype Corsiva" panose="03010101010201010101" pitchFamily="66" charset="0"/>
              </a:rPr>
              <a:t> </a:t>
            </a:r>
            <a:endParaRPr lang="ru-RU" altLang="ru-RU" dirty="0" smtClean="0">
              <a:latin typeface="Monotype Corsiva" panose="03010101010201010101" pitchFamily="66" charset="0"/>
            </a:endParaRPr>
          </a:p>
          <a:p>
            <a:pPr eaLnBrk="1" hangingPunct="1"/>
            <a:endParaRPr lang="uk-UA" altLang="ru-RU" b="1" i="1" dirty="0" smtClean="0"/>
          </a:p>
        </p:txBody>
      </p:sp>
    </p:spTree>
    <p:extLst>
      <p:ext uri="{BB962C8B-B14F-4D97-AF65-F5344CB8AC3E}">
        <p14:creationId xmlns:p14="http://schemas.microsoft.com/office/powerpoint/2010/main" val="58986046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10210800" cy="5829300"/>
          </a:xfrm>
        </p:spPr>
        <p:txBody>
          <a:bodyPr/>
          <a:lstStyle/>
          <a:p>
            <a:pPr algn="ctr" eaLnBrk="1" hangingPunct="1">
              <a:lnSpc>
                <a:spcPct val="200000"/>
              </a:lnSpc>
              <a:defRPr/>
            </a:pPr>
            <a:r>
              <a:rPr lang="uk-UA" sz="2400" b="1" dirty="0" smtClean="0">
                <a:solidFill>
                  <a:srgbClr val="FF0000"/>
                </a:solidFill>
              </a:rPr>
              <a:t>Актуальність даного </a:t>
            </a:r>
            <a:r>
              <a:rPr lang="uk-UA" sz="2400" b="1" dirty="0" err="1" smtClean="0">
                <a:solidFill>
                  <a:srgbClr val="FF0000"/>
                </a:solidFill>
              </a:rPr>
              <a:t>проєкту</a:t>
            </a:r>
            <a:r>
              <a:rPr lang="uk-UA" sz="2400" b="1" dirty="0" smtClean="0">
                <a:solidFill>
                  <a:srgbClr val="FF0000"/>
                </a:solidFill>
              </a:rPr>
              <a:t>:</a:t>
            </a:r>
            <a:br>
              <a:rPr lang="uk-UA" sz="2400" b="1" dirty="0" smtClean="0">
                <a:solidFill>
                  <a:srgbClr val="FF0000"/>
                </a:solidFill>
              </a:rPr>
            </a:b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</a:rPr>
              <a:t>Зважаючи </a:t>
            </a: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на те, що у повсякденному житті учням весь час доводиться стикатись із хімічними речовинами та явищами, у процесі навчання хімії більше уваги необхідно приділяти питанням ужиткової хімії, ширше використовувати </a:t>
            </a:r>
            <a:b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</a:rPr>
              <a:t>експеримент ужиткового характеру. </a:t>
            </a:r>
            <a:r>
              <a:rPr lang="uk-UA" sz="1800" b="1" dirty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uk-UA" sz="18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1800" b="1" dirty="0"/>
              <a:t/>
            </a:r>
            <a:br>
              <a:rPr lang="ru-RU" sz="1800" b="1" dirty="0"/>
            </a:br>
            <a:endParaRPr lang="uk-UA" sz="1800" b="1" u="sng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4279" y="3371850"/>
            <a:ext cx="2584928" cy="3456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05881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uk-UA" dirty="0" smtClean="0">
                <a:solidFill>
                  <a:srgbClr val="FF0000"/>
                </a:solidFill>
              </a:rPr>
              <a:t>Завдання </a:t>
            </a:r>
            <a:r>
              <a:rPr lang="uk-UA" dirty="0" err="1" smtClean="0">
                <a:solidFill>
                  <a:srgbClr val="FF0000"/>
                </a:solidFill>
              </a:rPr>
              <a:t>проєкту</a:t>
            </a:r>
            <a:r>
              <a:rPr lang="uk-UA" dirty="0" smtClean="0">
                <a:solidFill>
                  <a:srgbClr val="FF0000"/>
                </a:solidFill>
              </a:rPr>
              <a:t>: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sz="2800" dirty="0" smtClean="0"/>
              <a:t>1.Систематизувати теоретичні знання набуті на </a:t>
            </a:r>
            <a:r>
              <a:rPr lang="uk-UA" sz="2800" dirty="0" err="1" smtClean="0"/>
              <a:t>уроках</a:t>
            </a:r>
            <a:r>
              <a:rPr lang="uk-UA" sz="2800" dirty="0" smtClean="0"/>
              <a:t> хімії</a:t>
            </a:r>
          </a:p>
          <a:p>
            <a:pPr marL="0" indent="0">
              <a:buNone/>
            </a:pPr>
            <a:r>
              <a:rPr lang="uk-UA" sz="2800" dirty="0" smtClean="0"/>
              <a:t>2. Опрацювати додаткові-інтернет </a:t>
            </a:r>
            <a:r>
              <a:rPr lang="uk-UA" sz="2800" dirty="0" err="1" smtClean="0"/>
              <a:t>ресурси,щодо</a:t>
            </a:r>
            <a:r>
              <a:rPr lang="uk-UA" sz="2800" dirty="0" smtClean="0"/>
              <a:t> виведення плям різного походження в домашніх умовах.</a:t>
            </a:r>
          </a:p>
          <a:p>
            <a:pPr marL="0" indent="0">
              <a:buNone/>
            </a:pPr>
            <a:r>
              <a:rPr lang="uk-UA" sz="2800" dirty="0" smtClean="0"/>
              <a:t>3. </a:t>
            </a:r>
            <a:r>
              <a:rPr lang="uk-UA" sz="2800" dirty="0" smtClean="0"/>
              <a:t>Провести дослідження в домашніх умовах.</a:t>
            </a:r>
          </a:p>
          <a:p>
            <a:pPr marL="0" indent="0">
              <a:buNone/>
            </a:pPr>
            <a:r>
              <a:rPr lang="uk-UA" sz="2800" dirty="0" smtClean="0"/>
              <a:t>4. Створити презентацію-звід до виконаної роботи.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6226629" y="4861645"/>
            <a:ext cx="506548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bg2"/>
                </a:solidFill>
              </a:rPr>
              <a:t>«Розум  </a:t>
            </a:r>
            <a:r>
              <a:rPr lang="ru-RU" sz="2400" dirty="0" err="1">
                <a:solidFill>
                  <a:schemeClr val="bg2"/>
                </a:solidFill>
              </a:rPr>
              <a:t>полягає</a:t>
            </a:r>
            <a:r>
              <a:rPr lang="ru-RU" sz="2400" dirty="0">
                <a:solidFill>
                  <a:schemeClr val="bg2"/>
                </a:solidFill>
              </a:rPr>
              <a:t> не </a:t>
            </a:r>
            <a:r>
              <a:rPr lang="ru-RU" sz="2400" dirty="0" err="1">
                <a:solidFill>
                  <a:schemeClr val="bg2"/>
                </a:solidFill>
              </a:rPr>
              <a:t>лише</a:t>
            </a:r>
            <a:r>
              <a:rPr lang="ru-RU" sz="2400" dirty="0">
                <a:solidFill>
                  <a:schemeClr val="bg2"/>
                </a:solidFill>
              </a:rPr>
              <a:t> в </a:t>
            </a:r>
            <a:r>
              <a:rPr lang="ru-RU" sz="2400" dirty="0" err="1">
                <a:solidFill>
                  <a:schemeClr val="bg2"/>
                </a:solidFill>
              </a:rPr>
              <a:t>знанні</a:t>
            </a:r>
            <a:r>
              <a:rPr lang="ru-RU" sz="2400" dirty="0">
                <a:solidFill>
                  <a:schemeClr val="bg2"/>
                </a:solidFill>
              </a:rPr>
              <a:t> , але й в </a:t>
            </a:r>
            <a:r>
              <a:rPr lang="ru-RU" sz="2400" dirty="0" err="1">
                <a:solidFill>
                  <a:schemeClr val="bg2"/>
                </a:solidFill>
              </a:rPr>
              <a:t>умінні</a:t>
            </a:r>
            <a:r>
              <a:rPr lang="ru-RU" sz="2400" dirty="0">
                <a:solidFill>
                  <a:schemeClr val="bg2"/>
                </a:solidFill>
              </a:rPr>
              <a:t> </a:t>
            </a:r>
            <a:r>
              <a:rPr lang="ru-RU" sz="2400" dirty="0" err="1">
                <a:solidFill>
                  <a:schemeClr val="bg2"/>
                </a:solidFill>
              </a:rPr>
              <a:t>використовувати</a:t>
            </a:r>
            <a:r>
              <a:rPr lang="ru-RU" sz="2400" dirty="0">
                <a:solidFill>
                  <a:schemeClr val="bg2"/>
                </a:solidFill>
              </a:rPr>
              <a:t> </a:t>
            </a:r>
            <a:r>
              <a:rPr lang="ru-RU" sz="2400" dirty="0" err="1">
                <a:solidFill>
                  <a:schemeClr val="bg2"/>
                </a:solidFill>
              </a:rPr>
              <a:t>знання</a:t>
            </a:r>
            <a:r>
              <a:rPr lang="ru-RU" sz="2400" dirty="0">
                <a:solidFill>
                  <a:schemeClr val="bg2"/>
                </a:solidFill>
              </a:rPr>
              <a:t> на </a:t>
            </a:r>
            <a:r>
              <a:rPr lang="ru-RU" sz="2400" dirty="0" err="1">
                <a:solidFill>
                  <a:schemeClr val="bg2"/>
                </a:solidFill>
              </a:rPr>
              <a:t>ділі</a:t>
            </a:r>
            <a:r>
              <a:rPr lang="ru-RU" sz="2400" dirty="0">
                <a:solidFill>
                  <a:schemeClr val="bg2"/>
                </a:solidFill>
              </a:rPr>
              <a:t>»            </a:t>
            </a:r>
          </a:p>
          <a:p>
            <a:r>
              <a:rPr lang="ru-RU" sz="2400" dirty="0">
                <a:solidFill>
                  <a:schemeClr val="bg2"/>
                </a:solidFill>
              </a:rPr>
              <a:t>                           </a:t>
            </a:r>
            <a:r>
              <a:rPr lang="ru-RU" sz="2400" dirty="0" err="1">
                <a:solidFill>
                  <a:schemeClr val="bg2"/>
                </a:solidFill>
              </a:rPr>
              <a:t>Арістотель</a:t>
            </a:r>
            <a:r>
              <a:rPr lang="ru-RU" sz="2400" dirty="0">
                <a:solidFill>
                  <a:schemeClr val="bg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381351"/>
      </p:ext>
    </p:extLst>
  </p:cSld>
  <p:clrMapOvr>
    <a:masterClrMapping/>
  </p:clrMapOvr>
  <p:transition>
    <p:push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Вступ 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err="1"/>
              <a:t>Ужиткова</a:t>
            </a:r>
            <a:r>
              <a:rPr lang="ru-RU" dirty="0"/>
              <a:t> </a:t>
            </a:r>
            <a:r>
              <a:rPr lang="ru-RU" dirty="0" err="1"/>
              <a:t>хімія</a:t>
            </a:r>
            <a:r>
              <a:rPr lang="ru-RU" dirty="0"/>
              <a:t> стала </a:t>
            </a:r>
            <a:r>
              <a:rPr lang="ru-RU" dirty="0" err="1"/>
              <a:t>явищем</a:t>
            </a:r>
            <a:r>
              <a:rPr lang="ru-RU" dirty="0"/>
              <a:t> </a:t>
            </a:r>
            <a:r>
              <a:rPr lang="ru-RU" dirty="0" err="1"/>
              <a:t>повсякденним</a:t>
            </a:r>
            <a:r>
              <a:rPr lang="ru-RU" dirty="0"/>
              <a:t>, з </a:t>
            </a:r>
            <a:r>
              <a:rPr lang="ru-RU" dirty="0" err="1"/>
              <a:t>яким</a:t>
            </a:r>
            <a:r>
              <a:rPr lang="ru-RU" dirty="0"/>
              <a:t> </a:t>
            </a:r>
            <a:r>
              <a:rPr lang="ru-RU" dirty="0" err="1" smtClean="0"/>
              <a:t>щохвилини</a:t>
            </a:r>
            <a:r>
              <a:rPr lang="ru-RU" dirty="0" smtClean="0"/>
              <a:t> </a:t>
            </a:r>
            <a:r>
              <a:rPr lang="ru-RU" dirty="0" err="1"/>
              <a:t>стикаються</a:t>
            </a:r>
            <a:r>
              <a:rPr lang="ru-RU" dirty="0"/>
              <a:t> і </a:t>
            </a:r>
            <a:r>
              <a:rPr lang="ru-RU" dirty="0" err="1"/>
              <a:t>дорослі</a:t>
            </a:r>
            <a:r>
              <a:rPr lang="ru-RU" dirty="0"/>
              <a:t>, і </a:t>
            </a:r>
            <a:r>
              <a:rPr lang="ru-RU" dirty="0" err="1" smtClean="0"/>
              <a:t>діти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 err="1" smtClean="0"/>
              <a:t>Проводити</a:t>
            </a:r>
            <a:r>
              <a:rPr lang="ru-RU" dirty="0" smtClean="0"/>
              <a:t> </a:t>
            </a:r>
            <a:r>
              <a:rPr lang="ru-RU" dirty="0" err="1"/>
              <a:t>хімічні</a:t>
            </a:r>
            <a:r>
              <a:rPr lang="ru-RU" dirty="0"/>
              <a:t> </a:t>
            </a:r>
            <a:r>
              <a:rPr lang="ru-RU" dirty="0" err="1" smtClean="0"/>
              <a:t>експерименти</a:t>
            </a:r>
            <a:r>
              <a:rPr lang="ru-RU" dirty="0" smtClean="0"/>
              <a:t> </a:t>
            </a:r>
            <a:r>
              <a:rPr lang="ru-RU" dirty="0" err="1" smtClean="0"/>
              <a:t>вдома</a:t>
            </a:r>
            <a:r>
              <a:rPr lang="ru-RU" dirty="0" smtClean="0"/>
              <a:t> треба тому, що </a:t>
            </a:r>
            <a:r>
              <a:rPr lang="ru-RU" dirty="0" err="1" smtClean="0"/>
              <a:t>це</a:t>
            </a:r>
            <a:r>
              <a:rPr lang="ru-RU" dirty="0" smtClean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сформувати</a:t>
            </a:r>
            <a:r>
              <a:rPr lang="ru-RU" dirty="0"/>
              <a:t> </a:t>
            </a:r>
            <a:r>
              <a:rPr lang="ru-RU" dirty="0" smtClean="0"/>
              <a:t>в </a:t>
            </a:r>
            <a:r>
              <a:rPr lang="ru-RU" dirty="0" err="1"/>
              <a:t>навички</a:t>
            </a:r>
            <a:r>
              <a:rPr lang="ru-RU" dirty="0"/>
              <a:t> грамотного </a:t>
            </a:r>
            <a:r>
              <a:rPr lang="ru-RU" dirty="0" err="1"/>
              <a:t>поводження</a:t>
            </a:r>
            <a:r>
              <a:rPr lang="ru-RU" dirty="0"/>
              <a:t> з </a:t>
            </a:r>
            <a:r>
              <a:rPr lang="ru-RU" dirty="0" err="1"/>
              <a:t>речовинами</a:t>
            </a:r>
            <a:r>
              <a:rPr lang="ru-RU" dirty="0"/>
              <a:t> у </a:t>
            </a:r>
            <a:r>
              <a:rPr lang="ru-RU" dirty="0" err="1"/>
              <a:t>повсякденному</a:t>
            </a:r>
            <a:r>
              <a:rPr lang="ru-RU" dirty="0"/>
              <a:t> </a:t>
            </a:r>
            <a:r>
              <a:rPr lang="ru-RU" dirty="0" err="1"/>
              <a:t>житті</a:t>
            </a:r>
            <a:r>
              <a:rPr lang="ru-RU" dirty="0"/>
              <a:t> та </a:t>
            </a:r>
            <a:r>
              <a:rPr lang="ru-RU" dirty="0" err="1"/>
              <a:t>сприятимуть</a:t>
            </a:r>
            <a:r>
              <a:rPr lang="ru-RU" dirty="0"/>
              <a:t> </a:t>
            </a:r>
            <a:r>
              <a:rPr lang="ru-RU" dirty="0" err="1"/>
              <a:t>формуванню</a:t>
            </a:r>
            <a:r>
              <a:rPr lang="ru-RU" dirty="0"/>
              <a:t> </a:t>
            </a:r>
            <a:r>
              <a:rPr lang="ru-RU" dirty="0" err="1"/>
              <a:t>життєвих</a:t>
            </a:r>
            <a:r>
              <a:rPr lang="ru-RU" dirty="0"/>
              <a:t> </a:t>
            </a:r>
            <a:r>
              <a:rPr lang="ru-RU" dirty="0" err="1"/>
              <a:t>компетенцій</a:t>
            </a:r>
            <a:r>
              <a:rPr lang="ru-RU" dirty="0"/>
              <a:t>. </a:t>
            </a:r>
            <a:r>
              <a:rPr lang="ru-RU" dirty="0" smtClean="0"/>
              <a:t>В своему </a:t>
            </a:r>
            <a:r>
              <a:rPr lang="ru-RU" dirty="0" err="1" smtClean="0"/>
              <a:t>проєкті</a:t>
            </a:r>
            <a:r>
              <a:rPr lang="ru-RU" dirty="0" smtClean="0"/>
              <a:t>   </a:t>
            </a:r>
            <a:r>
              <a:rPr lang="ru-RU" dirty="0" err="1" smtClean="0"/>
              <a:t>пропоную</a:t>
            </a:r>
            <a:r>
              <a:rPr lang="ru-RU" dirty="0" smtClean="0"/>
              <a:t> </a:t>
            </a:r>
            <a:r>
              <a:rPr lang="ru-RU" dirty="0" err="1"/>
              <a:t>досліди</a:t>
            </a:r>
            <a:r>
              <a:rPr lang="ru-RU" dirty="0"/>
              <a:t> </a:t>
            </a:r>
            <a:r>
              <a:rPr lang="ru-RU" dirty="0" smtClean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діти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</a:t>
            </a:r>
            <a:r>
              <a:rPr lang="ru-RU" dirty="0" err="1"/>
              <a:t>самостійно</a:t>
            </a:r>
            <a:r>
              <a:rPr lang="ru-RU" dirty="0"/>
              <a:t>, </a:t>
            </a:r>
            <a:r>
              <a:rPr lang="ru-RU" dirty="0" err="1"/>
              <a:t>перевіривши</a:t>
            </a:r>
            <a:r>
              <a:rPr lang="ru-RU" dirty="0"/>
              <a:t> на </a:t>
            </a:r>
            <a:r>
              <a:rPr lang="ru-RU" dirty="0" err="1"/>
              <a:t>практиці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відповідних</a:t>
            </a:r>
            <a:r>
              <a:rPr lang="ru-RU" dirty="0"/>
              <a:t> </a:t>
            </a:r>
            <a:r>
              <a:rPr lang="ru-RU" dirty="0" err="1"/>
              <a:t>хімічних</a:t>
            </a:r>
            <a:r>
              <a:rPr lang="ru-RU" dirty="0"/>
              <a:t> речовин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властивостей</a:t>
            </a:r>
            <a:r>
              <a:rPr lang="ru-RU" dirty="0"/>
              <a:t>, </a:t>
            </a:r>
            <a:r>
              <a:rPr lang="ru-RU" dirty="0" err="1"/>
              <a:t>запам’ятати</a:t>
            </a:r>
            <a:r>
              <a:rPr lang="ru-RU" dirty="0"/>
              <a:t> </a:t>
            </a:r>
            <a:r>
              <a:rPr lang="ru-RU" dirty="0" err="1"/>
              <a:t>якісні</a:t>
            </a:r>
            <a:r>
              <a:rPr lang="ru-RU" dirty="0"/>
              <a:t> реакції на </a:t>
            </a:r>
            <a:r>
              <a:rPr lang="ru-RU" dirty="0" err="1"/>
              <a:t>речовини</a:t>
            </a:r>
            <a:r>
              <a:rPr lang="ru-RU" dirty="0"/>
              <a:t> та </a:t>
            </a:r>
            <a:r>
              <a:rPr lang="ru-RU" dirty="0" err="1"/>
              <a:t>застосовувати</a:t>
            </a:r>
            <a:r>
              <a:rPr lang="ru-RU" dirty="0"/>
              <a:t> </a:t>
            </a:r>
            <a:r>
              <a:rPr lang="ru-RU" dirty="0" err="1"/>
              <a:t>набуті</a:t>
            </a:r>
            <a:r>
              <a:rPr lang="ru-RU" dirty="0"/>
              <a:t> </a:t>
            </a:r>
            <a:r>
              <a:rPr lang="ru-RU" dirty="0" err="1"/>
              <a:t>навички</a:t>
            </a:r>
            <a:r>
              <a:rPr lang="ru-RU" dirty="0"/>
              <a:t> на </a:t>
            </a:r>
            <a:r>
              <a:rPr lang="ru-RU" dirty="0" err="1"/>
              <a:t>практиці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99789" y="511629"/>
            <a:ext cx="2600325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8840328"/>
      </p:ext>
    </p:extLst>
  </p:cSld>
  <p:clrMapOvr>
    <a:masterClrMapping/>
  </p:clrMapOvr>
  <p:transition>
    <p:push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Видалення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плям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від</a:t>
            </a:r>
            <a:r>
              <a:rPr lang="ru-RU" dirty="0" smtClean="0">
                <a:solidFill>
                  <a:srgbClr val="FF0000"/>
                </a:solidFill>
              </a:rPr>
              <a:t> чаю та вина.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dirty="0" smtClean="0"/>
              <a:t>1. </a:t>
            </a:r>
            <a:r>
              <a:rPr lang="ru-RU" sz="2400" dirty="0" err="1" smtClean="0"/>
              <a:t>Плями</a:t>
            </a:r>
            <a:r>
              <a:rPr lang="ru-RU" sz="2400" dirty="0" smtClean="0"/>
              <a:t> </a:t>
            </a:r>
            <a:r>
              <a:rPr lang="ru-RU" sz="2400" dirty="0" err="1" smtClean="0"/>
              <a:t>від</a:t>
            </a:r>
            <a:r>
              <a:rPr lang="ru-RU" sz="2400" dirty="0" smtClean="0"/>
              <a:t> чаю та вина можна </a:t>
            </a:r>
            <a:r>
              <a:rPr lang="ru-RU" sz="2400" dirty="0" err="1" smtClean="0"/>
              <a:t>видалити</a:t>
            </a:r>
            <a:r>
              <a:rPr lang="ru-RU" sz="2400" dirty="0" smtClean="0"/>
              <a:t>, замочивши </a:t>
            </a:r>
            <a:r>
              <a:rPr lang="ru-RU" sz="2400" dirty="0" err="1" smtClean="0"/>
              <a:t>забруднене</a:t>
            </a:r>
            <a:r>
              <a:rPr lang="ru-RU" sz="2400" dirty="0" smtClean="0"/>
              <a:t> </a:t>
            </a:r>
            <a:r>
              <a:rPr lang="ru-RU" sz="2400" dirty="0" err="1" smtClean="0"/>
              <a:t>місце</a:t>
            </a:r>
            <a:r>
              <a:rPr lang="ru-RU" sz="2400" dirty="0" smtClean="0"/>
              <a:t> в розчині </a:t>
            </a:r>
            <a:r>
              <a:rPr lang="ru-RU" sz="2400" dirty="0" err="1" smtClean="0"/>
              <a:t>щавлевої</a:t>
            </a:r>
            <a:r>
              <a:rPr lang="ru-RU" sz="2400" dirty="0" smtClean="0"/>
              <a:t> </a:t>
            </a:r>
            <a:r>
              <a:rPr lang="ru-RU" sz="2400" dirty="0" err="1" smtClean="0"/>
              <a:t>кислоти</a:t>
            </a:r>
            <a:r>
              <a:rPr lang="ru-RU" sz="2400" dirty="0" smtClean="0"/>
              <a:t> (1частина),</a:t>
            </a:r>
            <a:r>
              <a:rPr lang="ru-RU" sz="2400" dirty="0" err="1" smtClean="0"/>
              <a:t>лимонної</a:t>
            </a:r>
            <a:r>
              <a:rPr lang="ru-RU" sz="2400" dirty="0" smtClean="0"/>
              <a:t> </a:t>
            </a:r>
            <a:r>
              <a:rPr lang="ru-RU" sz="2400" dirty="0" err="1" smtClean="0"/>
              <a:t>кислоти</a:t>
            </a:r>
            <a:r>
              <a:rPr lang="ru-RU" sz="2400" dirty="0" smtClean="0"/>
              <a:t> (2 </a:t>
            </a:r>
            <a:r>
              <a:rPr lang="ru-RU" sz="2400" dirty="0" err="1" smtClean="0"/>
              <a:t>частини</a:t>
            </a:r>
            <a:r>
              <a:rPr lang="ru-RU" sz="2400" dirty="0" smtClean="0"/>
              <a:t>) та води (50 </a:t>
            </a:r>
            <a:r>
              <a:rPr lang="ru-RU" sz="2400" dirty="0" err="1" smtClean="0"/>
              <a:t>частин</a:t>
            </a:r>
            <a:r>
              <a:rPr lang="ru-RU" sz="2400" dirty="0" smtClean="0"/>
              <a:t>) на 1-2 </a:t>
            </a:r>
            <a:r>
              <a:rPr lang="ru-RU" sz="2400" dirty="0" err="1" smtClean="0"/>
              <a:t>години</a:t>
            </a:r>
            <a:r>
              <a:rPr lang="ru-RU" sz="2400" dirty="0" smtClean="0"/>
              <a:t>.</a:t>
            </a:r>
          </a:p>
          <a:p>
            <a:pPr marL="0" indent="0">
              <a:buNone/>
            </a:pPr>
            <a:r>
              <a:rPr lang="ru-RU" sz="2400" dirty="0" smtClean="0"/>
              <a:t>2. </a:t>
            </a:r>
            <a:r>
              <a:rPr lang="ru-RU" sz="2400" dirty="0" err="1" smtClean="0"/>
              <a:t>Забруднену</a:t>
            </a:r>
            <a:r>
              <a:rPr lang="ru-RU" sz="2400" dirty="0" smtClean="0"/>
              <a:t> </a:t>
            </a:r>
            <a:r>
              <a:rPr lang="ru-RU" sz="2400" dirty="0" err="1" smtClean="0"/>
              <a:t>чаєм</a:t>
            </a:r>
            <a:r>
              <a:rPr lang="ru-RU" sz="2400" dirty="0" smtClean="0"/>
              <a:t> </a:t>
            </a:r>
            <a:r>
              <a:rPr lang="ru-RU" sz="2400" dirty="0" err="1" smtClean="0"/>
              <a:t>ділянку</a:t>
            </a:r>
            <a:r>
              <a:rPr lang="ru-RU" sz="2400" dirty="0" smtClean="0"/>
              <a:t> </a:t>
            </a:r>
            <a:r>
              <a:rPr lang="ru-RU" sz="2400" dirty="0" err="1" smtClean="0"/>
              <a:t>тканини</a:t>
            </a:r>
            <a:r>
              <a:rPr lang="ru-RU" sz="2400" dirty="0" smtClean="0"/>
              <a:t>, </a:t>
            </a:r>
            <a:r>
              <a:rPr lang="ru-RU" sz="2400" dirty="0" err="1" smtClean="0"/>
              <a:t>протерти</a:t>
            </a:r>
            <a:r>
              <a:rPr lang="ru-RU" sz="2400" dirty="0" smtClean="0"/>
              <a:t> </a:t>
            </a:r>
            <a:r>
              <a:rPr lang="ru-RU" sz="2400" dirty="0" err="1" smtClean="0"/>
              <a:t>ватним</a:t>
            </a:r>
            <a:r>
              <a:rPr lang="ru-RU" sz="2400" dirty="0" smtClean="0"/>
              <a:t> тампоном, </a:t>
            </a:r>
            <a:r>
              <a:rPr lang="ru-RU" sz="2400" dirty="0" err="1" smtClean="0"/>
              <a:t>змоченим</a:t>
            </a:r>
            <a:r>
              <a:rPr lang="ru-RU" sz="2400" dirty="0" smtClean="0"/>
              <a:t> в </a:t>
            </a:r>
            <a:r>
              <a:rPr lang="ru-RU" sz="2400" dirty="0" err="1" smtClean="0"/>
              <a:t>суміші</a:t>
            </a:r>
            <a:r>
              <a:rPr lang="ru-RU" sz="2400" dirty="0" smtClean="0"/>
              <a:t> </a:t>
            </a:r>
            <a:r>
              <a:rPr lang="ru-RU" sz="2400" dirty="0" err="1" smtClean="0"/>
              <a:t>нашатирного</a:t>
            </a:r>
            <a:r>
              <a:rPr lang="ru-RU" sz="2400" dirty="0" smtClean="0"/>
              <a:t> спирту (</a:t>
            </a:r>
            <a:r>
              <a:rPr lang="ru-RU" sz="2400" dirty="0" err="1" smtClean="0"/>
              <a:t>пів</a:t>
            </a:r>
            <a:r>
              <a:rPr lang="ru-RU" sz="2400" dirty="0" smtClean="0"/>
              <a:t> </a:t>
            </a:r>
            <a:r>
              <a:rPr lang="ru-RU" sz="2400" dirty="0" err="1" smtClean="0"/>
              <a:t>чайної</a:t>
            </a:r>
            <a:r>
              <a:rPr lang="ru-RU" sz="2400" dirty="0" smtClean="0"/>
              <a:t> ложки) та </a:t>
            </a:r>
            <a:r>
              <a:rPr lang="ru-RU" sz="2400" dirty="0" err="1" smtClean="0"/>
              <a:t>гліцерину</a:t>
            </a:r>
            <a:r>
              <a:rPr lang="ru-RU" sz="2400" dirty="0" smtClean="0"/>
              <a:t> (2   </a:t>
            </a:r>
            <a:r>
              <a:rPr lang="ru-RU" sz="2400" dirty="0" err="1" smtClean="0"/>
              <a:t>чайні</a:t>
            </a:r>
            <a:r>
              <a:rPr lang="ru-RU" sz="2400" dirty="0" smtClean="0"/>
              <a:t> ложки).</a:t>
            </a:r>
          </a:p>
          <a:p>
            <a:pPr marL="0" indent="0">
              <a:buNone/>
            </a:pP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437812">
            <a:off x="2052013" y="3988341"/>
            <a:ext cx="2170364" cy="28958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19093">
            <a:off x="6748858" y="4550253"/>
            <a:ext cx="1979086" cy="2634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53417"/>
      </p:ext>
    </p:extLst>
  </p:cSld>
  <p:clrMapOvr>
    <a:masterClrMapping/>
  </p:clrMapOvr>
  <p:transition>
    <p:push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Виведення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плям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від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іржі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Найпростіший</a:t>
            </a:r>
            <a:r>
              <a:rPr lang="ru-RU" dirty="0" smtClean="0"/>
              <a:t> </a:t>
            </a:r>
            <a:r>
              <a:rPr lang="ru-RU" dirty="0" err="1" smtClean="0"/>
              <a:t>спосіб</a:t>
            </a:r>
            <a:r>
              <a:rPr lang="ru-RU" dirty="0" smtClean="0"/>
              <a:t> </a:t>
            </a:r>
            <a:r>
              <a:rPr lang="ru-RU" dirty="0" err="1" smtClean="0"/>
              <a:t>позбавитися</a:t>
            </a:r>
            <a:r>
              <a:rPr lang="ru-RU" dirty="0" smtClean="0"/>
              <a:t> </a:t>
            </a:r>
            <a:r>
              <a:rPr lang="ru-RU" dirty="0" err="1" smtClean="0"/>
              <a:t>плям</a:t>
            </a:r>
            <a:r>
              <a:rPr lang="ru-RU" dirty="0" smtClean="0"/>
              <a:t> </a:t>
            </a:r>
            <a:r>
              <a:rPr lang="ru-RU" dirty="0" err="1" smtClean="0"/>
              <a:t>іржі</a:t>
            </a:r>
            <a:r>
              <a:rPr lang="ru-RU" dirty="0" smtClean="0"/>
              <a:t>-за </a:t>
            </a:r>
            <a:r>
              <a:rPr lang="ru-RU" dirty="0" err="1" smtClean="0"/>
              <a:t>допомогою</a:t>
            </a:r>
            <a:r>
              <a:rPr lang="ru-RU" dirty="0" smtClean="0"/>
              <a:t> </a:t>
            </a:r>
            <a:r>
              <a:rPr lang="ru-RU" dirty="0" err="1" smtClean="0"/>
              <a:t>шматочка</a:t>
            </a:r>
            <a:r>
              <a:rPr lang="ru-RU" dirty="0" smtClean="0"/>
              <a:t> лимона. </a:t>
            </a:r>
            <a:r>
              <a:rPr lang="ru-RU" dirty="0" err="1" smtClean="0"/>
              <a:t>Загорнути</a:t>
            </a:r>
            <a:r>
              <a:rPr lang="ru-RU" dirty="0" smtClean="0"/>
              <a:t> </a:t>
            </a:r>
            <a:r>
              <a:rPr lang="ru-RU" dirty="0" err="1" smtClean="0"/>
              <a:t>його</a:t>
            </a:r>
            <a:r>
              <a:rPr lang="ru-RU" dirty="0" smtClean="0"/>
              <a:t> в </a:t>
            </a:r>
            <a:r>
              <a:rPr lang="ru-RU" dirty="0" err="1" smtClean="0"/>
              <a:t>марлю,прикласти</a:t>
            </a:r>
            <a:r>
              <a:rPr lang="ru-RU" dirty="0" smtClean="0"/>
              <a:t> до </a:t>
            </a:r>
            <a:r>
              <a:rPr lang="ru-RU" dirty="0" err="1" smtClean="0"/>
              <a:t>плями</a:t>
            </a:r>
            <a:r>
              <a:rPr lang="ru-RU" dirty="0" smtClean="0"/>
              <a:t> й провести </a:t>
            </a:r>
            <a:r>
              <a:rPr lang="ru-RU" dirty="0" err="1" smtClean="0"/>
              <a:t>кілька</a:t>
            </a:r>
            <a:r>
              <a:rPr lang="ru-RU" dirty="0" smtClean="0"/>
              <a:t> </a:t>
            </a:r>
            <a:r>
              <a:rPr lang="ru-RU" dirty="0" err="1" smtClean="0"/>
              <a:t>разів</a:t>
            </a:r>
            <a:r>
              <a:rPr lang="ru-RU" dirty="0" smtClean="0"/>
              <a:t> з </a:t>
            </a:r>
            <a:r>
              <a:rPr lang="ru-RU" dirty="0" err="1" smtClean="0"/>
              <a:t>протилежного</a:t>
            </a:r>
            <a:r>
              <a:rPr lang="ru-RU" dirty="0" smtClean="0"/>
              <a:t> боку </a:t>
            </a:r>
            <a:r>
              <a:rPr lang="ru-RU" dirty="0" err="1" smtClean="0"/>
              <a:t>тканини</a:t>
            </a:r>
            <a:r>
              <a:rPr lang="ru-RU" dirty="0" smtClean="0"/>
              <a:t> </a:t>
            </a:r>
            <a:r>
              <a:rPr lang="ru-RU" dirty="0" err="1" smtClean="0"/>
              <a:t>гарячою</a:t>
            </a:r>
            <a:r>
              <a:rPr lang="ru-RU" dirty="0" smtClean="0"/>
              <a:t> </a:t>
            </a:r>
            <a:r>
              <a:rPr lang="ru-RU" dirty="0" err="1" smtClean="0"/>
              <a:t>праскою</a:t>
            </a:r>
            <a:r>
              <a:rPr lang="ru-RU" dirty="0" smtClean="0"/>
              <a:t>. </a:t>
            </a:r>
            <a:r>
              <a:rPr lang="ru-RU" dirty="0" err="1" smtClean="0"/>
              <a:t>Цей</a:t>
            </a:r>
            <a:r>
              <a:rPr lang="ru-RU" dirty="0" smtClean="0"/>
              <a:t> </a:t>
            </a:r>
            <a:r>
              <a:rPr lang="ru-RU" dirty="0" err="1" smtClean="0"/>
              <a:t>спосіб</a:t>
            </a:r>
            <a:r>
              <a:rPr lang="ru-RU" dirty="0" smtClean="0"/>
              <a:t> </a:t>
            </a:r>
            <a:r>
              <a:rPr lang="ru-RU" dirty="0" err="1" smtClean="0"/>
              <a:t>застосовують</a:t>
            </a:r>
            <a:r>
              <a:rPr lang="ru-RU" dirty="0" smtClean="0"/>
              <a:t> для </a:t>
            </a:r>
            <a:r>
              <a:rPr lang="ru-RU" dirty="0" err="1" smtClean="0"/>
              <a:t>всіх</a:t>
            </a:r>
            <a:r>
              <a:rPr lang="ru-RU" dirty="0" smtClean="0"/>
              <a:t> </a:t>
            </a:r>
            <a:r>
              <a:rPr lang="ru-RU" dirty="0" err="1" smtClean="0"/>
              <a:t>видів</a:t>
            </a:r>
            <a:r>
              <a:rPr lang="ru-RU" dirty="0" smtClean="0"/>
              <a:t> тканин.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958" y="4608453"/>
            <a:ext cx="2286198" cy="28226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9829" y="4475814"/>
            <a:ext cx="2278742" cy="27831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7815" y="4303654"/>
            <a:ext cx="2652585" cy="2955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14225"/>
      </p:ext>
    </p:extLst>
  </p:cSld>
  <p:clrMapOvr>
    <a:masterClrMapping/>
  </p:clrMapOvr>
  <p:transition>
    <p:push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</a:rPr>
              <a:t>Виведення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плям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від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чорнила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8971" y="1983427"/>
            <a:ext cx="10972800" cy="3886200"/>
          </a:xfrm>
        </p:spPr>
        <p:txBody>
          <a:bodyPr/>
          <a:lstStyle/>
          <a:p>
            <a:r>
              <a:rPr lang="ru-RU" dirty="0" smtClean="0"/>
              <a:t>Забруднену </a:t>
            </a:r>
            <a:r>
              <a:rPr lang="ru-RU" dirty="0" err="1" smtClean="0"/>
              <a:t>ділянку</a:t>
            </a:r>
            <a:r>
              <a:rPr lang="ru-RU" dirty="0" smtClean="0"/>
              <a:t> </a:t>
            </a:r>
            <a:r>
              <a:rPr lang="ru-RU" dirty="0" err="1" smtClean="0"/>
              <a:t>тканини</a:t>
            </a:r>
            <a:r>
              <a:rPr lang="ru-RU" dirty="0" smtClean="0"/>
              <a:t> </a:t>
            </a:r>
            <a:r>
              <a:rPr lang="ru-RU" dirty="0" err="1" smtClean="0"/>
              <a:t>ретельно</a:t>
            </a:r>
            <a:r>
              <a:rPr lang="ru-RU" dirty="0" smtClean="0"/>
              <a:t> </a:t>
            </a:r>
            <a:r>
              <a:rPr lang="ru-RU" dirty="0" err="1" smtClean="0"/>
              <a:t>протерти</a:t>
            </a:r>
            <a:r>
              <a:rPr lang="ru-RU" dirty="0" smtClean="0"/>
              <a:t> чистою </a:t>
            </a:r>
            <a:r>
              <a:rPr lang="ru-RU" dirty="0" err="1" smtClean="0"/>
              <a:t>ганчіркою</a:t>
            </a:r>
            <a:r>
              <a:rPr lang="ru-RU" dirty="0" smtClean="0"/>
              <a:t>, </a:t>
            </a:r>
            <a:r>
              <a:rPr lang="ru-RU" dirty="0" err="1" smtClean="0"/>
              <a:t>змоченою</a:t>
            </a:r>
            <a:r>
              <a:rPr lang="ru-RU" dirty="0" smtClean="0"/>
              <a:t> спиртом (</a:t>
            </a:r>
            <a:r>
              <a:rPr lang="ru-RU" dirty="0" err="1" smtClean="0"/>
              <a:t>етанолом</a:t>
            </a:r>
            <a:r>
              <a:rPr lang="ru-RU" dirty="0" smtClean="0"/>
              <a:t>).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366957">
            <a:off x="457107" y="3211934"/>
            <a:ext cx="2133785" cy="26554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311933">
            <a:off x="3904418" y="3603172"/>
            <a:ext cx="2133785" cy="251177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708920">
            <a:off x="7315201" y="3926527"/>
            <a:ext cx="2344316" cy="3127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669192"/>
      </p:ext>
    </p:extLst>
  </p:cSld>
  <p:clrMapOvr>
    <a:masterClrMapping/>
  </p:clrMapOvr>
  <p:transition>
    <p:push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</a:rPr>
              <a:t>Видалення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свіжих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плям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крові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 smtClean="0"/>
              <a:t>Свіжі</a:t>
            </a:r>
            <a:r>
              <a:rPr lang="ru-RU" dirty="0" smtClean="0"/>
              <a:t> </a:t>
            </a:r>
            <a:r>
              <a:rPr lang="ru-RU" dirty="0" err="1" smtClean="0"/>
              <a:t>плями</a:t>
            </a:r>
            <a:r>
              <a:rPr lang="ru-RU" dirty="0" smtClean="0"/>
              <a:t> </a:t>
            </a:r>
            <a:r>
              <a:rPr lang="ru-RU" dirty="0" err="1" smtClean="0"/>
              <a:t>крові</a:t>
            </a:r>
            <a:r>
              <a:rPr lang="ru-RU" dirty="0" smtClean="0"/>
              <a:t> </a:t>
            </a:r>
            <a:r>
              <a:rPr lang="ru-RU" dirty="0" err="1" smtClean="0"/>
              <a:t>легше</a:t>
            </a:r>
            <a:r>
              <a:rPr lang="ru-RU" dirty="0" smtClean="0"/>
              <a:t> </a:t>
            </a:r>
            <a:r>
              <a:rPr lang="ru-RU" dirty="0" err="1" smtClean="0"/>
              <a:t>всього</a:t>
            </a:r>
            <a:r>
              <a:rPr lang="ru-RU" dirty="0" smtClean="0"/>
              <a:t> </a:t>
            </a:r>
            <a:r>
              <a:rPr lang="ru-RU" dirty="0" err="1" smtClean="0"/>
              <a:t>видаляються</a:t>
            </a:r>
            <a:r>
              <a:rPr lang="ru-RU" dirty="0" smtClean="0"/>
              <a:t> при </a:t>
            </a:r>
            <a:r>
              <a:rPr lang="ru-RU" dirty="0" err="1" smtClean="0"/>
              <a:t>пранні</a:t>
            </a:r>
            <a:r>
              <a:rPr lang="ru-RU" dirty="0" smtClean="0"/>
              <a:t> в </a:t>
            </a:r>
            <a:r>
              <a:rPr lang="ru-RU" dirty="0" err="1" smtClean="0"/>
              <a:t>холодній</a:t>
            </a:r>
            <a:r>
              <a:rPr lang="ru-RU" dirty="0" smtClean="0"/>
              <a:t> </a:t>
            </a:r>
            <a:r>
              <a:rPr lang="ru-RU" dirty="0" err="1" smtClean="0"/>
              <a:t>воді</a:t>
            </a:r>
            <a:r>
              <a:rPr lang="ru-RU" dirty="0" smtClean="0"/>
              <a:t> з </a:t>
            </a:r>
            <a:r>
              <a:rPr lang="ru-RU" dirty="0" err="1" smtClean="0"/>
              <a:t>використанням</a:t>
            </a:r>
            <a:r>
              <a:rPr lang="ru-RU" dirty="0" smtClean="0"/>
              <a:t> </a:t>
            </a:r>
            <a:r>
              <a:rPr lang="ru-RU" dirty="0" err="1" smtClean="0"/>
              <a:t>мийного</a:t>
            </a:r>
            <a:r>
              <a:rPr lang="ru-RU" dirty="0" smtClean="0"/>
              <a:t> </a:t>
            </a:r>
            <a:r>
              <a:rPr lang="ru-RU" dirty="0" err="1" smtClean="0"/>
              <a:t>засобу</a:t>
            </a:r>
            <a:r>
              <a:rPr lang="ru-RU" dirty="0" smtClean="0"/>
              <a:t> для </a:t>
            </a:r>
            <a:r>
              <a:rPr lang="ru-RU" dirty="0" err="1" smtClean="0"/>
              <a:t>прання</a:t>
            </a:r>
            <a:r>
              <a:rPr lang="ru-RU" dirty="0" smtClean="0"/>
              <a:t> у </a:t>
            </a:r>
            <a:r>
              <a:rPr lang="ru-RU" dirty="0" err="1" smtClean="0"/>
              <a:t>холодній</a:t>
            </a:r>
            <a:r>
              <a:rPr lang="ru-RU" dirty="0" smtClean="0"/>
              <a:t> </a:t>
            </a:r>
            <a:r>
              <a:rPr lang="ru-RU" dirty="0" err="1" smtClean="0"/>
              <a:t>воді</a:t>
            </a:r>
            <a:r>
              <a:rPr lang="ru-RU" dirty="0" smtClean="0"/>
              <a:t>, а </a:t>
            </a:r>
            <a:r>
              <a:rPr lang="ru-RU" dirty="0" err="1" smtClean="0"/>
              <a:t>потім</a:t>
            </a:r>
            <a:r>
              <a:rPr lang="ru-RU" dirty="0" smtClean="0"/>
              <a:t> в </a:t>
            </a:r>
            <a:r>
              <a:rPr lang="ru-RU" dirty="0" err="1" smtClean="0"/>
              <a:t>злегка</a:t>
            </a:r>
            <a:r>
              <a:rPr lang="ru-RU" dirty="0" smtClean="0"/>
              <a:t> </a:t>
            </a:r>
            <a:r>
              <a:rPr lang="ru-RU" dirty="0" err="1" smtClean="0"/>
              <a:t>теплій</a:t>
            </a:r>
            <a:r>
              <a:rPr lang="ru-RU" dirty="0" smtClean="0"/>
              <a:t> </a:t>
            </a:r>
            <a:r>
              <a:rPr lang="ru-RU" dirty="0" err="1" smtClean="0"/>
              <a:t>воді</a:t>
            </a:r>
            <a:r>
              <a:rPr lang="ru-RU" dirty="0" smtClean="0"/>
              <a:t> з любим </a:t>
            </a:r>
            <a:r>
              <a:rPr lang="ru-RU" dirty="0" err="1" smtClean="0"/>
              <a:t>мийним</a:t>
            </a:r>
            <a:r>
              <a:rPr lang="ru-RU" dirty="0" smtClean="0"/>
              <a:t> </a:t>
            </a:r>
            <a:r>
              <a:rPr lang="ru-RU" dirty="0" err="1" smtClean="0"/>
              <a:t>засобом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72227">
            <a:off x="2657021" y="4542785"/>
            <a:ext cx="2219778" cy="1828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43755">
            <a:off x="5693469" y="4389379"/>
            <a:ext cx="2423886" cy="165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21842"/>
      </p:ext>
    </p:extLst>
  </p:cSld>
  <p:clrMapOvr>
    <a:masterClrMapping/>
  </p:clrMapOvr>
  <p:transition>
    <p:push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</a:rPr>
              <a:t>Видалення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плям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від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олії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Протерти </a:t>
            </a:r>
            <a:r>
              <a:rPr lang="ru-RU" dirty="0" err="1" smtClean="0"/>
              <a:t>забруднену</a:t>
            </a:r>
            <a:r>
              <a:rPr lang="ru-RU" dirty="0" smtClean="0"/>
              <a:t> </a:t>
            </a:r>
            <a:r>
              <a:rPr lang="ru-RU" dirty="0" err="1" smtClean="0"/>
              <a:t>ділянку</a:t>
            </a:r>
            <a:r>
              <a:rPr lang="ru-RU" dirty="0" smtClean="0"/>
              <a:t> </a:t>
            </a:r>
            <a:r>
              <a:rPr lang="ru-RU" dirty="0" err="1" smtClean="0"/>
              <a:t>тканини</a:t>
            </a:r>
            <a:r>
              <a:rPr lang="ru-RU" dirty="0" smtClean="0"/>
              <a:t>, </a:t>
            </a:r>
            <a:r>
              <a:rPr lang="ru-RU" dirty="0" err="1" smtClean="0"/>
              <a:t>змоченою</a:t>
            </a:r>
            <a:r>
              <a:rPr lang="ru-RU" dirty="0" smtClean="0"/>
              <a:t> теплим </a:t>
            </a:r>
            <a:r>
              <a:rPr lang="ru-RU" dirty="0" err="1" smtClean="0"/>
              <a:t>розчином</a:t>
            </a:r>
            <a:r>
              <a:rPr lang="ru-RU" dirty="0" smtClean="0"/>
              <a:t> </a:t>
            </a:r>
            <a:r>
              <a:rPr lang="ru-RU" dirty="0" err="1" smtClean="0"/>
              <a:t>суміші</a:t>
            </a:r>
            <a:r>
              <a:rPr lang="ru-RU" dirty="0" smtClean="0"/>
              <a:t> </a:t>
            </a:r>
            <a:r>
              <a:rPr lang="ru-RU" dirty="0" err="1" smtClean="0"/>
              <a:t>нашатирного</a:t>
            </a:r>
            <a:r>
              <a:rPr lang="ru-RU" dirty="0" smtClean="0"/>
              <a:t> спирту і </a:t>
            </a:r>
            <a:r>
              <a:rPr lang="ru-RU" dirty="0" err="1" smtClean="0"/>
              <a:t>мийного</a:t>
            </a:r>
            <a:r>
              <a:rPr lang="ru-RU" dirty="0" smtClean="0"/>
              <a:t> </a:t>
            </a:r>
            <a:r>
              <a:rPr lang="ru-RU" dirty="0" err="1" smtClean="0"/>
              <a:t>засобу</a:t>
            </a:r>
            <a:r>
              <a:rPr lang="ru-RU" dirty="0" smtClean="0"/>
              <a:t> (одна </a:t>
            </a:r>
            <a:r>
              <a:rPr lang="ru-RU" dirty="0" err="1" smtClean="0"/>
              <a:t>чайна</a:t>
            </a:r>
            <a:r>
              <a:rPr lang="ru-RU" dirty="0" smtClean="0"/>
              <a:t> ложка на </a:t>
            </a:r>
            <a:r>
              <a:rPr lang="ru-RU" dirty="0" err="1" smtClean="0"/>
              <a:t>півсклянки</a:t>
            </a:r>
            <a:r>
              <a:rPr lang="ru-RU" dirty="0" smtClean="0"/>
              <a:t> </a:t>
            </a:r>
            <a:r>
              <a:rPr lang="ru-RU" dirty="0" err="1" smtClean="0"/>
              <a:t>теплої</a:t>
            </a:r>
            <a:r>
              <a:rPr lang="ru-RU" dirty="0" smtClean="0"/>
              <a:t> води). </a:t>
            </a:r>
            <a:br>
              <a:rPr lang="ru-RU" dirty="0" smtClean="0"/>
            </a:br>
            <a:r>
              <a:rPr lang="ru-RU" dirty="0" err="1" smtClean="0"/>
              <a:t>Потім</a:t>
            </a:r>
            <a:r>
              <a:rPr lang="ru-RU" dirty="0" smtClean="0"/>
              <a:t> </a:t>
            </a:r>
            <a:r>
              <a:rPr lang="ru-RU" dirty="0" err="1" smtClean="0"/>
              <a:t>виріб</a:t>
            </a:r>
            <a:r>
              <a:rPr lang="ru-RU" dirty="0" smtClean="0"/>
              <a:t> </a:t>
            </a:r>
            <a:r>
              <a:rPr lang="ru-RU" dirty="0" err="1" smtClean="0"/>
              <a:t>попрасувати</a:t>
            </a:r>
            <a:r>
              <a:rPr lang="ru-RU" dirty="0" smtClean="0"/>
              <a:t> через </a:t>
            </a:r>
            <a:r>
              <a:rPr lang="ru-RU" dirty="0" err="1" smtClean="0"/>
              <a:t>чисту</a:t>
            </a:r>
            <a:r>
              <a:rPr lang="ru-RU" dirty="0" smtClean="0"/>
              <a:t> </a:t>
            </a:r>
            <a:r>
              <a:rPr lang="ru-RU" dirty="0" err="1" smtClean="0"/>
              <a:t>білу</a:t>
            </a:r>
            <a:r>
              <a:rPr lang="ru-RU" dirty="0" smtClean="0"/>
              <a:t> тканину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26530">
            <a:off x="1113857" y="4246918"/>
            <a:ext cx="3022713" cy="25910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594727">
            <a:off x="5515427" y="4361998"/>
            <a:ext cx="3149600" cy="3010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33413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43429" y="609600"/>
            <a:ext cx="10972800" cy="1371600"/>
          </a:xfrm>
        </p:spPr>
        <p:txBody>
          <a:bodyPr/>
          <a:lstStyle/>
          <a:p>
            <a:r>
              <a:rPr lang="ru-RU" dirty="0" err="1" smtClean="0">
                <a:solidFill>
                  <a:srgbClr val="FF0000"/>
                </a:solidFill>
              </a:rPr>
              <a:t>Видалення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плям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від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err="1" smtClean="0">
                <a:solidFill>
                  <a:srgbClr val="FF0000"/>
                </a:solidFill>
              </a:rPr>
              <a:t>ягід</a:t>
            </a:r>
            <a:r>
              <a:rPr lang="ru-RU" dirty="0" smtClean="0">
                <a:solidFill>
                  <a:srgbClr val="FF0000"/>
                </a:solidFill>
              </a:rPr>
              <a:t> та </a:t>
            </a:r>
            <a:r>
              <a:rPr lang="ru-RU" dirty="0" err="1" smtClean="0">
                <a:solidFill>
                  <a:srgbClr val="FF0000"/>
                </a:solidFill>
              </a:rPr>
              <a:t>зеленої</a:t>
            </a:r>
            <a:r>
              <a:rPr lang="ru-RU" dirty="0" smtClean="0">
                <a:solidFill>
                  <a:srgbClr val="FF0000"/>
                </a:solidFill>
              </a:rPr>
              <a:t> трави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err="1" smtClean="0"/>
              <a:t>Розтягніть</a:t>
            </a:r>
            <a:r>
              <a:rPr lang="ru-RU" dirty="0" smtClean="0"/>
              <a:t> тканину з </a:t>
            </a:r>
            <a:r>
              <a:rPr lang="ru-RU" dirty="0" err="1" smtClean="0"/>
              <a:t>плямою</a:t>
            </a:r>
            <a:r>
              <a:rPr lang="ru-RU" dirty="0" smtClean="0"/>
              <a:t> й </a:t>
            </a:r>
            <a:r>
              <a:rPr lang="ru-RU" dirty="0" err="1" smtClean="0"/>
              <a:t>обережно</a:t>
            </a:r>
            <a:r>
              <a:rPr lang="ru-RU" dirty="0" smtClean="0"/>
              <a:t> </a:t>
            </a:r>
            <a:r>
              <a:rPr lang="ru-RU" dirty="0" err="1" smtClean="0"/>
              <a:t>вимийте</a:t>
            </a:r>
            <a:r>
              <a:rPr lang="ru-RU" dirty="0" smtClean="0"/>
              <a:t> </a:t>
            </a:r>
            <a:r>
              <a:rPr lang="ru-RU" dirty="0" err="1" smtClean="0"/>
              <a:t>під</a:t>
            </a:r>
            <a:r>
              <a:rPr lang="ru-RU" dirty="0" smtClean="0"/>
              <a:t> </a:t>
            </a:r>
            <a:r>
              <a:rPr lang="ru-RU" dirty="0" err="1" smtClean="0"/>
              <a:t>струменем</a:t>
            </a:r>
            <a:r>
              <a:rPr lang="ru-RU" dirty="0" smtClean="0"/>
              <a:t> </a:t>
            </a:r>
            <a:r>
              <a:rPr lang="ru-RU" dirty="0" err="1" smtClean="0"/>
              <a:t>гарячої</a:t>
            </a:r>
            <a:r>
              <a:rPr lang="ru-RU" dirty="0" smtClean="0"/>
              <a:t> води з чайника, доки вона не </a:t>
            </a:r>
            <a:r>
              <a:rPr lang="ru-RU" dirty="0" err="1" smtClean="0"/>
              <a:t>зникне</a:t>
            </a:r>
            <a:r>
              <a:rPr lang="ru-RU" dirty="0" smtClean="0"/>
              <a:t>.</a:t>
            </a:r>
          </a:p>
          <a:p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429" y="3352800"/>
            <a:ext cx="2133785" cy="251177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429" y="3236686"/>
            <a:ext cx="2269748" cy="28012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392" y="3236686"/>
            <a:ext cx="2608037" cy="304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6341"/>
      </p:ext>
    </p:extLst>
  </p:cSld>
  <p:clrMapOvr>
    <a:masterClrMapping/>
  </p:clrMapOvr>
  <p:transition>
    <p:push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Висновок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0228" y="1981199"/>
            <a:ext cx="10842171" cy="4085771"/>
          </a:xfrm>
        </p:spPr>
        <p:txBody>
          <a:bodyPr/>
          <a:lstStyle/>
          <a:p>
            <a:r>
              <a:rPr lang="ru-RU" dirty="0" err="1" smtClean="0"/>
              <a:t>Хімічний</a:t>
            </a:r>
            <a:r>
              <a:rPr lang="ru-RU" dirty="0" smtClean="0"/>
              <a:t> </a:t>
            </a:r>
            <a:r>
              <a:rPr lang="ru-RU" dirty="0" err="1" smtClean="0"/>
              <a:t>експеримент</a:t>
            </a:r>
            <a:r>
              <a:rPr lang="ru-RU" dirty="0" smtClean="0"/>
              <a:t> з </a:t>
            </a:r>
            <a:r>
              <a:rPr lang="ru-RU" dirty="0" err="1" smtClean="0"/>
              <a:t>елементами</a:t>
            </a:r>
            <a:r>
              <a:rPr lang="ru-RU" dirty="0" smtClean="0"/>
              <a:t> </a:t>
            </a:r>
            <a:r>
              <a:rPr lang="ru-RU" dirty="0" err="1" smtClean="0"/>
              <a:t>ужиткової</a:t>
            </a:r>
            <a:r>
              <a:rPr lang="ru-RU" dirty="0" smtClean="0"/>
              <a:t> хімії </a:t>
            </a:r>
            <a:r>
              <a:rPr lang="ru-RU" dirty="0" err="1" smtClean="0"/>
              <a:t>формує</a:t>
            </a:r>
            <a:r>
              <a:rPr lang="ru-RU" dirty="0" smtClean="0"/>
              <a:t> </a:t>
            </a:r>
            <a:r>
              <a:rPr lang="ru-RU" dirty="0" err="1" smtClean="0"/>
              <a:t>навички</a:t>
            </a:r>
            <a:r>
              <a:rPr lang="ru-RU" dirty="0" smtClean="0"/>
              <a:t> </a:t>
            </a:r>
            <a:r>
              <a:rPr lang="ru-RU" dirty="0" err="1" smtClean="0"/>
              <a:t>екологічно</a:t>
            </a:r>
            <a:r>
              <a:rPr lang="ru-RU" dirty="0" smtClean="0"/>
              <a:t> </a:t>
            </a:r>
            <a:r>
              <a:rPr lang="ru-RU" dirty="0" err="1" smtClean="0"/>
              <a:t>грамотної</a:t>
            </a:r>
            <a:r>
              <a:rPr lang="ru-RU" dirty="0" smtClean="0"/>
              <a:t> </a:t>
            </a:r>
            <a:r>
              <a:rPr lang="ru-RU" dirty="0" err="1" smtClean="0"/>
              <a:t>поведінки</a:t>
            </a:r>
            <a:r>
              <a:rPr lang="ru-RU" dirty="0" smtClean="0"/>
              <a:t> в </a:t>
            </a:r>
            <a:r>
              <a:rPr lang="ru-RU" dirty="0" err="1" smtClean="0"/>
              <a:t>побуті</a:t>
            </a:r>
            <a:r>
              <a:rPr lang="ru-RU" dirty="0" smtClean="0"/>
              <a:t> й </a:t>
            </a:r>
            <a:r>
              <a:rPr lang="ru-RU" dirty="0" err="1" smtClean="0"/>
              <a:t>довкіллі</a:t>
            </a:r>
            <a:r>
              <a:rPr lang="ru-RU" dirty="0" smtClean="0"/>
              <a:t>. </a:t>
            </a:r>
            <a:r>
              <a:rPr lang="ru-RU" dirty="0" err="1" smtClean="0"/>
              <a:t>Він</a:t>
            </a:r>
            <a:r>
              <a:rPr lang="ru-RU" dirty="0" smtClean="0"/>
              <a:t> </a:t>
            </a:r>
            <a:r>
              <a:rPr lang="ru-RU" dirty="0" err="1" smtClean="0"/>
              <a:t>сприяє</a:t>
            </a:r>
            <a:r>
              <a:rPr lang="ru-RU" dirty="0" smtClean="0"/>
              <a:t> </a:t>
            </a:r>
            <a:r>
              <a:rPr lang="ru-RU" dirty="0" err="1" smtClean="0"/>
              <a:t>формуванню</a:t>
            </a:r>
            <a:r>
              <a:rPr lang="ru-RU" dirty="0" smtClean="0"/>
              <a:t> </a:t>
            </a:r>
            <a:r>
              <a:rPr lang="ru-RU" dirty="0" err="1" smtClean="0"/>
              <a:t>знань</a:t>
            </a:r>
            <a:r>
              <a:rPr lang="ru-RU" dirty="0" smtClean="0"/>
              <a:t> </a:t>
            </a:r>
            <a:r>
              <a:rPr lang="ru-RU" dirty="0" err="1" smtClean="0"/>
              <a:t>учнів</a:t>
            </a:r>
            <a:r>
              <a:rPr lang="ru-RU" dirty="0" smtClean="0"/>
              <a:t> про </a:t>
            </a:r>
            <a:r>
              <a:rPr lang="ru-RU" dirty="0" err="1" smtClean="0"/>
              <a:t>ті</a:t>
            </a:r>
            <a:r>
              <a:rPr lang="ru-RU" dirty="0" smtClean="0"/>
              <a:t> </a:t>
            </a:r>
            <a:r>
              <a:rPr lang="ru-RU" dirty="0" err="1" smtClean="0"/>
              <a:t>складні</a:t>
            </a:r>
            <a:r>
              <a:rPr lang="ru-RU" dirty="0" smtClean="0"/>
              <a:t> </a:t>
            </a:r>
            <a:r>
              <a:rPr lang="ru-RU" dirty="0" err="1" smtClean="0"/>
              <a:t>зв’язки</a:t>
            </a:r>
            <a:r>
              <a:rPr lang="ru-RU" dirty="0" smtClean="0"/>
              <a:t>, </a:t>
            </a:r>
            <a:r>
              <a:rPr lang="ru-RU" dirty="0" err="1" smtClean="0"/>
              <a:t>котрі</a:t>
            </a:r>
            <a:r>
              <a:rPr lang="ru-RU" dirty="0" smtClean="0"/>
              <a:t> </a:t>
            </a:r>
            <a:r>
              <a:rPr lang="ru-RU" dirty="0" err="1" smtClean="0"/>
              <a:t>існують</a:t>
            </a:r>
            <a:r>
              <a:rPr lang="ru-RU" dirty="0" smtClean="0"/>
              <a:t> в </a:t>
            </a:r>
            <a:r>
              <a:rPr lang="ru-RU" dirty="0" err="1" smtClean="0"/>
              <a:t>системі</a:t>
            </a:r>
            <a:r>
              <a:rPr lang="ru-RU" dirty="0" smtClean="0"/>
              <a:t> «</a:t>
            </a:r>
            <a:r>
              <a:rPr lang="ru-RU" dirty="0" err="1" smtClean="0"/>
              <a:t>довкілля</a:t>
            </a:r>
            <a:r>
              <a:rPr lang="ru-RU" dirty="0" smtClean="0"/>
              <a:t> – </a:t>
            </a:r>
            <a:r>
              <a:rPr lang="ru-RU" dirty="0" err="1" smtClean="0"/>
              <a:t>суспільство</a:t>
            </a:r>
            <a:r>
              <a:rPr lang="ru-RU" dirty="0" smtClean="0"/>
              <a:t> – </a:t>
            </a:r>
            <a:r>
              <a:rPr lang="ru-RU" dirty="0" err="1" smtClean="0"/>
              <a:t>людина</a:t>
            </a:r>
            <a:r>
              <a:rPr lang="ru-RU" dirty="0" smtClean="0"/>
              <a:t>». </a:t>
            </a:r>
          </a:p>
          <a:p>
            <a:r>
              <a:rPr lang="ru-RU" dirty="0" smtClean="0"/>
              <a:t>Через </a:t>
            </a:r>
            <a:r>
              <a:rPr lang="ru-RU" dirty="0" err="1" smtClean="0"/>
              <a:t>ужиткову</a:t>
            </a:r>
            <a:r>
              <a:rPr lang="ru-RU" dirty="0" smtClean="0"/>
              <a:t> </a:t>
            </a:r>
            <a:r>
              <a:rPr lang="ru-RU" dirty="0" err="1" smtClean="0"/>
              <a:t>хімію</a:t>
            </a:r>
            <a:r>
              <a:rPr lang="ru-RU" dirty="0" smtClean="0"/>
              <a:t> </a:t>
            </a:r>
            <a:r>
              <a:rPr lang="ru-RU" dirty="0" err="1" smtClean="0"/>
              <a:t>пролягає</a:t>
            </a:r>
            <a:r>
              <a:rPr lang="ru-RU" dirty="0" smtClean="0"/>
              <a:t> </a:t>
            </a:r>
            <a:r>
              <a:rPr lang="ru-RU" dirty="0" err="1" smtClean="0"/>
              <a:t>найкоротший</a:t>
            </a:r>
            <a:r>
              <a:rPr lang="ru-RU" dirty="0" smtClean="0"/>
              <a:t> шлях, що вводить </a:t>
            </a:r>
            <a:r>
              <a:rPr lang="ru-RU" dirty="0" err="1" smtClean="0"/>
              <a:t>учнів</a:t>
            </a:r>
            <a:r>
              <a:rPr lang="ru-RU" dirty="0" smtClean="0"/>
              <a:t> у </a:t>
            </a:r>
            <a:r>
              <a:rPr lang="ru-RU" dirty="0" err="1" smtClean="0"/>
              <a:t>світ</a:t>
            </a:r>
            <a:r>
              <a:rPr lang="ru-RU" dirty="0" smtClean="0"/>
              <a:t> речовин, </a:t>
            </a:r>
            <a:r>
              <a:rPr lang="ru-RU" dirty="0" err="1" smtClean="0"/>
              <a:t>поєднує</a:t>
            </a:r>
            <a:r>
              <a:rPr lang="ru-RU" dirty="0" smtClean="0"/>
              <a:t> </a:t>
            </a:r>
            <a:r>
              <a:rPr lang="ru-RU" dirty="0" err="1" smtClean="0"/>
              <a:t>теоретичні</a:t>
            </a:r>
            <a:r>
              <a:rPr lang="ru-RU" dirty="0" smtClean="0"/>
              <a:t> </a:t>
            </a:r>
            <a:r>
              <a:rPr lang="ru-RU" dirty="0" err="1" smtClean="0"/>
              <a:t>знання</a:t>
            </a:r>
            <a:r>
              <a:rPr lang="ru-RU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    з </a:t>
            </a:r>
            <a:r>
              <a:rPr lang="ru-RU" dirty="0" err="1" smtClean="0"/>
              <a:t>життєвою</a:t>
            </a:r>
            <a:r>
              <a:rPr lang="ru-RU" dirty="0" smtClean="0"/>
              <a:t> практикою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53260" cy="2094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195558"/>
      </p:ext>
    </p:extLst>
  </p:cSld>
  <p:clrMapOvr>
    <a:masterClrMapping/>
  </p:clrMapOvr>
  <p:transition>
    <p:push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Список використаної літератури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Джерела: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09600" y="2598057"/>
            <a:ext cx="115824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90170" algn="l"/>
              </a:tabLst>
            </a:pP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1.Кизенко В.І. Особливості застосування методів навчання на факультативних заняттях /В.І. </a:t>
            </a:r>
            <a:r>
              <a:rPr lang="uk-UA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Кизенко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Ю.І.Мальований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//Біологія і хімія в школі. – 2002. -№5. 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  <a:tabLst>
                <a:tab pos="90170" algn="l"/>
              </a:tabLst>
            </a:pP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2. Максимов О. Пропедевтичні заняття з хімії / </a:t>
            </a:r>
            <a:r>
              <a:rPr lang="uk-UA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О.Максимов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Т.Шевчук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// Біологія і хімія в школі – 2000. – №3.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90170" algn="l"/>
              </a:tabLst>
            </a:pP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3. Федорів Т.М. Дидактичні умови реалізації факультативу «Хімія в побуті» / </a:t>
            </a:r>
            <a:r>
              <a:rPr lang="uk-UA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Т.М.Федорів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// Науковий вісник Національного аграрного університету. – К.,2000.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  <a:tabLst>
                <a:tab pos="90170" algn="l"/>
              </a:tabLst>
            </a:pP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Галузинська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Н.М. </a:t>
            </a:r>
            <a:r>
              <a:rPr lang="ru-RU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Посилити</a:t>
            </a: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роль хімічного експерименту // Біологія і хімія в школі. -1998. - №3.</a:t>
            </a:r>
            <a:endParaRPr lang="ru-RU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101199"/>
      </p:ext>
    </p:extLst>
  </p:cSld>
  <p:clrMapOvr>
    <a:masterClrMapping/>
  </p:clrMapOvr>
  <p:transition>
    <p:push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2595563" y="1714501"/>
            <a:ext cx="7429500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6600" b="1" dirty="0">
                <a:solidFill>
                  <a:schemeClr val="accent5">
                    <a:lumMod val="50000"/>
                  </a:schemeClr>
                </a:solidFill>
                <a:latin typeface="Arial" charset="0"/>
              </a:rPr>
              <a:t>Дякую за увагу </a:t>
            </a:r>
            <a:endParaRPr lang="ru-RU" sz="6600" b="1" dirty="0">
              <a:solidFill>
                <a:schemeClr val="accent5">
                  <a:lumMod val="50000"/>
                </a:scheme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0513641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</TotalTime>
  <Words>563</Words>
  <Application>Microsoft Office PowerPoint</Application>
  <PresentationFormat>Широкоэкранный</PresentationFormat>
  <Paragraphs>46</Paragraphs>
  <Slides>14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3" baseType="lpstr">
      <vt:lpstr>Arial</vt:lpstr>
      <vt:lpstr>Arial Black</vt:lpstr>
      <vt:lpstr>Calibri</vt:lpstr>
      <vt:lpstr>Monotype Corsiva</vt:lpstr>
      <vt:lpstr>Times New Roman</vt:lpstr>
      <vt:lpstr>Wingdings</vt:lpstr>
      <vt:lpstr>Пиксел</vt:lpstr>
      <vt:lpstr>1_Пиксел</vt:lpstr>
      <vt:lpstr>2_Пиксел</vt:lpstr>
      <vt:lpstr>           Проєкт на тему:  « Виведення плям різного походження в домашніх умовах» </vt:lpstr>
      <vt:lpstr>     Мета проєкту: Діти повинні розуміти, де в подальшому житті вони застосують свої знання, набуті на уроках хімії ужитковий експеримент викликає неабиякий інтерес до предмету, адже для його проведення потрібні речовини добре відомі дітям з побуту та повсякденного життя.  метою проєкту є формування наукового світогляду учня на основі засвоєння системи знань про речовини та їхні перетворення, безпечного поводження з речовинами у побуті, розкриття ролі хімії у забезпеченні добробуту людини.</vt:lpstr>
      <vt:lpstr>Актуальність даного проєкту: Зважаючи на те, що у повсякденному житті учням весь час доводиться стикатись із хімічними речовинами та явищами, у процесі навчання хімії більше уваги необхідно приділяти питанням ужиткової хімії, ширше використовувати  експеримент ужиткового характеру.   </vt:lpstr>
      <vt:lpstr> Завдання проєкту: </vt:lpstr>
      <vt:lpstr>Вступ </vt:lpstr>
      <vt:lpstr> Видалення плям від чаю та вина.</vt:lpstr>
      <vt:lpstr> Виведення плям від іржі.</vt:lpstr>
      <vt:lpstr>Виведення плям від чорнила</vt:lpstr>
      <vt:lpstr>Видалення свіжих плям крові.</vt:lpstr>
      <vt:lpstr>Видалення плям від олії</vt:lpstr>
      <vt:lpstr>Видалення плям від ягід та зеленої трави</vt:lpstr>
      <vt:lpstr>Висновок</vt:lpstr>
      <vt:lpstr>Список використаної літератури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Проєкт на тему:  «Ужиткова хімія» </dc:title>
  <dc:creator>566778</dc:creator>
  <cp:lastModifiedBy>566778</cp:lastModifiedBy>
  <cp:revision>15</cp:revision>
  <dcterms:created xsi:type="dcterms:W3CDTF">2024-03-31T18:06:59Z</dcterms:created>
  <dcterms:modified xsi:type="dcterms:W3CDTF">2024-04-01T06:48:37Z</dcterms:modified>
</cp:coreProperties>
</file>