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0"/>
  </p:notesMasterIdLst>
  <p:sldIdLst>
    <p:sldId id="256" r:id="rId2"/>
    <p:sldId id="336" r:id="rId3"/>
    <p:sldId id="337" r:id="rId4"/>
    <p:sldId id="339" r:id="rId5"/>
    <p:sldId id="257" r:id="rId6"/>
    <p:sldId id="263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68" r:id="rId16"/>
    <p:sldId id="264" r:id="rId17"/>
    <p:sldId id="275" r:id="rId18"/>
    <p:sldId id="276" r:id="rId19"/>
    <p:sldId id="277" r:id="rId20"/>
    <p:sldId id="285" r:id="rId21"/>
    <p:sldId id="284" r:id="rId22"/>
    <p:sldId id="278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326" r:id="rId32"/>
    <p:sldId id="325" r:id="rId33"/>
    <p:sldId id="279" r:id="rId34"/>
    <p:sldId id="296" r:id="rId35"/>
    <p:sldId id="297" r:id="rId36"/>
    <p:sldId id="298" r:id="rId37"/>
    <p:sldId id="299" r:id="rId38"/>
    <p:sldId id="300" r:id="rId39"/>
    <p:sldId id="280" r:id="rId40"/>
    <p:sldId id="281" r:id="rId41"/>
    <p:sldId id="301" r:id="rId42"/>
    <p:sldId id="302" r:id="rId43"/>
    <p:sldId id="303" r:id="rId44"/>
    <p:sldId id="316" r:id="rId45"/>
    <p:sldId id="317" r:id="rId46"/>
    <p:sldId id="318" r:id="rId47"/>
    <p:sldId id="319" r:id="rId48"/>
    <p:sldId id="320" r:id="rId49"/>
    <p:sldId id="321" r:id="rId50"/>
    <p:sldId id="324" r:id="rId51"/>
    <p:sldId id="323" r:id="rId52"/>
    <p:sldId id="282" r:id="rId53"/>
    <p:sldId id="304" r:id="rId54"/>
    <p:sldId id="305" r:id="rId55"/>
    <p:sldId id="306" r:id="rId56"/>
    <p:sldId id="307" r:id="rId57"/>
    <p:sldId id="308" r:id="rId58"/>
    <p:sldId id="283" r:id="rId59"/>
    <p:sldId id="309" r:id="rId60"/>
    <p:sldId id="310" r:id="rId61"/>
    <p:sldId id="311" r:id="rId62"/>
    <p:sldId id="312" r:id="rId63"/>
    <p:sldId id="313" r:id="rId64"/>
    <p:sldId id="314" r:id="rId65"/>
    <p:sldId id="265" r:id="rId66"/>
    <p:sldId id="259" r:id="rId67"/>
    <p:sldId id="258" r:id="rId68"/>
    <p:sldId id="260" r:id="rId69"/>
    <p:sldId id="261" r:id="rId70"/>
    <p:sldId id="340" r:id="rId71"/>
    <p:sldId id="341" r:id="rId72"/>
    <p:sldId id="327" r:id="rId73"/>
    <p:sldId id="333" r:id="rId74"/>
    <p:sldId id="331" r:id="rId75"/>
    <p:sldId id="335" r:id="rId76"/>
    <p:sldId id="332" r:id="rId77"/>
    <p:sldId id="334" r:id="rId78"/>
    <p:sldId id="338" r:id="rId7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01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D673A-DDBA-4B14-8FCB-C2218B0704A3}" type="datetimeFigureOut">
              <a:rPr lang="uk-UA" smtClean="0"/>
              <a:t>25.01.2016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0433D-695A-44E5-9318-DAA979DC51A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8547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1.xml"/><Relationship Id="rId4" Type="http://schemas.openxmlformats.org/officeDocument/2006/relationships/slide" Target="slide25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31.xml"/><Relationship Id="rId39" Type="http://schemas.openxmlformats.org/officeDocument/2006/relationships/slide" Target="slide44.xml"/><Relationship Id="rId21" Type="http://schemas.openxmlformats.org/officeDocument/2006/relationships/slide" Target="slide26.xml"/><Relationship Id="rId34" Type="http://schemas.openxmlformats.org/officeDocument/2006/relationships/slide" Target="slide39.xml"/><Relationship Id="rId42" Type="http://schemas.openxmlformats.org/officeDocument/2006/relationships/slide" Target="slide47.xml"/><Relationship Id="rId47" Type="http://schemas.openxmlformats.org/officeDocument/2006/relationships/slide" Target="slide52.xml"/><Relationship Id="rId50" Type="http://schemas.openxmlformats.org/officeDocument/2006/relationships/slide" Target="slide55.xml"/><Relationship Id="rId55" Type="http://schemas.openxmlformats.org/officeDocument/2006/relationships/slide" Target="slide59.xml"/><Relationship Id="rId63" Type="http://schemas.openxmlformats.org/officeDocument/2006/relationships/slide" Target="slide7.xml"/><Relationship Id="rId68" Type="http://schemas.openxmlformats.org/officeDocument/2006/relationships/slide" Target="slide12.xml"/><Relationship Id="rId7" Type="http://schemas.openxmlformats.org/officeDocument/2006/relationships/slide" Target="slide11.xml"/><Relationship Id="rId71" Type="http://schemas.openxmlformats.org/officeDocument/2006/relationships/slide" Target="slide15.xml"/><Relationship Id="rId2" Type="http://schemas.openxmlformats.org/officeDocument/2006/relationships/slide" Target="slide6.xml"/><Relationship Id="rId16" Type="http://schemas.openxmlformats.org/officeDocument/2006/relationships/slide" Target="slide20.xml"/><Relationship Id="rId29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15.xml"/><Relationship Id="rId24" Type="http://schemas.openxmlformats.org/officeDocument/2006/relationships/slide" Target="slide29.xml"/><Relationship Id="rId32" Type="http://schemas.openxmlformats.org/officeDocument/2006/relationships/slide" Target="slide37.xml"/><Relationship Id="rId37" Type="http://schemas.openxmlformats.org/officeDocument/2006/relationships/slide" Target="slide42.xml"/><Relationship Id="rId40" Type="http://schemas.openxmlformats.org/officeDocument/2006/relationships/slide" Target="slide45.xml"/><Relationship Id="rId45" Type="http://schemas.openxmlformats.org/officeDocument/2006/relationships/slide" Target="slide50.xml"/><Relationship Id="rId53" Type="http://schemas.openxmlformats.org/officeDocument/2006/relationships/slide" Target="slide16.xml"/><Relationship Id="rId58" Type="http://schemas.openxmlformats.org/officeDocument/2006/relationships/slide" Target="slide63.xml"/><Relationship Id="rId66" Type="http://schemas.openxmlformats.org/officeDocument/2006/relationships/slide" Target="slide10.xml"/><Relationship Id="rId5" Type="http://schemas.openxmlformats.org/officeDocument/2006/relationships/slide" Target="slide9.xml"/><Relationship Id="rId15" Type="http://schemas.openxmlformats.org/officeDocument/2006/relationships/slide" Target="slide21.xml"/><Relationship Id="rId23" Type="http://schemas.openxmlformats.org/officeDocument/2006/relationships/slide" Target="slide28.xml"/><Relationship Id="rId28" Type="http://schemas.openxmlformats.org/officeDocument/2006/relationships/slide" Target="slide33.xml"/><Relationship Id="rId36" Type="http://schemas.openxmlformats.org/officeDocument/2006/relationships/slide" Target="slide41.xml"/><Relationship Id="rId49" Type="http://schemas.openxmlformats.org/officeDocument/2006/relationships/slide" Target="slide54.xml"/><Relationship Id="rId57" Type="http://schemas.openxmlformats.org/officeDocument/2006/relationships/slide" Target="slide61.xml"/><Relationship Id="rId61" Type="http://schemas.openxmlformats.org/officeDocument/2006/relationships/image" Target="../media/image110.png"/><Relationship Id="rId10" Type="http://schemas.openxmlformats.org/officeDocument/2006/relationships/slide" Target="slide14.xml"/><Relationship Id="rId19" Type="http://schemas.openxmlformats.org/officeDocument/2006/relationships/slide" Target="slide24.xml"/><Relationship Id="rId31" Type="http://schemas.openxmlformats.org/officeDocument/2006/relationships/slide" Target="slide36.xml"/><Relationship Id="rId44" Type="http://schemas.openxmlformats.org/officeDocument/2006/relationships/slide" Target="slide49.xml"/><Relationship Id="rId52" Type="http://schemas.openxmlformats.org/officeDocument/2006/relationships/slide" Target="slide57.xml"/><Relationship Id="rId60" Type="http://schemas.openxmlformats.org/officeDocument/2006/relationships/slide" Target="slide64.xml"/><Relationship Id="rId65" Type="http://schemas.openxmlformats.org/officeDocument/2006/relationships/slide" Target="slide9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19.xml"/><Relationship Id="rId22" Type="http://schemas.openxmlformats.org/officeDocument/2006/relationships/slide" Target="slide27.xml"/><Relationship Id="rId27" Type="http://schemas.openxmlformats.org/officeDocument/2006/relationships/slide" Target="slide32.xml"/><Relationship Id="rId30" Type="http://schemas.openxmlformats.org/officeDocument/2006/relationships/slide" Target="slide35.xml"/><Relationship Id="rId35" Type="http://schemas.openxmlformats.org/officeDocument/2006/relationships/slide" Target="slide40.xml"/><Relationship Id="rId43" Type="http://schemas.openxmlformats.org/officeDocument/2006/relationships/slide" Target="slide48.xml"/><Relationship Id="rId48" Type="http://schemas.openxmlformats.org/officeDocument/2006/relationships/slide" Target="slide53.xml"/><Relationship Id="rId56" Type="http://schemas.openxmlformats.org/officeDocument/2006/relationships/slide" Target="slide60.xml"/><Relationship Id="rId64" Type="http://schemas.openxmlformats.org/officeDocument/2006/relationships/slide" Target="slide8.xml"/><Relationship Id="rId69" Type="http://schemas.openxmlformats.org/officeDocument/2006/relationships/slide" Target="slide13.xml"/><Relationship Id="rId8" Type="http://schemas.openxmlformats.org/officeDocument/2006/relationships/slide" Target="slide12.xml"/><Relationship Id="rId51" Type="http://schemas.openxmlformats.org/officeDocument/2006/relationships/slide" Target="slide56.xml"/><Relationship Id="rId72" Type="http://schemas.openxmlformats.org/officeDocument/2006/relationships/slide" Target="slide16.xml"/><Relationship Id="rId3" Type="http://schemas.openxmlformats.org/officeDocument/2006/relationships/slide" Target="slide7.xml"/><Relationship Id="rId12" Type="http://schemas.openxmlformats.org/officeDocument/2006/relationships/slide" Target="slide17.xml"/><Relationship Id="rId17" Type="http://schemas.openxmlformats.org/officeDocument/2006/relationships/slide" Target="slide22.xml"/><Relationship Id="rId25" Type="http://schemas.openxmlformats.org/officeDocument/2006/relationships/slide" Target="slide30.xml"/><Relationship Id="rId33" Type="http://schemas.openxmlformats.org/officeDocument/2006/relationships/slide" Target="slide38.xml"/><Relationship Id="rId38" Type="http://schemas.openxmlformats.org/officeDocument/2006/relationships/slide" Target="slide43.xml"/><Relationship Id="rId46" Type="http://schemas.openxmlformats.org/officeDocument/2006/relationships/slide" Target="slide51.xml"/><Relationship Id="rId59" Type="http://schemas.openxmlformats.org/officeDocument/2006/relationships/slide" Target="slide62.xml"/><Relationship Id="rId67" Type="http://schemas.openxmlformats.org/officeDocument/2006/relationships/slide" Target="slide11.xml"/><Relationship Id="rId20" Type="http://schemas.openxmlformats.org/officeDocument/2006/relationships/slide" Target="slide25.xml"/><Relationship Id="rId41" Type="http://schemas.openxmlformats.org/officeDocument/2006/relationships/slide" Target="slide46.xml"/><Relationship Id="rId54" Type="http://schemas.openxmlformats.org/officeDocument/2006/relationships/slide" Target="slide58.xml"/><Relationship Id="rId62" Type="http://schemas.openxmlformats.org/officeDocument/2006/relationships/slide" Target="slide6.xml"/><Relationship Id="rId70" Type="http://schemas.openxmlformats.org/officeDocument/2006/relationships/slide" Target="slide14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31.xml"/><Relationship Id="rId39" Type="http://schemas.openxmlformats.org/officeDocument/2006/relationships/slide" Target="slide44.xml"/><Relationship Id="rId21" Type="http://schemas.openxmlformats.org/officeDocument/2006/relationships/slide" Target="slide26.xml"/><Relationship Id="rId34" Type="http://schemas.openxmlformats.org/officeDocument/2006/relationships/slide" Target="slide39.xml"/><Relationship Id="rId42" Type="http://schemas.openxmlformats.org/officeDocument/2006/relationships/slide" Target="slide47.xml"/><Relationship Id="rId47" Type="http://schemas.openxmlformats.org/officeDocument/2006/relationships/slide" Target="slide52.xml"/><Relationship Id="rId50" Type="http://schemas.openxmlformats.org/officeDocument/2006/relationships/slide" Target="slide55.xml"/><Relationship Id="rId55" Type="http://schemas.openxmlformats.org/officeDocument/2006/relationships/slide" Target="slide59.xml"/><Relationship Id="rId63" Type="http://schemas.openxmlformats.org/officeDocument/2006/relationships/slide" Target="slide7.xml"/><Relationship Id="rId68" Type="http://schemas.openxmlformats.org/officeDocument/2006/relationships/slide" Target="slide12.xml"/><Relationship Id="rId7" Type="http://schemas.openxmlformats.org/officeDocument/2006/relationships/slide" Target="slide11.xml"/><Relationship Id="rId71" Type="http://schemas.openxmlformats.org/officeDocument/2006/relationships/slide" Target="slide15.xml"/><Relationship Id="rId2" Type="http://schemas.openxmlformats.org/officeDocument/2006/relationships/slide" Target="slide6.xml"/><Relationship Id="rId16" Type="http://schemas.openxmlformats.org/officeDocument/2006/relationships/slide" Target="slide20.xml"/><Relationship Id="rId29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15.xml"/><Relationship Id="rId24" Type="http://schemas.openxmlformats.org/officeDocument/2006/relationships/slide" Target="slide29.xml"/><Relationship Id="rId32" Type="http://schemas.openxmlformats.org/officeDocument/2006/relationships/slide" Target="slide37.xml"/><Relationship Id="rId37" Type="http://schemas.openxmlformats.org/officeDocument/2006/relationships/slide" Target="slide42.xml"/><Relationship Id="rId40" Type="http://schemas.openxmlformats.org/officeDocument/2006/relationships/slide" Target="slide45.xml"/><Relationship Id="rId45" Type="http://schemas.openxmlformats.org/officeDocument/2006/relationships/slide" Target="slide50.xml"/><Relationship Id="rId53" Type="http://schemas.openxmlformats.org/officeDocument/2006/relationships/slide" Target="slide16.xml"/><Relationship Id="rId58" Type="http://schemas.openxmlformats.org/officeDocument/2006/relationships/slide" Target="slide63.xml"/><Relationship Id="rId66" Type="http://schemas.openxmlformats.org/officeDocument/2006/relationships/slide" Target="slide10.xml"/><Relationship Id="rId5" Type="http://schemas.openxmlformats.org/officeDocument/2006/relationships/slide" Target="slide9.xml"/><Relationship Id="rId15" Type="http://schemas.openxmlformats.org/officeDocument/2006/relationships/slide" Target="slide21.xml"/><Relationship Id="rId23" Type="http://schemas.openxmlformats.org/officeDocument/2006/relationships/slide" Target="slide28.xml"/><Relationship Id="rId28" Type="http://schemas.openxmlformats.org/officeDocument/2006/relationships/slide" Target="slide33.xml"/><Relationship Id="rId36" Type="http://schemas.openxmlformats.org/officeDocument/2006/relationships/slide" Target="slide41.xml"/><Relationship Id="rId49" Type="http://schemas.openxmlformats.org/officeDocument/2006/relationships/slide" Target="slide54.xml"/><Relationship Id="rId57" Type="http://schemas.openxmlformats.org/officeDocument/2006/relationships/slide" Target="slide61.xml"/><Relationship Id="rId61" Type="http://schemas.openxmlformats.org/officeDocument/2006/relationships/image" Target="../media/image110.png"/><Relationship Id="rId10" Type="http://schemas.openxmlformats.org/officeDocument/2006/relationships/slide" Target="slide14.xml"/><Relationship Id="rId19" Type="http://schemas.openxmlformats.org/officeDocument/2006/relationships/slide" Target="slide24.xml"/><Relationship Id="rId31" Type="http://schemas.openxmlformats.org/officeDocument/2006/relationships/slide" Target="slide36.xml"/><Relationship Id="rId44" Type="http://schemas.openxmlformats.org/officeDocument/2006/relationships/slide" Target="slide49.xml"/><Relationship Id="rId52" Type="http://schemas.openxmlformats.org/officeDocument/2006/relationships/slide" Target="slide57.xml"/><Relationship Id="rId60" Type="http://schemas.openxmlformats.org/officeDocument/2006/relationships/slide" Target="slide64.xml"/><Relationship Id="rId65" Type="http://schemas.openxmlformats.org/officeDocument/2006/relationships/slide" Target="slide9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19.xml"/><Relationship Id="rId22" Type="http://schemas.openxmlformats.org/officeDocument/2006/relationships/slide" Target="slide27.xml"/><Relationship Id="rId27" Type="http://schemas.openxmlformats.org/officeDocument/2006/relationships/slide" Target="slide32.xml"/><Relationship Id="rId30" Type="http://schemas.openxmlformats.org/officeDocument/2006/relationships/slide" Target="slide35.xml"/><Relationship Id="rId35" Type="http://schemas.openxmlformats.org/officeDocument/2006/relationships/slide" Target="slide40.xml"/><Relationship Id="rId43" Type="http://schemas.openxmlformats.org/officeDocument/2006/relationships/slide" Target="slide48.xml"/><Relationship Id="rId48" Type="http://schemas.openxmlformats.org/officeDocument/2006/relationships/slide" Target="slide53.xml"/><Relationship Id="rId56" Type="http://schemas.openxmlformats.org/officeDocument/2006/relationships/slide" Target="slide60.xml"/><Relationship Id="rId64" Type="http://schemas.openxmlformats.org/officeDocument/2006/relationships/slide" Target="slide8.xml"/><Relationship Id="rId69" Type="http://schemas.openxmlformats.org/officeDocument/2006/relationships/slide" Target="slide13.xml"/><Relationship Id="rId8" Type="http://schemas.openxmlformats.org/officeDocument/2006/relationships/slide" Target="slide12.xml"/><Relationship Id="rId51" Type="http://schemas.openxmlformats.org/officeDocument/2006/relationships/slide" Target="slide56.xml"/><Relationship Id="rId72" Type="http://schemas.openxmlformats.org/officeDocument/2006/relationships/slide" Target="slide16.xml"/><Relationship Id="rId3" Type="http://schemas.openxmlformats.org/officeDocument/2006/relationships/slide" Target="slide7.xml"/><Relationship Id="rId12" Type="http://schemas.openxmlformats.org/officeDocument/2006/relationships/slide" Target="slide17.xml"/><Relationship Id="rId17" Type="http://schemas.openxmlformats.org/officeDocument/2006/relationships/slide" Target="slide22.xml"/><Relationship Id="rId25" Type="http://schemas.openxmlformats.org/officeDocument/2006/relationships/slide" Target="slide30.xml"/><Relationship Id="rId33" Type="http://schemas.openxmlformats.org/officeDocument/2006/relationships/slide" Target="slide38.xml"/><Relationship Id="rId38" Type="http://schemas.openxmlformats.org/officeDocument/2006/relationships/slide" Target="slide43.xml"/><Relationship Id="rId46" Type="http://schemas.openxmlformats.org/officeDocument/2006/relationships/slide" Target="slide51.xml"/><Relationship Id="rId59" Type="http://schemas.openxmlformats.org/officeDocument/2006/relationships/slide" Target="slide62.xml"/><Relationship Id="rId67" Type="http://schemas.openxmlformats.org/officeDocument/2006/relationships/slide" Target="slide11.xml"/><Relationship Id="rId20" Type="http://schemas.openxmlformats.org/officeDocument/2006/relationships/slide" Target="slide25.xml"/><Relationship Id="rId41" Type="http://schemas.openxmlformats.org/officeDocument/2006/relationships/slide" Target="slide46.xml"/><Relationship Id="rId54" Type="http://schemas.openxmlformats.org/officeDocument/2006/relationships/slide" Target="slide58.xml"/><Relationship Id="rId62" Type="http://schemas.openxmlformats.org/officeDocument/2006/relationships/slide" Target="slide6.xml"/><Relationship Id="rId70" Type="http://schemas.openxmlformats.org/officeDocument/2006/relationships/slide" Target="slide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211566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Електролітична дисоціація. Хімічні реакції між електролітами. Йонні рівняння.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ЗАСТОСУВАННЯ МУЛЬТИМЕДІЙНОГО СУПРОВОДУ НА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УРОКАХ ХІМІЇ</a:t>
            </a:r>
            <a:r>
              <a:rPr lang="uk-UA" b="1" dirty="0">
                <a:solidFill>
                  <a:srgbClr val="C00000"/>
                </a:solidFill>
              </a:rPr>
              <a:t> СТВОРЕННЯ МУЛЬТИМЕДІЙНОГО СУПРОВОДУ ЗАСОБАМИ ПРОГРАМИ</a:t>
            </a:r>
            <a:br>
              <a:rPr lang="uk-UA" b="1" dirty="0">
                <a:solidFill>
                  <a:srgbClr val="C00000"/>
                </a:solidFill>
              </a:rPr>
            </a:br>
            <a:r>
              <a:rPr lang="uk-UA" altLang="uk-UA" b="1" i="1" dirty="0">
                <a:solidFill>
                  <a:srgbClr val="0070C0"/>
                </a:solidFill>
              </a:rPr>
              <a:t>Microsoft </a:t>
            </a:r>
            <a:r>
              <a:rPr lang="en-US" altLang="uk-UA" b="1" i="1" dirty="0">
                <a:solidFill>
                  <a:srgbClr val="0070C0"/>
                </a:solidFill>
              </a:rPr>
              <a:t>Power Point</a:t>
            </a:r>
            <a:r>
              <a:rPr lang="ru-RU" altLang="uk-UA" b="1" i="1" dirty="0">
                <a:solidFill>
                  <a:srgbClr val="0070C0"/>
                </a:solidFill>
              </a:rPr>
              <a:t> </a:t>
            </a:r>
            <a:endParaRPr lang="uk-UA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41168"/>
            <a:ext cx="1633746" cy="1633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456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МОЖЛИВОСТІ ПРОГРАМИ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u="sng" dirty="0">
                <a:solidFill>
                  <a:srgbClr val="1801BF"/>
                </a:solidFill>
              </a:rPr>
              <a:t>Виділення елементів на слайді </a:t>
            </a:r>
            <a:r>
              <a:rPr lang="uk-UA" b="1" u="sng" dirty="0" smtClean="0">
                <a:solidFill>
                  <a:srgbClr val="1801BF"/>
                </a:solidFill>
              </a:rPr>
              <a:t>кольором</a:t>
            </a:r>
            <a:r>
              <a:rPr lang="uk-UA" b="1" dirty="0" smtClean="0">
                <a:solidFill>
                  <a:srgbClr val="1801BF"/>
                </a:solidFill>
              </a:rPr>
              <a:t>.</a:t>
            </a:r>
            <a:endParaRPr lang="uk-UA" b="1" dirty="0">
              <a:solidFill>
                <a:srgbClr val="1801BF"/>
              </a:solidFill>
            </a:endParaRPr>
          </a:p>
          <a:p>
            <a:r>
              <a:rPr lang="uk-UA" b="1" u="sng" dirty="0">
                <a:solidFill>
                  <a:srgbClr val="1801BF"/>
                </a:solidFill>
              </a:rPr>
              <a:t>Використання ефектів анімації</a:t>
            </a:r>
            <a:r>
              <a:rPr lang="uk-UA" b="1" u="sng" dirty="0" smtClean="0">
                <a:solidFill>
                  <a:srgbClr val="1801BF"/>
                </a:solidFill>
              </a:rPr>
              <a:t>.</a:t>
            </a:r>
          </a:p>
          <a:p>
            <a:r>
              <a:rPr lang="uk-UA" b="1" u="sng" dirty="0" smtClean="0">
                <a:solidFill>
                  <a:srgbClr val="1801BF"/>
                </a:solidFill>
              </a:rPr>
              <a:t>Гіперпосилання.</a:t>
            </a:r>
            <a:endParaRPr lang="uk-UA" b="1" u="sng" dirty="0">
              <a:solidFill>
                <a:srgbClr val="1801BF"/>
              </a:solidFill>
            </a:endParaRPr>
          </a:p>
          <a:p>
            <a:r>
              <a:rPr lang="uk-UA" b="1" u="sng" dirty="0" smtClean="0">
                <a:solidFill>
                  <a:srgbClr val="1801BF"/>
                </a:solidFill>
              </a:rPr>
              <a:t>Вставка(картинок, відео, таблиць).</a:t>
            </a:r>
            <a:endParaRPr lang="uk-UA" b="1" u="sng" dirty="0">
              <a:solidFill>
                <a:srgbClr val="1801B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КОРИС</a:t>
            </a:r>
            <a:r>
              <a:rPr lang="uk-UA" b="1" dirty="0">
                <a:solidFill>
                  <a:srgbClr val="C00000"/>
                </a:solidFill>
              </a:rPr>
              <a:t>НІ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uk-UA" b="1" dirty="0">
                <a:solidFill>
                  <a:srgbClr val="C00000"/>
                </a:solidFill>
              </a:rPr>
              <a:t>ЕФЕКТИ АНІМАЦІЇ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i="1" dirty="0">
                <a:solidFill>
                  <a:srgbClr val="C00000"/>
                </a:solidFill>
              </a:rPr>
              <a:t>ЕФЕКТИ ВХОДУ</a:t>
            </a:r>
            <a:endParaRPr lang="uk-UA" b="1" i="1" dirty="0">
              <a:solidFill>
                <a:srgbClr val="C00000"/>
              </a:solidFill>
              <a:hlinkClick r:id="rId2" action="ppaction://hlinksldjump"/>
            </a:endParaRPr>
          </a:p>
          <a:p>
            <a:r>
              <a:rPr lang="uk-UA" b="1" dirty="0">
                <a:solidFill>
                  <a:srgbClr val="C00000"/>
                </a:solidFill>
                <a:hlinkClick r:id="rId2" action="ppaction://hlinksldjump"/>
              </a:rPr>
              <a:t>ПОЯВА</a:t>
            </a:r>
            <a:endParaRPr lang="uk-UA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uk-UA" b="1" i="1" dirty="0">
                <a:solidFill>
                  <a:srgbClr val="C00000"/>
                </a:solidFill>
              </a:rPr>
              <a:t>ЕФЕКТИ ВИХОДУ</a:t>
            </a:r>
          </a:p>
          <a:p>
            <a:r>
              <a:rPr lang="uk-UA" b="1" dirty="0">
                <a:solidFill>
                  <a:srgbClr val="C00000"/>
                </a:solidFill>
                <a:hlinkClick r:id="rId3" action="ppaction://hlinksldjump"/>
              </a:rPr>
              <a:t>ЗНИКНЕННЯ</a:t>
            </a:r>
            <a:endParaRPr lang="uk-UA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uk-UA" b="1" i="1" dirty="0">
                <a:solidFill>
                  <a:srgbClr val="C00000"/>
                </a:solidFill>
              </a:rPr>
              <a:t>ЕФЕКТИ ВИДІЛЕННЯ</a:t>
            </a:r>
          </a:p>
          <a:p>
            <a:r>
              <a:rPr lang="uk-UA" b="1" dirty="0">
                <a:solidFill>
                  <a:srgbClr val="C00000"/>
                </a:solidFill>
                <a:hlinkClick r:id="rId4" action="ppaction://hlinksldjump"/>
              </a:rPr>
              <a:t>ОБЕРТАННЯ</a:t>
            </a:r>
            <a:endParaRPr lang="uk-UA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uk-UA" b="1" i="1" dirty="0">
                <a:solidFill>
                  <a:srgbClr val="C00000"/>
                </a:solidFill>
              </a:rPr>
              <a:t>ЕФЕКТИ ШЛЯХИ ПЕРЕМІЩЕННЯ</a:t>
            </a:r>
          </a:p>
          <a:p>
            <a:r>
              <a:rPr lang="uk-UA" b="1" dirty="0">
                <a:solidFill>
                  <a:srgbClr val="C00000"/>
                </a:solidFill>
                <a:hlinkClick r:id="rId5" action="ppaction://hlinksldjump"/>
              </a:rPr>
              <a:t>КОРИСТУВАЦЬКИЙ ШЛЯХ</a:t>
            </a:r>
            <a:endParaRPr lang="uk-UA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57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078847968"/>
                  </p:ext>
                </p:extLst>
              </p:nvPr>
            </p:nvGraphicFramePr>
            <p:xfrm>
              <a:off x="251520" y="116633"/>
              <a:ext cx="8712967" cy="63599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22873"/>
                    <a:gridCol w="382148"/>
                    <a:gridCol w="458577"/>
                    <a:gridCol w="458577"/>
                    <a:gridCol w="430153"/>
                    <a:gridCol w="360040"/>
                    <a:gridCol w="432048"/>
                    <a:gridCol w="432048"/>
                    <a:gridCol w="360040"/>
                    <a:gridCol w="432048"/>
                    <a:gridCol w="360040"/>
                    <a:gridCol w="360040"/>
                    <a:gridCol w="432048"/>
                    <a:gridCol w="360040"/>
                    <a:gridCol w="360040"/>
                    <a:gridCol w="360040"/>
                    <a:gridCol w="379074"/>
                    <a:gridCol w="368709"/>
                    <a:gridCol w="382192"/>
                    <a:gridCol w="382192"/>
                  </a:tblGrid>
                  <a:tr h="597631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Аніони</a:t>
                          </a:r>
                          <a:endParaRPr lang="uk-UA" sz="3600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FF0000"/>
                        </a:solidFill>
                      </a:tcPr>
                    </a:tc>
                    <a:tc gridSpan="19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Катіони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  <a:tr h="802182">
                    <a:tc v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𝑯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𝑲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𝑵𝑯</m:t>
                                    </m:r>
                                    <m:r>
                                      <a:rPr lang="en-US" b="1" i="1" baseline="-25000" smtClean="0"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𝑨𝒍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𝑪𝒓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pPr algn="l"/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𝑵𝒊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𝒁𝒏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𝑯𝒈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𝑪𝒖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𝑷𝒃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𝑶𝑯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𝑪𝒍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𝑩𝒓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𝑱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𝑷𝑶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447793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𝑺𝒊𝑶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b="1" dirty="0" smtClean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𝑵𝑶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𝑪𝑯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𝑪𝑶𝑶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415769">
                    <a:tc gridSpan="20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23991144"/>
                  </p:ext>
                </p:extLst>
              </p:nvPr>
            </p:nvGraphicFramePr>
            <p:xfrm>
              <a:off x="251520" y="116633"/>
              <a:ext cx="8712967" cy="63599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22873"/>
                    <a:gridCol w="382148"/>
                    <a:gridCol w="458577"/>
                    <a:gridCol w="458577"/>
                    <a:gridCol w="430153"/>
                    <a:gridCol w="360040"/>
                    <a:gridCol w="432048"/>
                    <a:gridCol w="432048"/>
                    <a:gridCol w="360040"/>
                    <a:gridCol w="432048"/>
                    <a:gridCol w="360040"/>
                    <a:gridCol w="360040"/>
                    <a:gridCol w="432048"/>
                    <a:gridCol w="360040"/>
                    <a:gridCol w="360040"/>
                    <a:gridCol w="360040"/>
                    <a:gridCol w="379074"/>
                    <a:gridCol w="368709"/>
                    <a:gridCol w="382192"/>
                    <a:gridCol w="382192"/>
                  </a:tblGrid>
                  <a:tr h="64008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Аніони</a:t>
                          </a:r>
                          <a:endParaRPr lang="uk-UA" sz="3600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FF0000"/>
                        </a:solidFill>
                      </a:tcPr>
                    </a:tc>
                    <a:tc gridSpan="19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Катіони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  <a:tr h="802182">
                    <a:tc v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335484" t="-90909" r="-188225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355263" t="-90909" r="-143552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461333" t="-90909" r="-135466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592958" t="-90909" r="-133098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833898" t="-90909" r="-1501695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776056" t="-90909" r="-114788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888571" t="-90909" r="-106428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153333" t="-90909" r="-114166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074286" t="-90909" r="-878571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370000" t="-90909" r="-925000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494915" t="-90909" r="-84067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325352" t="-90909" r="-598592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715254" t="-90909" r="-6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815254" t="-90909" r="-5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1915254" t="-90909" r="-4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917742" t="-90909" r="-300000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2050820" t="-90909" r="-20491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2116129" t="-90909" r="-101613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2180952" t="-90909" b="-611364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61"/>
                          <a:stretch>
                            <a:fillRect l="-3483" t="-420000" r="-611443" b="-124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528814" r="-611443" b="-11661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618333" r="-611443" b="-104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718333" r="-611443" b="-94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804918" r="-611443" b="-8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904918" r="-611443" b="-7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1004918" r="-611443" b="-6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104918" r="-611443" b="-5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1204918" r="-611443" b="-4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447793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075676" r="-611443" b="-2554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450000" r="-611443" b="-2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550000" r="-611443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415769">
                    <a:tc gridSpan="20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Fallback>
      </mc:AlternateContent>
      <p:cxnSp>
        <p:nvCxnSpPr>
          <p:cNvPr id="3" name="Прямая соединительная линия 2"/>
          <p:cNvCxnSpPr/>
          <p:nvPr/>
        </p:nvCxnSpPr>
        <p:spPr>
          <a:xfrm>
            <a:off x="1361964" y="4005064"/>
            <a:ext cx="1728192" cy="0"/>
          </a:xfrm>
          <a:prstGeom prst="line">
            <a:avLst/>
          </a:prstGeom>
          <a:ln w="38100">
            <a:solidFill>
              <a:srgbClr val="FFFF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080048" y="1412776"/>
            <a:ext cx="20216" cy="2736304"/>
          </a:xfrm>
          <a:prstGeom prst="straightConnector1">
            <a:avLst/>
          </a:prstGeom>
          <a:ln w="38100">
            <a:solidFill>
              <a:srgbClr val="FFFF00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187624" y="2204864"/>
            <a:ext cx="6120680" cy="0"/>
          </a:xfrm>
          <a:prstGeom prst="line">
            <a:avLst/>
          </a:prstGeom>
          <a:ln w="38100">
            <a:solidFill>
              <a:srgbClr val="FFFF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7164288" y="1268760"/>
            <a:ext cx="0" cy="936104"/>
          </a:xfrm>
          <a:prstGeom prst="line">
            <a:avLst/>
          </a:prstGeom>
          <a:ln w="38100">
            <a:solidFill>
              <a:srgbClr val="FFFF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7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760647224"/>
                  </p:ext>
                </p:extLst>
              </p:nvPr>
            </p:nvGraphicFramePr>
            <p:xfrm>
              <a:off x="251520" y="116633"/>
              <a:ext cx="8712967" cy="63599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22873"/>
                    <a:gridCol w="382148"/>
                    <a:gridCol w="458577"/>
                    <a:gridCol w="458577"/>
                    <a:gridCol w="430153"/>
                    <a:gridCol w="360040"/>
                    <a:gridCol w="432048"/>
                    <a:gridCol w="432048"/>
                    <a:gridCol w="360040"/>
                    <a:gridCol w="432048"/>
                    <a:gridCol w="360040"/>
                    <a:gridCol w="360040"/>
                    <a:gridCol w="432048"/>
                    <a:gridCol w="360040"/>
                    <a:gridCol w="360040"/>
                    <a:gridCol w="360040"/>
                    <a:gridCol w="379074"/>
                    <a:gridCol w="368709"/>
                    <a:gridCol w="382192"/>
                    <a:gridCol w="382192"/>
                  </a:tblGrid>
                  <a:tr h="597631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Аніони</a:t>
                          </a:r>
                          <a:endParaRPr lang="uk-UA" sz="3600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FF0000"/>
                        </a:solidFill>
                      </a:tcPr>
                    </a:tc>
                    <a:tc gridSpan="19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Катіони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  <a:tr h="802182">
                    <a:tc v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𝑯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𝑲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𝑵𝑯</m:t>
                                    </m:r>
                                    <m:r>
                                      <a:rPr lang="en-US" b="1" i="1" baseline="-25000" smtClean="0"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𝑪𝒂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𝑨𝒍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𝑪𝒓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pPr algn="l"/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𝑵𝒊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𝒁𝒏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𝑯𝒈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𝑪𝒖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𝑷𝒃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𝑺𝒏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+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92D050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𝑶𝑯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𝑪𝒍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𝑩𝒓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𝑱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1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2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𝑷𝑶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𝟒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3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47255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4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447793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𝑺𝒊𝑶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b="1" dirty="0" smtClean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5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𝑵𝑶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41504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uk-UA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𝑪𝑯</m:t>
                                    </m:r>
                                    <m:r>
                                      <a:rPr lang="en-US" b="1" i="1" baseline="-25000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𝑪𝑶𝑶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−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92D05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415769">
                    <a:tc gridSpan="20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23991144"/>
                  </p:ext>
                </p:extLst>
              </p:nvPr>
            </p:nvGraphicFramePr>
            <p:xfrm>
              <a:off x="251520" y="116633"/>
              <a:ext cx="8712967" cy="63599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22873"/>
                    <a:gridCol w="382148"/>
                    <a:gridCol w="458577"/>
                    <a:gridCol w="458577"/>
                    <a:gridCol w="430153"/>
                    <a:gridCol w="360040"/>
                    <a:gridCol w="432048"/>
                    <a:gridCol w="432048"/>
                    <a:gridCol w="360040"/>
                    <a:gridCol w="432048"/>
                    <a:gridCol w="360040"/>
                    <a:gridCol w="360040"/>
                    <a:gridCol w="432048"/>
                    <a:gridCol w="360040"/>
                    <a:gridCol w="360040"/>
                    <a:gridCol w="360040"/>
                    <a:gridCol w="379074"/>
                    <a:gridCol w="368709"/>
                    <a:gridCol w="382192"/>
                    <a:gridCol w="382192"/>
                  </a:tblGrid>
                  <a:tr h="64008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Аніони</a:t>
                          </a:r>
                          <a:endParaRPr lang="uk-UA" sz="3600" dirty="0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FF0000"/>
                        </a:solidFill>
                      </a:tcPr>
                    </a:tc>
                    <a:tc gridSpan="19">
                      <a:txBody>
                        <a:bodyPr/>
                        <a:lstStyle/>
                        <a:p>
                          <a:pPr algn="ctr"/>
                          <a:r>
                            <a:rPr lang="uk-UA" sz="3600" dirty="0" smtClean="0"/>
                            <a:t>Катіони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/>
                    </a:tc>
                  </a:tr>
                  <a:tr h="802182">
                    <a:tc v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335484" t="-90909" r="-188225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355263" t="-90909" r="-143552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461333" t="-90909" r="-135466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592958" t="-90909" r="-133098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833898" t="-90909" r="-1501695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776056" t="-90909" r="-114788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888571" t="-90909" r="-1064286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153333" t="-90909" r="-1141667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074286" t="-90909" r="-878571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blipFill rotWithShape="1">
                          <a:blip r:embed="rId61"/>
                          <a:stretch>
                            <a:fillRect l="-1370000" t="-90909" r="-925000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494915" t="-90909" r="-84067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325352" t="-90909" r="-598592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715254" t="-90909" r="-6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815254" t="-90909" r="-5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1915254" t="-90909" r="-420339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1917742" t="-90909" r="-300000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2050820" t="-90909" r="-204918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61"/>
                          <a:stretch>
                            <a:fillRect l="-2116129" t="-90909" r="-101613" b="-6113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vert="vert270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61"/>
                          <a:stretch>
                            <a:fillRect l="-2180952" t="-90909" b="-611364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61"/>
                          <a:stretch>
                            <a:fillRect l="-3483" t="-420000" r="-611443" b="-124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>
                            <a:solidFill>
                              <a:srgbClr val="0070C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3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4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5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6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7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8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69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0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1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528814" r="-611443" b="-11661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618333" r="-611443" b="-104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718333" r="-611443" b="-94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804918" r="-611443" b="-8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904918" r="-611443" b="-7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1004918" r="-611443" b="-6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104918" r="-611443" b="-5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</a:tr>
                  <a:tr h="37192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61"/>
                          <a:stretch>
                            <a:fillRect l="-3483" t="-1204918" r="-611443" b="-43114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M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  <a:tr h="447793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075676" r="-611443" b="-2554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  <a:hlinkClick r:id="rId72" action="ppaction://hlinksldjump"/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H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450000" r="-611443" b="-2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61"/>
                          <a:stretch>
                            <a:fillRect l="-3483" t="-1550000" r="-611443" b="-11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P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>
                              <a:solidFill>
                                <a:schemeClr val="tx1"/>
                              </a:solidFill>
                            </a:rPr>
                            <a:t>-</a:t>
                          </a:r>
                          <a:endParaRPr lang="uk-UA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415769">
                    <a:tc gridSpan="20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482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ОСАДИ(ОСНОВИ)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𝑴𝒈</m:t>
                        </m:r>
                        <m:r>
                          <a:rPr lang="en-US" sz="9600" b="1" i="1" smtClean="0">
                            <a:latin typeface="Cambria Math"/>
                          </a:rPr>
                          <m:t>(</m:t>
                        </m:r>
                        <m:r>
                          <a:rPr lang="en-US" sz="9600" b="1" i="1" smtClean="0">
                            <a:latin typeface="Cambria Math"/>
                          </a:rPr>
                          <m:t>𝑶𝑯</m:t>
                        </m:r>
                        <m:r>
                          <a:rPr lang="en-US" sz="9600" b="1" i="1" smtClean="0"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 smtClean="0"/>
              </a:p>
              <a:p>
                <a:endParaRPr lang="uk-UA" sz="9600" b="1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7884368" y="551723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225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uk-UA" sz="3200" dirty="0" smtClean="0"/>
                  <a:t>Білий желеподібний осад що при надлишку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sz="3200" b="1" i="1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uk-UA" sz="3200" dirty="0" smtClean="0"/>
                  <a:t> розчиняється</a:t>
                </a:r>
                <a:endParaRPr lang="uk-UA" sz="3200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t="-3723" r="-1481" b="-1436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𝑨𝒍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03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384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𝑪𝒓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8924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82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Зеленуватий осад на повітрі буріє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𝑭𝒆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723" y="5769349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931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Осад бурого кольору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𝑭𝒆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>
                  <a:solidFill>
                    <a:prstClr val="black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975" y="5782363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430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𝑵𝒊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>
                  <a:solidFill>
                    <a:prstClr val="black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661248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983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𝑴𝒏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37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305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uk-UA" sz="3200" dirty="0"/>
                  <a:t>Білий </a:t>
                </a:r>
                <a:r>
                  <a:rPr lang="uk-UA" sz="3200" dirty="0" smtClean="0"/>
                  <a:t>осад </a:t>
                </a:r>
                <a:r>
                  <a:rPr lang="uk-UA" sz="3200" dirty="0"/>
                  <a:t>що при надлишку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3200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3200" b="1" i="1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sz="3200" b="1" i="1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uk-UA" sz="3200" dirty="0"/>
                  <a:t> розчиняється</a:t>
                </a: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t="-3191" b="-1383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𝒁𝒏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>
                  <a:solidFill>
                    <a:prstClr val="black"/>
                  </a:solidFill>
                </a:endParaRPr>
              </a:p>
              <a:p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486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609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Синій осад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𝑪𝒖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40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:endParaRPr lang="en-US" b="1" dirty="0">
                  <a:solidFill>
                    <a:prstClr val="black"/>
                  </a:solidFill>
                </a:endParaRP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𝑺𝒏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sz="96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uk-UA" sz="9600" b="1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sz="96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1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1023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ОСАДИ(КИСЛОТИ)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sz="96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𝑺𝒊𝑶</m:t>
                        </m:r>
                      </m:e>
                      <m:sub>
                        <m:r>
                          <a:rPr lang="en-US" sz="9600" b="1" i="1" smtClean="0"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uk-UA" sz="9600" b="1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b="1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4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274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Білий сироподібний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𝑨𝒈𝑪𝒍</m:t>
                    </m:r>
                    <m:r>
                      <a:rPr lang="en-US" sz="9600" b="1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b="1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26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397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Жовтий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/>
                <a14:m>
                  <m:oMath xmlns:m="http://schemas.openxmlformats.org/officeDocument/2006/math">
                    <m:r>
                      <a:rPr lang="en-US" sz="9600" b="1" i="1">
                        <a:solidFill>
                          <a:prstClr val="black"/>
                        </a:solidFill>
                        <a:latin typeface="Cambria Math"/>
                      </a:rPr>
                      <m:t>𝑨𝒈𝑩𝒓</m:t>
                    </m:r>
                    <m:r>
                      <a:rPr lang="en-US" sz="9600" b="1" i="1" smtClean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b="1" dirty="0">
                  <a:solidFill>
                    <a:prstClr val="black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29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134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Жовтий осад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𝑨𝒈𝑰</m:t>
                    </m:r>
                    <m:r>
                      <a:rPr lang="en-US" sz="9600" b="1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31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31899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948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𝑷𝒃𝑰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33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37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57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𝑯𝒈𝑰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36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158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 numCol="2">
                <a:normAutofit/>
              </a:bodyPr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𝑨𝒍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38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68531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01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𝑪𝒓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𝑺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41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625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𝑭𝒆𝑺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43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280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𝑵𝒊𝑺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 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45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89" y="5724525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832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 smtClean="0">
                        <a:latin typeface="Cambria Math"/>
                      </a:rPr>
                      <m:t>𝑴𝒏𝑺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48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975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936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Білий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𝒁𝒏</m:t>
                    </m:r>
                    <m:r>
                      <a:rPr lang="en-US" sz="9600" b="1" i="1" smtClean="0">
                        <a:latin typeface="Cambria Math"/>
                      </a:rPr>
                      <m:t>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50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255" y="5746648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734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𝑨𝒈</m:t>
                        </m:r>
                      </m:e>
                      <m:sub>
                        <m:r>
                          <a:rPr lang="en-US" sz="9600" b="1" i="1" smtClean="0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 smtClean="0">
                        <a:latin typeface="Cambria Math"/>
                      </a:rPr>
                      <m:t>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53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759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</a:rPr>
                      <m:t>𝑯𝒈</m:t>
                    </m:r>
                    <m:r>
                      <a:rPr lang="en-US" sz="9600" b="1" i="1" smtClean="0">
                        <a:latin typeface="Cambria Math"/>
                      </a:rPr>
                      <m:t> </m:t>
                    </m:r>
                    <m:r>
                      <a:rPr lang="en-US" sz="9600" b="1" i="1" smtClean="0">
                        <a:latin typeface="Cambria Math"/>
                      </a:rPr>
                      <m:t>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55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68093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02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US" sz="9600" b="1" i="1" smtClean="0">
                        <a:latin typeface="Cambria Math"/>
                      </a:rPr>
                      <m:t>𝑪𝒖𝑺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 ↓</m:t>
                    </m:r>
                  </m:oMath>
                </a14:m>
                <a:endParaRPr lang="ru-RU" sz="9600" dirty="0"/>
              </a:p>
              <a:p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57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06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9600" b="1" dirty="0" err="1" smtClean="0"/>
                  <a:t>Pb</a:t>
                </a:r>
                <a14:m>
                  <m:oMath xmlns:m="http://schemas.openxmlformats.org/officeDocument/2006/math">
                    <m:r>
                      <a:rPr lang="en-US" sz="9600" b="1" i="1" smtClean="0">
                        <a:latin typeface="Cambria Math"/>
                      </a:rPr>
                      <m:t>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111"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60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73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sz="9600" b="1" dirty="0" smtClean="0"/>
                  <a:t>Sn</a:t>
                </a:r>
                <a14:m>
                  <m:oMath xmlns:m="http://schemas.openxmlformats.org/officeDocument/2006/math">
                    <m:r>
                      <a:rPr lang="en-US" sz="9600" b="1" i="1" smtClean="0">
                        <a:latin typeface="Cambria Math"/>
                      </a:rPr>
                      <m:t>𝑺</m:t>
                    </m:r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7111"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6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142" y="5785014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421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 numCol="2">
                <a:noAutofit/>
              </a:bodyPr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𝑩𝒂𝑺𝑶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sz="6000" dirty="0"/>
              </a:p>
              <a:p>
                <a:endParaRPr lang="uk-UA" sz="72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6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12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𝑪𝒂𝑺𝑶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dirty="0"/>
              </a:p>
              <a:p>
                <a:pPr fontAlgn="t"/>
                <a:endParaRPr lang="ru-RU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6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255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𝑴𝒈𝑺𝑶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6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37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227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𝑵𝒊𝑺𝑶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25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𝑴𝒏𝑺𝑶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dirty="0"/>
              </a:p>
              <a:p>
                <a:pPr fontAlgn="t"/>
                <a:endParaRPr lang="ru-RU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74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269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305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𝑷𝒃𝑺𝑶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7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018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12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Білий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𝑩𝒂𝑺𝑶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7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294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𝑩𝒂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sz="54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14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5615" y="5791767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1670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𝑪𝒂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81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03" y="5795378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061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𝑴𝒈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84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989" y="5782363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390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𝑭𝒆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86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37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34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𝑵𝒊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89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26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𝑴𝒏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83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0176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𝒁𝒏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891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04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Жовтий осад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𝑨𝒈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93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37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280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𝑯𝒈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6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256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𝑪𝒖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98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28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𝑷𝒃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01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819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 smtClean="0">
                            <a:latin typeface="Cambria Math"/>
                          </a:rPr>
                          <m:t>𝑺𝒏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𝟑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𝑷𝑶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𝟒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en-US" sz="9600" b="1" baseline="-25000" dirty="0"/>
                  <a:t>2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03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723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49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𝑩𝒂𝑪𝑶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dirty="0"/>
              </a:p>
              <a:p>
                <a:pPr fontAlgn="t"/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05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446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𝑪𝒂𝑪𝑶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608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028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929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𝑴𝒈𝑪𝑶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10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975" y="5782363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826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𝑭𝒆𝑪𝑶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ru-RU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13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03" y="5797112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029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𝑴𝒏𝑪𝑶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marL="0" indent="0">
                  <a:buNone/>
                </a:pPr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15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379" y="5786748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473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𝑷𝒃𝑪𝑶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17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84097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609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𝑩𝒂𝑺𝒊𝑶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pPr fontAlgn="t"/>
                <a:endParaRPr lang="ru-RU" baseline="-25000" dirty="0"/>
              </a:p>
              <a:p>
                <a:pPr fontAlgn="t"/>
                <a:endParaRPr lang="ru-RU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0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39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𝑪𝒂𝑺𝒊𝑶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2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68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𝑨𝒍</m:t>
                        </m:r>
                        <m:r>
                          <a:rPr lang="en-US" sz="9600" b="1" i="1" baseline="-25000">
                            <a:latin typeface="Cambria Math"/>
                          </a:rPr>
                          <m:t>𝟐</m:t>
                        </m:r>
                        <m:r>
                          <a:rPr lang="en-US" sz="9600" b="1" i="1">
                            <a:latin typeface="Cambria Math"/>
                          </a:rPr>
                          <m:t>(</m:t>
                        </m:r>
                        <m:r>
                          <a:rPr lang="en-US" sz="9600" b="1" i="1">
                            <a:latin typeface="Cambria Math"/>
                          </a:rPr>
                          <m:t>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/>
                  <a:t>)</a:t>
                </a:r>
                <a:r>
                  <a:rPr lang="uk-UA" sz="9600" b="1" baseline="-25000" dirty="0"/>
                  <a:t>3</a:t>
                </a:r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2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624" y="5816244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27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𝑭𝒆𝑺𝒊𝑶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42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975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185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𝒁𝒏𝑺𝒊𝑶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52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269" y="5784097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84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fontAlgn="t"/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𝑴𝒏𝑺𝒊𝑶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ru-RU" sz="9600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3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66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96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9600" b="1" i="1">
                            <a:latin typeface="Cambria Math"/>
                          </a:rPr>
                          <m:t>𝑷𝒃𝑺𝒊𝑶</m:t>
                        </m:r>
                      </m:e>
                      <m:sub>
                        <m:r>
                          <a:rPr lang="en-US" sz="9600" b="1" i="1">
                            <a:latin typeface="Cambria Math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96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sz="9600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uk-UA" sz="96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34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0" y="5797550"/>
            <a:ext cx="10604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410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571184" cy="792088"/>
          </a:xfrm>
        </p:spPr>
        <p:txBody>
          <a:bodyPr>
            <a:normAutofit/>
          </a:bodyPr>
          <a:lstStyle/>
          <a:p>
            <a:r>
              <a:rPr lang="uk-UA" dirty="0" smtClean="0"/>
              <a:t>ОСАДИ(СОЛІ)</a:t>
            </a: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10147509"/>
                  </p:ext>
                </p:extLst>
              </p:nvPr>
            </p:nvGraphicFramePr>
            <p:xfrm>
              <a:off x="30294" y="764704"/>
              <a:ext cx="8889267" cy="58849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68152"/>
                    <a:gridCol w="1008112"/>
                    <a:gridCol w="942721"/>
                    <a:gridCol w="961771"/>
                    <a:gridCol w="648072"/>
                    <a:gridCol w="792088"/>
                    <a:gridCol w="792088"/>
                    <a:gridCol w="864096"/>
                    <a:gridCol w="792088"/>
                    <a:gridCol w="720079"/>
                  </a:tblGrid>
                  <a:tr h="590042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ХЛОРИДИ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1" i="1" smtClean="0">
                                    <a:latin typeface="Cambria Math"/>
                                  </a:rPr>
                                  <m:t>𝑨𝒈𝑪𝒍</m:t>
                                </m:r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БРОМІДИ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kumimoji="0" lang="en-US" sz="1800" b="1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𝑨𝒈𝑩𝒓</m:t>
                                </m:r>
                              </m:oMath>
                            </m:oMathPara>
                          </a14:m>
                          <a:endParaRPr kumimoji="0" lang="uk-UA" sz="1800" b="1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+mn-lt"/>
                            <a:ea typeface="+mn-ea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83614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ЙОДИДИ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1" i="1" smtClean="0">
                                    <a:latin typeface="Cambria Math"/>
                                  </a:rPr>
                                  <m:t>𝑨𝒈𝑰</m:t>
                                </m:r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1" i="1" smtClean="0">
                                    <a:latin typeface="Cambria Math"/>
                                  </a:rPr>
                                  <m:t>𝑯𝒈𝑰</m:t>
                                </m:r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1" i="1" smtClean="0">
                                    <a:latin typeface="Cambria Math"/>
                                  </a:rPr>
                                  <m:t>𝑷𝒃𝑰</m:t>
                                </m:r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 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3194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СУЛЬФІДИ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𝑨𝒍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𝑪𝒓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1" i="1" smtClean="0">
                                    <a:latin typeface="Cambria Math"/>
                                  </a:rPr>
                                  <m:t>𝑭𝒆𝑺</m:t>
                                </m:r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𝑵𝒊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𝒁𝒏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𝑨𝒈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𝑯𝒈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𝑪𝒖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k-UA" dirty="0" smtClean="0"/>
                            <a:t>СУЛЬФІТИ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𝑪𝒂𝑺𝑶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𝑴𝒈𝑺𝑶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𝑵𝒊𝑺𝑶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𝑷𝒃𝑺𝑶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СУЛЬФАТИ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𝑩𝒂𝑺𝑶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ФОСФАТИ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𝑩𝒂</m:t>
                                  </m:r>
                                  <m:r>
                                    <a:rPr lang="en-US" b="1" i="1" baseline="-25000" smtClean="0">
                                      <a:latin typeface="Cambria Math"/>
                                    </a:rPr>
                                    <m:t>𝟑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𝑷𝑶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b="1" dirty="0" smtClean="0"/>
                            <a:t>)</a:t>
                          </a:r>
                          <a:r>
                            <a:rPr lang="en-US" b="1" baseline="-25000" dirty="0" smtClean="0"/>
                            <a:t>2</a:t>
                          </a:r>
                          <a:endParaRPr lang="uk-UA" b="1" baseline="-25000" dirty="0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𝑪𝒂</m:t>
                                  </m:r>
                                  <m:r>
                                    <a:rPr lang="en-US" b="1" i="1" baseline="-25000" smtClean="0">
                                      <a:latin typeface="Cambria Math"/>
                                    </a:rPr>
                                    <m:t>𝟑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𝑷𝑶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b="1" dirty="0" smtClean="0"/>
                            <a:t>)</a:t>
                          </a:r>
                          <a:r>
                            <a:rPr lang="en-US" b="1" baseline="-25000" dirty="0" smtClean="0"/>
                            <a:t>2</a:t>
                          </a:r>
                          <a:endParaRPr lang="uk-UA" b="1" baseline="-25000" dirty="0"/>
                        </a:p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𝑴𝒈</m:t>
                                  </m:r>
                                  <m:r>
                                    <a:rPr lang="en-US" b="1" i="1" baseline="-25000" smtClean="0">
                                      <a:latin typeface="Cambria Math"/>
                                    </a:rPr>
                                    <m:t>𝟑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𝑷𝑶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b="1" dirty="0" smtClean="0"/>
                            <a:t>)</a:t>
                          </a:r>
                          <a:r>
                            <a:rPr lang="en-US" b="1" baseline="-25000" dirty="0" smtClean="0"/>
                            <a:t>2</a:t>
                          </a:r>
                          <a:endParaRPr lang="uk-UA" b="1" baseline="-25000" dirty="0"/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𝑭𝒆</m:t>
                                  </m:r>
                                  <m:r>
                                    <a:rPr lang="en-US" b="1" i="1" baseline="-25000" smtClean="0">
                                      <a:latin typeface="Cambria Math"/>
                                    </a:rPr>
                                    <m:t>𝟑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𝑷𝑶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b="1" dirty="0" smtClean="0"/>
                            <a:t>)</a:t>
                          </a:r>
                          <a:r>
                            <a:rPr lang="en-US" b="1" baseline="-25000" dirty="0" smtClean="0"/>
                            <a:t>2</a:t>
                          </a:r>
                          <a:endParaRPr lang="uk-UA" b="1" baseline="-25000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31942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КАРБОНАТИ</a:t>
                          </a:r>
                          <a:endParaRPr lang="uk-UA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𝑪𝒂𝑪𝑶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𝑴𝒈𝑪𝑶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uk-UA" b="1" dirty="0" smtClean="0"/>
                            <a:t/>
                          </a:r>
                          <a:br>
                            <a:rPr lang="uk-UA" b="1" dirty="0" smtClean="0"/>
                          </a:br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𝑷𝒃𝑪𝑶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1387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СИЛІКАТИ</a:t>
                          </a:r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𝑩𝒂𝑺𝒊𝑶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𝑪𝒂𝑺𝒊𝑶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gridSpan="2"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uk-UA" b="1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𝑨𝒍</m:t>
                                  </m:r>
                                  <m:r>
                                    <a:rPr lang="en-US" b="1" i="1" baseline="-25000" smtClean="0">
                                      <a:latin typeface="Cambria Math"/>
                                    </a:rPr>
                                    <m:t>𝟐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(</m:t>
                                  </m:r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𝑺𝒊𝑶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𝟑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b="1" dirty="0" smtClean="0"/>
                            <a:t>)</a:t>
                          </a:r>
                          <a:r>
                            <a:rPr lang="en-US" b="1" baseline="-25000" dirty="0" smtClean="0"/>
                            <a:t>3</a:t>
                          </a:r>
                          <a:endParaRPr lang="uk-UA" b="1" baseline="-25000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𝑭𝒆𝑺𝒊𝑶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𝒁𝒏𝑺𝒊𝑶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𝑴𝒏𝑺𝒊𝑶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uk-UA" b="1" i="1" smtClean="0"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𝑷𝒃𝑺𝒊𝑶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uk-UA" b="1" dirty="0"/>
                        </a:p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410147509"/>
                  </p:ext>
                </p:extLst>
              </p:nvPr>
            </p:nvGraphicFramePr>
            <p:xfrm>
              <a:off x="30294" y="764704"/>
              <a:ext cx="8889267" cy="58849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68152"/>
                    <a:gridCol w="1008112"/>
                    <a:gridCol w="942721"/>
                    <a:gridCol w="961771"/>
                    <a:gridCol w="648072"/>
                    <a:gridCol w="792088"/>
                    <a:gridCol w="792088"/>
                    <a:gridCol w="864096"/>
                    <a:gridCol w="792088"/>
                    <a:gridCol w="720079"/>
                  </a:tblGrid>
                  <a:tr h="590042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ХЛОРИДИ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5155" r="-643976" b="-8958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БРОМІДИ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105155" r="-643976" b="-7958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91440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ЙОДИДИ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132667" r="-643976" b="-414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3896" t="-132667" r="-594156" b="-414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44937" t="-132667" r="-479114" b="-414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  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uk-UA" sz="18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+mn-lt"/>
                              <a:ea typeface="+mn-ea"/>
                              <a:cs typeface="+mn-cs"/>
                            </a:rPr>
                            <a:t>СУЛЬФІДИ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332381" r="-643976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3896" t="-332381" r="-594156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44937" t="-332381" r="-479114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663208" t="-332381" r="-614151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622308" t="-332381" r="-400769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722308" t="-332381" r="-300769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752817" t="-332381" r="-175352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931538" t="-332381" r="-91538" b="-4923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2"/>
                          <a:stretch>
                            <a:fillRect l="-1136441" t="-332381" r="-847" b="-492381"/>
                          </a:stretch>
                        </a:blipFill>
                      </a:tcPr>
                    </a:tc>
                  </a:tr>
                  <a:tr h="590042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uk-UA" dirty="0" smtClean="0"/>
                            <a:t>СУЛЬФІТИ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468041" r="-643976" b="-4329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3896" t="-468041" r="-594156" b="-4329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44937" t="-468041" r="-479114" b="-432990"/>
                          </a:stretch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297881" t="-468041" r="-220763" b="-43299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345221" t="-468041" r="-91544" b="-43299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blipFill rotWithShape="1">
                          <a:blip r:embed="rId2"/>
                          <a:stretch>
                            <a:fillRect l="-488306" t="-468041" r="-403" b="-43299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СУЛЬФАТИ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135542" t="-524762" r="-643976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ФОСФАТИ</a:t>
                          </a:r>
                          <a:endParaRPr lang="uk-UA" dirty="0"/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70313" t="-624762" r="-285938" b="-20000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206439" t="-624762" r="-246591" b="-20000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311154" t="-624762" r="-150385" b="-20000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blipFill rotWithShape="1">
                          <a:blip r:embed="rId2"/>
                          <a:stretch>
                            <a:fillRect l="-393015" t="-624762" r="-43750" b="-200000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КАРБОНАТИ</a:t>
                          </a:r>
                          <a:endParaRPr lang="uk-UA" dirty="0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5542" t="-724762" r="-643976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53896" t="-724762" r="-594156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44937" t="-724762" r="-479114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uk-UA" b="1" dirty="0" smtClean="0"/>
                            <a:t/>
                          </a:r>
                          <a:br>
                            <a:rPr lang="uk-UA" b="1" dirty="0" smtClean="0"/>
                          </a:br>
                          <a:endParaRPr lang="uk-UA" b="1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22308" t="-724762" r="-400769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22308" t="-724762" r="-300769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52817" t="-724762" r="-175352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r>
                            <a:rPr lang="uk-UA" dirty="0" smtClean="0"/>
                            <a:t>СИЛІКАТИ</a:t>
                          </a:r>
                          <a:endParaRPr lang="uk-UA" dirty="0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135542" t="-824762" r="-6439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253896" t="-824762" r="-594156"/>
                          </a:stretch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206439" t="-824762" r="-246591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uk-UA" dirty="0"/>
                        </a:p>
                      </a:txBody>
                      <a:tcPr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622308" t="-824762" r="-40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722308" t="-824762" r="-30076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752817" t="-824762" r="-1753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blipFill rotWithShape="1">
                          <a:blip r:embed="rId2"/>
                          <a:stretch>
                            <a:fillRect l="-931538" t="-824762" r="-915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1505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Електроліти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uk-UA" b="1" dirty="0" smtClean="0">
                    <a:solidFill>
                      <a:srgbClr val="FF0000"/>
                    </a:solidFill>
                  </a:rPr>
                  <a:t>Електроліти</a:t>
                </a:r>
                <a:r>
                  <a:rPr lang="uk-UA" b="1" dirty="0" smtClean="0"/>
                  <a:t> - це речовини, які в розчині чи в розплаві дисоціюють на йони.</a:t>
                </a:r>
              </a:p>
              <a:p>
                <a:r>
                  <a:rPr lang="uk-UA" b="1" dirty="0" smtClean="0">
                    <a:solidFill>
                      <a:srgbClr val="FF0000"/>
                    </a:solidFill>
                  </a:rPr>
                  <a:t>Кислоти</a:t>
                </a:r>
                <a:r>
                  <a:rPr lang="uk-UA" b="1" dirty="0" smtClean="0"/>
                  <a:t> – це електроліти, які в розчині(розплаві) дисоціюють з утворенням одного типу йонів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Н</m:t>
                        </m:r>
                      </m:e>
                      <m:sup>
                        <m: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endParaRPr lang="uk-UA" b="1" dirty="0" smtClean="0"/>
              </a:p>
              <a:p>
                <a:r>
                  <a:rPr lang="uk-UA" b="1" dirty="0" smtClean="0">
                    <a:solidFill>
                      <a:srgbClr val="FF0000"/>
                    </a:solidFill>
                  </a:rPr>
                  <a:t>Основи</a:t>
                </a:r>
                <a:r>
                  <a:rPr lang="uk-UA" b="1" dirty="0" smtClean="0"/>
                  <a:t> - це електроліти, </a:t>
                </a:r>
                <a:r>
                  <a:rPr lang="uk-UA" b="1" dirty="0"/>
                  <a:t>які в розчині </a:t>
                </a:r>
                <a:r>
                  <a:rPr lang="uk-UA" b="1" dirty="0" smtClean="0"/>
                  <a:t>(розплаві)дисоціюють </a:t>
                </a:r>
                <a:r>
                  <a:rPr lang="uk-UA" b="1" dirty="0"/>
                  <a:t>з утворенням одного типу йонів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О</m:t>
                        </m:r>
                        <m:r>
                          <a:rPr lang="uk-UA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Н</m:t>
                        </m:r>
                      </m:e>
                      <m:sup>
                        <m:r>
                          <a:rPr lang="uk-UA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endParaRPr lang="uk-UA" b="1" dirty="0" smtClean="0"/>
              </a:p>
              <a:p>
                <a:r>
                  <a:rPr lang="uk-UA" b="1" dirty="0" smtClean="0">
                    <a:solidFill>
                      <a:srgbClr val="FF0000"/>
                    </a:solidFill>
                  </a:rPr>
                  <a:t>Солі</a:t>
                </a:r>
                <a:r>
                  <a:rPr lang="uk-UA" b="1" dirty="0" smtClean="0"/>
                  <a:t> – це електроліти , які в розчині чи в розплаві дисоціюють з утворенням </a:t>
                </a:r>
                <a:r>
                  <a:rPr lang="uk-UA" b="1" dirty="0" smtClean="0">
                    <a:solidFill>
                      <a:srgbClr val="00B050"/>
                    </a:solidFill>
                  </a:rPr>
                  <a:t>катіонів металу</a:t>
                </a:r>
                <a:r>
                  <a:rPr lang="uk-UA" b="1" dirty="0" smtClean="0"/>
                  <a:t> та </a:t>
                </a:r>
                <a:r>
                  <a:rPr lang="uk-UA" b="1" dirty="0" smtClean="0">
                    <a:solidFill>
                      <a:srgbClr val="00B050"/>
                    </a:solidFill>
                  </a:rPr>
                  <a:t>аніонів кислотного залишку.</a:t>
                </a:r>
                <a:endParaRPr lang="uk-UA" b="1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3504" b="-134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702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</a:rPr>
              <a:t>Дисоціаціація кислот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uk-UA" dirty="0" smtClean="0">
                    <a:solidFill>
                      <a:srgbClr val="FF0000"/>
                    </a:solidFill>
                  </a:rPr>
                  <a:t>Одноосновні кислоти</a:t>
                </a:r>
              </a:p>
              <a:p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/>
                      </a:rPr>
                      <m:t>𝐻𝐶𝑙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/>
                      </a:rPr>
                      <m:t> ↔</m:t>
                    </m:r>
                    <m:sSup>
                      <m:sSupPr>
                        <m:ctrlPr>
                          <a:rPr lang="en-US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lang="en-US" b="0" i="0" smtClean="0">
                        <a:solidFill>
                          <a:srgbClr val="00B0F0"/>
                        </a:solidFill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𝐶𝑙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endParaRPr lang="en-US" dirty="0" smtClean="0">
                  <a:solidFill>
                    <a:srgbClr val="00B0F0"/>
                  </a:solidFill>
                </a:endParaRPr>
              </a:p>
              <a:p>
                <a:r>
                  <a:rPr lang="uk-UA" dirty="0" smtClean="0">
                    <a:solidFill>
                      <a:srgbClr val="FF0000"/>
                    </a:solidFill>
                  </a:rPr>
                  <a:t>Двоосновні кислоти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/>
                      </a:rPr>
                      <m:t>𝑆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i="1" dirty="0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en-US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 2</m:t>
                        </m:r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lang="en-US" b="0" i="0" dirty="0" smtClean="0">
                        <a:solidFill>
                          <a:srgbClr val="00B0F0"/>
                        </a:solidFill>
                        <a:latin typeface="Cambria Math"/>
                      </a:rPr>
                      <m:t>+</m:t>
                    </m:r>
                    <m:sSubSup>
                      <m:sSubSupPr>
                        <m:ctrlP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4</m:t>
                        </m:r>
                      </m:sub>
                      <m:sup/>
                    </m:sSubSup>
                  </m:oMath>
                </a14:m>
                <a:r>
                  <a:rPr lang="en-US" baseline="30000" dirty="0" smtClean="0">
                    <a:solidFill>
                      <a:srgbClr val="00B0F0"/>
                    </a:solidFill>
                  </a:rPr>
                  <a:t>2-</a:t>
                </a:r>
              </a:p>
              <a:p>
                <a:r>
                  <a:rPr lang="uk-UA" dirty="0" smtClean="0">
                    <a:solidFill>
                      <a:srgbClr val="FF0000"/>
                    </a:solidFill>
                  </a:rPr>
                  <a:t>Трьохосновні кислоти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uk-UA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/>
                      </a:rPr>
                      <m:t>𝑃</m:t>
                    </m:r>
                    <m:sSub>
                      <m:sSub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i="1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𝐻</m:t>
                        </m:r>
                      </m:e>
                      <m:sup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lang="en-US" dirty="0">
                        <a:solidFill>
                          <a:srgbClr val="00B0F0"/>
                        </a:solidFill>
                        <a:latin typeface="Cambria Math"/>
                      </a:rPr>
                      <m:t>+</m:t>
                    </m:r>
                    <m:sSubSup>
                      <m:sSubSupPr>
                        <m:ctrlP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4</m:t>
                        </m:r>
                      </m:sub>
                      <m:sup/>
                    </m:sSubSup>
                  </m:oMath>
                </a14:m>
                <a:r>
                  <a:rPr lang="en-US" baseline="30000" dirty="0" smtClean="0">
                    <a:solidFill>
                      <a:srgbClr val="00B0F0"/>
                    </a:solidFill>
                  </a:rPr>
                  <a:t>3-</a:t>
                </a:r>
                <a:endParaRPr lang="en-US" baseline="30000" dirty="0">
                  <a:solidFill>
                    <a:srgbClr val="00B0F0"/>
                  </a:solidFill>
                </a:endParaRPr>
              </a:p>
              <a:p>
                <a:endParaRPr lang="en-US" dirty="0" smtClean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744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Дисоціація лугів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uk-UA" dirty="0" smtClean="0">
                    <a:solidFill>
                      <a:srgbClr val="FF0000"/>
                    </a:solidFill>
                  </a:rPr>
                  <a:t>Одноосновні луги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𝑁𝑎𝑂𝐻</m:t>
                    </m:r>
                    <m:r>
                      <a:rPr lang="en-US" b="0" i="1" dirty="0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𝑁𝑎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+ 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rgbClr val="00B0F0"/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𝑂𝐻</m:t>
                        </m:r>
                      </m:e>
                      <m:sup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endParaRPr lang="uk-UA" dirty="0" smtClean="0"/>
              </a:p>
              <a:p>
                <a:r>
                  <a:rPr lang="uk-UA" dirty="0" smtClean="0">
                    <a:solidFill>
                      <a:srgbClr val="FF0000"/>
                    </a:solidFill>
                  </a:rPr>
                  <a:t>Двоосновні луги</a:t>
                </a:r>
                <a:endParaRPr lang="en-US" dirty="0" smtClean="0">
                  <a:solidFill>
                    <a:srgbClr val="FF0000"/>
                  </a:solidFill>
                </a:endParaRPr>
              </a:p>
              <a:p>
                <a:r>
                  <a:rPr lang="en-US" dirty="0" smtClean="0"/>
                  <a:t>B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𝑎</m:t>
                    </m:r>
                    <m:r>
                      <a:rPr lang="en-US" b="0" i="1" smtClean="0">
                        <a:latin typeface="Cambria Math"/>
                      </a:rPr>
                      <m:t>(</m:t>
                    </m:r>
                    <m:r>
                      <a:rPr lang="en-US" i="1">
                        <a:latin typeface="Cambria Math"/>
                      </a:rPr>
                      <m:t>𝑂𝐻</m:t>
                    </m:r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en-US" baseline="-25000" dirty="0"/>
                  <a:t>2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𝐵</m:t>
                        </m:r>
                        <m: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  <m:t>+ 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rgbClr val="00B0F0"/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𝑂𝐻</m:t>
                        </m:r>
                      </m:e>
                      <m:sup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endParaRPr lang="uk-UA" dirty="0"/>
              </a:p>
              <a:p>
                <a:endParaRPr lang="uk-UA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545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Дисоціація солей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uk-UA" dirty="0" smtClean="0">
                    <a:solidFill>
                      <a:srgbClr val="FF0000"/>
                    </a:solidFill>
                  </a:rPr>
                  <a:t>Середні солі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𝑁𝑎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4 </m:t>
                        </m:r>
                      </m:sub>
                    </m:sSub>
                    <m:r>
                      <a:rPr lang="en-US" i="1" dirty="0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𝑁𝑎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rgbClr val="00B0F0"/>
                    </a:solidFill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4</m:t>
                        </m:r>
                      </m:sub>
                      <m:sup/>
                    </m:sSubSup>
                  </m:oMath>
                </a14:m>
                <a:r>
                  <a:rPr lang="en-US" baseline="30000" dirty="0" smtClean="0">
                    <a:solidFill>
                      <a:srgbClr val="00B0F0"/>
                    </a:solidFill>
                  </a:rPr>
                  <a:t>2-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𝑃</m:t>
                        </m:r>
                        <m:r>
                          <a:rPr lang="en-US" i="1"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4 </m:t>
                        </m:r>
                      </m:sub>
                    </m:sSub>
                    <m:r>
                      <a:rPr lang="en-US" i="1" dirty="0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en-US" b="0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𝐾</m:t>
                        </m:r>
                      </m:e>
                      <m:sup>
                        <m:r>
                          <a:rPr lang="en-US" i="1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rgbClr val="00B0F0"/>
                    </a:solidFill>
                  </a:rPr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i="1" dirty="0">
                            <a:solidFill>
                              <a:srgbClr val="00B0F0"/>
                            </a:solidFill>
                            <a:latin typeface="Cambria Math"/>
                          </a:rPr>
                          <m:t>4</m:t>
                        </m:r>
                      </m:sub>
                      <m:sup/>
                    </m:sSubSup>
                  </m:oMath>
                </a14:m>
                <a:r>
                  <a:rPr lang="en-US" baseline="30000" dirty="0" smtClean="0">
                    <a:solidFill>
                      <a:srgbClr val="00B0F0"/>
                    </a:solidFill>
                  </a:rPr>
                  <a:t>3-</a:t>
                </a:r>
              </a:p>
              <a:p>
                <a:pPr marL="0" indent="0">
                  <a:buNone/>
                </a:pPr>
                <a:r>
                  <a:rPr lang="en-US" baseline="30000" dirty="0">
                    <a:solidFill>
                      <a:srgbClr val="00B0F0"/>
                    </a:solidFill>
                  </a:rPr>
                  <a:t> </a:t>
                </a:r>
                <a:r>
                  <a:rPr lang="en-US" dirty="0" smtClean="0">
                    <a:solidFill>
                      <a:srgbClr val="00B0F0"/>
                    </a:solidFill>
                  </a:rPr>
                  <a:t>   </a:t>
                </a:r>
                <a:r>
                  <a:rPr lang="en-US" dirty="0" smtClean="0">
                    <a:solidFill>
                      <a:srgbClr val="002060"/>
                    </a:solidFill>
                  </a:rPr>
                  <a:t>Ba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𝑁𝑂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3 </m:t>
                        </m:r>
                      </m:sub>
                    </m:sSub>
                    <m:sSub>
                      <m:sSubPr>
                        <m:ctrlPr>
                          <a:rPr lang="en-US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0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rgbClr val="00B0F0"/>
                        </a:solidFill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 smtClean="0">
                    <a:solidFill>
                      <a:srgbClr val="00206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𝐵𝑎</m:t>
                        </m:r>
                      </m:e>
                      <m:sup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2+</m:t>
                        </m:r>
                      </m:sup>
                    </m:sSup>
                  </m:oMath>
                </a14:m>
                <a:r>
                  <a:rPr lang="en-US" dirty="0" smtClean="0">
                    <a:solidFill>
                      <a:srgbClr val="00B0F0"/>
                    </a:solidFill>
                  </a:rPr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2</m:t>
                        </m:r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𝑁𝑂</m:t>
                        </m:r>
                        <m:r>
                          <a:rPr lang="en-US" b="0" i="1" baseline="-25000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en-US" b="0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endParaRPr lang="en-US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en-US" baseline="30000" dirty="0">
                  <a:solidFill>
                    <a:srgbClr val="00B0F0"/>
                  </a:solidFill>
                </a:endParaRPr>
              </a:p>
              <a:p>
                <a:pPr marL="0" indent="0">
                  <a:buNone/>
                </a:pPr>
                <a:endParaRPr lang="en-US" dirty="0">
                  <a:solidFill>
                    <a:srgbClr val="00B0F0"/>
                  </a:solidFill>
                </a:endParaRPr>
              </a:p>
              <a:p>
                <a:endParaRPr lang="en-US" baseline="30000" dirty="0" smtClean="0">
                  <a:solidFill>
                    <a:srgbClr val="00B0F0"/>
                  </a:solidFill>
                </a:endParaRPr>
              </a:p>
              <a:p>
                <a:endParaRPr lang="uk-UA" baseline="30000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392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Умови перебігу хімічних реакцій між розчинами електролітів.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1801BF"/>
                </a:solidFill>
              </a:rPr>
              <a:t>Утворення малодисоційованої речовини.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1801BF"/>
                </a:solidFill>
              </a:rPr>
              <a:t>Утворення осаду.</a:t>
            </a:r>
          </a:p>
          <a:p>
            <a:pPr marL="514350" indent="-514350">
              <a:buFont typeface="+mj-lt"/>
              <a:buAutoNum type="arabicPeriod"/>
            </a:pPr>
            <a:r>
              <a:rPr lang="uk-UA" b="1" dirty="0" smtClean="0">
                <a:solidFill>
                  <a:srgbClr val="1801BF"/>
                </a:solidFill>
              </a:rPr>
              <a:t>Утворення газу.</a:t>
            </a:r>
            <a:endParaRPr lang="uk-UA" b="1" dirty="0">
              <a:solidFill>
                <a:srgbClr val="1801B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8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Правила для складання йонних рівнянь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514350" indent="-514350">
                  <a:buFont typeface="+mj-lt"/>
                  <a:buAutoNum type="arabicPeriod"/>
                </a:pPr>
                <a:r>
                  <a:rPr lang="uk-UA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Розчинні речовини сильні електроліти записуються у вигляді окремих йонів, які складають їх молекули;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uk-UA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Речовини практично нерозчинні і малодисоційовані записуються у вигляді молекул(атомів);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uk-UA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Утворення осаду позначається</a:t>
                </a:r>
                <a14:m>
                  <m:oMath xmlns:m="http://schemas.openxmlformats.org/officeDocument/2006/math">
                    <m:r>
                      <a:rPr lang="uk-UA" sz="2400" b="1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uk-UA" sz="2400" b="1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−</m:t>
                    </m:r>
                    <m:r>
                      <a:rPr lang="uk-UA" sz="2400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↑</m:t>
                    </m:r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uk-UA" sz="2400" b="0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утворення газу</m:t>
                    </m:r>
                    <m:r>
                      <a:rPr lang="uk-UA" sz="2400" b="1" i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−</m:t>
                    </m:r>
                    <m:r>
                      <a:rPr lang="uk-UA" sz="2400" b="1" i="0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uk-UA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uk-UA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які поміщають праворуч формули;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uk-UA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 короткому йонному  рівнянні записуються  хімічні формули тільки тих часток (йони, молекул), які безпосередньо беруть участь в реакції.</a:t>
                </a:r>
                <a:endParaRPr lang="uk-UA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963" t="-1078" r="-155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356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  <a:prstDash val="sysDash"/>
          </a:ln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СКАДАННЯ ЙОННИХ РІВНЯНЬ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600200"/>
                <a:ext cx="8928992" cy="4525963"/>
              </a:xfrm>
            </p:spPr>
            <p:txBody>
              <a:bodyPr>
                <a:normAutofit/>
              </a:bodyPr>
              <a:lstStyle/>
              <a:p>
                <a:r>
                  <a:rPr lang="en-US" i="1" dirty="0" smtClean="0"/>
                  <a:t>2NaOH</a:t>
                </a:r>
                <a:r>
                  <a:rPr lang="en-US" dirty="0" smtClean="0"/>
                  <a:t> 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4 </m:t>
                        </m:r>
                      </m:sub>
                    </m:sSub>
                    <m:r>
                      <a:rPr lang="en-US" i="1" dirty="0" smtClean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𝑁𝑎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4 </m:t>
                        </m:r>
                      </m:sub>
                    </m:sSub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O;</a:t>
                </a:r>
              </a:p>
              <a:p>
                <a:r>
                  <a:rPr lang="en-US" b="1" dirty="0" smtClean="0"/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 </a:t>
                </a:r>
                <a:r>
                  <a:rPr lang="en-US" b="1" dirty="0" smtClean="0">
                    <a:solidFill>
                      <a:srgbClr val="00B0F0"/>
                    </a:solidFill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/>
                  <a:t> + </a:t>
                </a:r>
                <a:r>
                  <a:rPr lang="en-US" b="1" dirty="0" smtClean="0">
                    <a:solidFill>
                      <a:srgbClr val="00B0F0"/>
                    </a:solidFill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1" i="1" dirty="0" smtClean="0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 dirty="0" smtClean="0">
                            <a:latin typeface="Cambria Math"/>
                          </a:rPr>
                          <m:t>𝟒</m:t>
                        </m:r>
                      </m:e>
                      <m:sub/>
                      <m:sup>
                        <m:r>
                          <a:rPr lang="en-US" b="1" i="1" dirty="0" smtClean="0"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latin typeface="Cambria Math"/>
                          </a:rPr>
                          <m:t>−</m:t>
                        </m:r>
                      </m:sup>
                    </m:sSub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 </m:t>
                    </m:r>
                  </m:oMath>
                </a14:m>
                <a:r>
                  <a:rPr lang="en-US" b="1" dirty="0"/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1" i="1" dirty="0"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1" i="1" dirty="0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 dirty="0">
                            <a:latin typeface="Cambria Math"/>
                          </a:rPr>
                          <m:t>𝟒</m:t>
                        </m:r>
                      </m:e>
                      <m:sub/>
                      <m:sup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bSup>
                  </m:oMath>
                </a14:m>
                <a:endParaRPr lang="en-US" b="1" dirty="0" smtClean="0"/>
              </a:p>
              <a:p>
                <a:pPr marL="0" indent="0">
                  <a:buNone/>
                </a:pPr>
                <a:r>
                  <a:rPr lang="en-US" b="1" dirty="0" smtClean="0"/>
                  <a:t>    </a:t>
                </a:r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solidFill>
                              <a:srgbClr val="00B0F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>
                    <a:solidFill>
                      <a:srgbClr val="00B0F0"/>
                    </a:solidFill>
                  </a:rPr>
                  <a:t>O</a:t>
                </a:r>
                <a:r>
                  <a:rPr lang="en-US" b="1" dirty="0"/>
                  <a:t>; </a:t>
                </a:r>
                <a:endParaRPr lang="en-US" b="1" dirty="0" smtClean="0"/>
              </a:p>
              <a:p>
                <a:r>
                  <a:rPr lang="en-US" b="1" dirty="0" smtClean="0">
                    <a:solidFill>
                      <a:schemeClr val="tx1"/>
                    </a:solidFill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chemeClr val="tx1"/>
                    </a:solidFill>
                  </a:rPr>
                  <a:t>+ 2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chemeClr val="tx1"/>
                    </a:solidFill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 dirty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↔</m:t>
                    </m:r>
                    <m:sSub>
                      <m:sSubPr>
                        <m:ctrlP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m:rPr>
                        <m:nor/>
                      </m:rPr>
                      <a:rPr lang="en-US" b="1" dirty="0">
                        <a:solidFill>
                          <a:schemeClr val="tx1"/>
                        </a:solidFill>
                      </a:rPr>
                      <m:t>O</m:t>
                    </m:r>
                    <m:r>
                      <m:rPr>
                        <m:nor/>
                      </m:rPr>
                      <a:rPr lang="en-US" b="1" dirty="0">
                        <a:solidFill>
                          <a:schemeClr val="tx1"/>
                        </a:solidFill>
                      </a:rPr>
                      <m:t>;</m:t>
                    </m:r>
                  </m:oMath>
                </a14:m>
                <a:endParaRPr lang="en-US" b="1" dirty="0">
                  <a:solidFill>
                    <a:schemeClr val="tx1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600200"/>
                <a:ext cx="8928992" cy="4525963"/>
              </a:xfrm>
              <a:blipFill rotWithShape="1">
                <a:blip r:embed="rId2"/>
                <a:stretch>
                  <a:fillRect l="-1571" t="-16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единительная линия 6"/>
          <p:cNvCxnSpPr/>
          <p:nvPr/>
        </p:nvCxnSpPr>
        <p:spPr>
          <a:xfrm>
            <a:off x="395536" y="2393327"/>
            <a:ext cx="720080" cy="216024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4211960" y="2348880"/>
            <a:ext cx="648072" cy="260471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870434" y="2397964"/>
            <a:ext cx="789798" cy="310956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164288" y="2392478"/>
            <a:ext cx="720080" cy="316442"/>
          </a:xfrm>
          <a:prstGeom prst="line">
            <a:avLst/>
          </a:prstGeom>
          <a:ln w="3810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6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Утворення осаду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𝐴𝑔𝑁𝑂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dirty="0"/>
                  <a:t>+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</a:rPr>
                      <m:t>𝑁𝑎𝐶𝑙</m:t>
                    </m:r>
                    <m:r>
                      <a:rPr lang="en-US" i="1" dirty="0" smtClean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i="1">
                        <a:latin typeface="Cambria Math"/>
                      </a:rPr>
                      <m:t>𝐴𝑔</m:t>
                    </m:r>
                    <m:r>
                      <a:rPr lang="en-US" i="1" dirty="0">
                        <a:latin typeface="Cambria Math"/>
                      </a:rPr>
                      <m:t>𝐶𝑙</m:t>
                    </m:r>
                    <m:r>
                      <a:rPr lang="en-US" i="1" dirty="0">
                        <a:latin typeface="Cambria Math"/>
                        <a:ea typeface="Cambria Math"/>
                      </a:rPr>
                      <m:t>↓+</m:t>
                    </m:r>
                    <m:r>
                      <a:rPr lang="en-US" i="1" dirty="0">
                        <a:latin typeface="Cambria Math"/>
                      </a:rPr>
                      <m:t>𝑁𝑎</m:t>
                    </m:r>
                    <m:sSub>
                      <m:sSubPr>
                        <m:ctrlPr>
                          <a:rPr lang="en-US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/>
                          </a:rPr>
                          <m:t>𝑁𝑂</m:t>
                        </m:r>
                      </m:e>
                      <m:sub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dirty="0" smtClean="0"/>
                  <a:t>;</a:t>
                </a:r>
                <a:endParaRPr lang="en-US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𝑨𝒈</m:t>
                        </m:r>
                      </m:e>
                      <m:sup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1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1" i="1">
                            <a:latin typeface="Cambria Math"/>
                          </a:rPr>
                          <m:t>𝑵𝑶</m:t>
                        </m:r>
                        <m:r>
                          <a:rPr lang="en-US" b="1" i="1" baseline="-25000">
                            <a:latin typeface="Cambria Math"/>
                          </a:rPr>
                          <m:t>𝟑</m:t>
                        </m:r>
                      </m:e>
                      <m:sub/>
                      <m:sup>
                        <m:r>
                          <a:rPr lang="en-US" b="1" i="1">
                            <a:latin typeface="Cambria Math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𝑪𝒍</m:t>
                        </m:r>
                      </m:e>
                      <m:sup>
                        <m:r>
                          <a:rPr lang="en-US" b="1" i="1" dirty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 </m:t>
                        </m:r>
                      </m:sup>
                    </m:s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𝑨𝒈</m:t>
                    </m:r>
                    <m:r>
                      <a:rPr lang="en-US" b="1" i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𝑪𝒍</m:t>
                    </m:r>
                    <m:r>
                      <a:rPr lang="en-US" b="1" i="1" dirty="0">
                        <a:latin typeface="Cambria Math"/>
                        <a:ea typeface="Cambria Math"/>
                      </a:rPr>
                      <m:t>↓+</m:t>
                    </m:r>
                  </m:oMath>
                </a14:m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1" i="1">
                            <a:latin typeface="Cambria Math"/>
                          </a:rPr>
                        </m:ctrlPr>
                      </m:sSubSupPr>
                      <m:e>
                        <m:r>
                          <a:rPr lang="en-US" b="1" i="1">
                            <a:latin typeface="Cambria Math"/>
                          </a:rPr>
                          <m:t>𝑵𝑶</m:t>
                        </m:r>
                        <m:r>
                          <a:rPr lang="en-US" b="1" i="1" baseline="-25000">
                            <a:latin typeface="Cambria Math"/>
                          </a:rPr>
                          <m:t>𝟑</m:t>
                        </m:r>
                      </m:e>
                      <m:sub/>
                      <m:sup>
                        <m:r>
                          <a:rPr lang="en-US" b="1" i="1">
                            <a:latin typeface="Cambria Math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b="1" dirty="0" smtClean="0"/>
                  <a:t>;</a:t>
                </a:r>
                <a:endParaRPr lang="en-US" b="1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𝑨𝒈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𝑪𝒍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− </m:t>
                        </m:r>
                      </m:sup>
                    </m:s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b="1" dirty="0"/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𝑨𝒈</m:t>
                    </m:r>
                    <m:r>
                      <a:rPr lang="en-US" b="1" i="1" dirty="0">
                        <a:latin typeface="Cambria Math"/>
                      </a:rPr>
                      <m:t>𝑪𝒍</m:t>
                    </m:r>
                    <m:r>
                      <a:rPr lang="en-US" b="1" i="1" dirty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 smtClean="0"/>
                  <a:t>;</a:t>
                </a:r>
                <a:endParaRPr lang="uk-UA" b="1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1979712" y="2348880"/>
            <a:ext cx="648072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059832" y="2348880"/>
            <a:ext cx="576064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99592" y="2780928"/>
            <a:ext cx="504056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979712" y="2780928"/>
            <a:ext cx="648072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79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Утворення осаду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79512" y="1600200"/>
                <a:ext cx="8784976" cy="4525963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b="0" i="1" smtClean="0">
                            <a:latin typeface="Cambria Math"/>
                          </a:rPr>
                          <m:t>𝑁𝑎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𝑃𝑂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  <m:r>
                          <a:rPr lang="en-US" b="0" i="1" smtClean="0">
                            <a:latin typeface="Cambria Math"/>
                          </a:rPr>
                          <m:t>𝐶𝑎</m:t>
                        </m:r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𝑂𝐻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i="1" dirty="0" smtClean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</a:rPr>
                      <m:t>6</m:t>
                    </m:r>
                    <m:r>
                      <a:rPr lang="en-US" i="1">
                        <a:latin typeface="Cambria Math"/>
                      </a:rPr>
                      <m:t>𝑁𝑎𝑂𝐻</m:t>
                    </m:r>
                  </m:oMath>
                </a14:m>
                <a:r>
                  <a:rPr lang="en-US" dirty="0" smtClean="0"/>
                  <a:t>+</a:t>
                </a:r>
                <a:r>
                  <a:rPr lang="uk-UA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𝐶</m:t>
                        </m:r>
                        <m:r>
                          <a:rPr lang="en-US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(</m:t>
                        </m:r>
                        <m:r>
                          <a:rPr lang="en-US" i="1">
                            <a:latin typeface="Cambria Math"/>
                          </a:rPr>
                          <m:t>𝑃𝑂</m:t>
                        </m:r>
                        <m:r>
                          <a:rPr lang="en-US" b="0" i="1" baseline="-25000" smtClean="0">
                            <a:latin typeface="Cambria Math"/>
                          </a:rPr>
                          <m:t>4</m:t>
                        </m:r>
                        <m:r>
                          <a:rPr lang="en-US" i="1"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dirty="0" smtClean="0"/>
                  <a:t>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/>
                          </a:rPr>
                          <m:t>𝟔</m:t>
                        </m:r>
                        <m:r>
                          <a:rPr lang="en-US" b="1" i="1" smtClean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𝑷𝑶</m:t>
                        </m:r>
                        <m:r>
                          <a:rPr lang="en-US" b="1" i="1" baseline="-25000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𝑪𝒂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𝟔</m:t>
                        </m:r>
                        <m:r>
                          <a:rPr lang="en-US" b="1" i="1" dirty="0" smtClean="0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 smtClean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b="1" dirty="0" smtClean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𝟔</m:t>
                        </m:r>
                        <m:r>
                          <a:rPr lang="en-US" b="1" i="1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</a:t>
                </a:r>
                <a:r>
                  <a:rPr lang="en-US" b="1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𝟔</m:t>
                        </m:r>
                        <m:r>
                          <a:rPr lang="en-US" b="1" i="1" dirty="0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  <a:r>
                  <a:rPr lang="uk-UA" b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𝑪𝒂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sSub>
                      <m:sSubPr>
                        <m:ctrlPr>
                          <a:rPr lang="uk-UA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𝑷𝑶</m:t>
                        </m:r>
                        <m:r>
                          <a:rPr lang="en-US" b="1" i="1" baseline="-2500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;</a:t>
                </a:r>
                <a:endParaRPr lang="en-US" b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𝑪𝒂</m:t>
                        </m:r>
                      </m:e>
                      <m:sup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chemeClr val="tx1"/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𝑷𝑶</m:t>
                        </m:r>
                        <m:r>
                          <a:rPr lang="en-US" b="1" i="1" baseline="-25000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en-US" b="1" i="1" dirty="0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↔</m:t>
                    </m:r>
                    <m:sSub>
                      <m:sSubPr>
                        <m:ctrlPr>
                          <a:rPr lang="uk-UA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𝑪𝒂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sSub>
                      <m:sSubPr>
                        <m:ctrlPr>
                          <a:rPr lang="uk-UA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𝑷𝑶</m:t>
                        </m:r>
                        <m:r>
                          <a:rPr lang="en-US" b="1" i="1" baseline="-2500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 smtClean="0">
                    <a:solidFill>
                      <a:schemeClr val="tx1"/>
                    </a:solidFill>
                  </a:rPr>
                  <a:t>;</a:t>
                </a:r>
                <a:endParaRPr lang="en-US" b="1" dirty="0">
                  <a:solidFill>
                    <a:schemeClr val="tx1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9512" y="1600200"/>
                <a:ext cx="8784976" cy="4525963"/>
              </a:xfrm>
              <a:blipFill rotWithShape="1">
                <a:blip r:embed="rId2"/>
                <a:stretch>
                  <a:fillRect l="-1526" t="-16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/>
          <p:cNvCxnSpPr/>
          <p:nvPr/>
        </p:nvCxnSpPr>
        <p:spPr>
          <a:xfrm>
            <a:off x="683568" y="2348880"/>
            <a:ext cx="720080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516216" y="2303875"/>
            <a:ext cx="792088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860032" y="2303875"/>
            <a:ext cx="66759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83568" y="2909194"/>
            <a:ext cx="720080" cy="27003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44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Утворення осаду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𝐶𝑢𝑆𝑂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r>
                      <a:rPr lang="en-US" b="0" i="0" dirty="0" smtClean="0">
                        <a:latin typeface="Cambria Math"/>
                      </a:rPr>
                      <m:t>2</m:t>
                    </m:r>
                    <m:r>
                      <a:rPr lang="en-US" b="0" i="1" dirty="0" smtClean="0">
                        <a:latin typeface="Cambria Math"/>
                      </a:rPr>
                      <m:t>𝑁𝑎𝑂𝐻</m:t>
                    </m:r>
                    <m:r>
                      <a:rPr lang="en-US" i="1" dirty="0" smtClean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i="1">
                        <a:latin typeface="Cambria Math"/>
                      </a:rPr>
                      <m:t>𝐶𝑢</m:t>
                    </m:r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𝑂𝐻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 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↓</m:t>
                    </m:r>
                    <m:r>
                      <a:rPr lang="en-US" b="0" i="0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𝑁𝑎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dirty="0" smtClean="0">
                    <a:latin typeface="Cambria Math"/>
                  </a:rPr>
                  <a:t>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𝑪𝒖</m:t>
                        </m:r>
                      </m:e>
                      <m:sup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𝑺𝑶</m:t>
                        </m:r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>
                    <a:solidFill>
                      <a:schemeClr val="tx1"/>
                    </a:solidFill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 dirty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b="1" i="1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𝑪𝒖</m:t>
                    </m:r>
                    <m:sSub>
                      <m:sSubPr>
                        <m:ctrlP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𝑶𝑯</m:t>
                        </m:r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endPara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mbria Math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𝑺𝑶</m:t>
                        </m:r>
                        <m:r>
                          <a:rPr lang="en-US" b="1" i="1" dirty="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>
                    <a:latin typeface="Cambria Math"/>
                  </a:rPr>
                  <a:t>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𝑪𝒖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>
                    <a:latin typeface="Cambria Math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 dirty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b="1" i="1">
                        <a:latin typeface="Cambria Math"/>
                      </a:rPr>
                      <m:t>𝑪𝒖</m:t>
                    </m:r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(</m:t>
                        </m:r>
                        <m:r>
                          <a:rPr lang="en-US" b="1" i="1">
                            <a:latin typeface="Cambria Math"/>
                          </a:rPr>
                          <m:t>𝑶𝑯</m:t>
                        </m:r>
                        <m:r>
                          <a:rPr lang="en-US" b="1" i="1">
                            <a:latin typeface="Cambria Math"/>
                          </a:rPr>
                          <m:t>)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 </m:t>
                    </m:r>
                    <m:r>
                      <a:rPr lang="en-US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 smtClean="0">
                    <a:latin typeface="Cambria Math"/>
                  </a:rPr>
                  <a:t>;</a:t>
                </a:r>
                <a:endParaRPr lang="en-US" b="1" dirty="0">
                  <a:latin typeface="Cambria Math"/>
                </a:endParaRPr>
              </a:p>
              <a:p>
                <a:pPr marL="0" indent="0">
                  <a:buNone/>
                </a:pPr>
                <a:endParaRPr lang="uk-UA" dirty="0">
                  <a:latin typeface="Cambria Math"/>
                </a:endParaRPr>
              </a:p>
              <a:p>
                <a:pPr marL="0" indent="0">
                  <a:buNone/>
                </a:pPr>
                <a:endParaRPr lang="uk-UA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02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2123728" y="2276872"/>
            <a:ext cx="720080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707904" y="2276872"/>
            <a:ext cx="648072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99592" y="2893310"/>
            <a:ext cx="648072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123728" y="2852936"/>
            <a:ext cx="720080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041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Утворення газу</a:t>
            </a:r>
            <a:endParaRPr lang="uk-UA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484784"/>
                <a:ext cx="8856984" cy="4525963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𝐶𝑂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</a:rPr>
                      <m:t>2</m:t>
                    </m:r>
                    <m:r>
                      <a:rPr lang="en-US" b="0" i="1" smtClean="0">
                        <a:latin typeface="Cambria Math"/>
                      </a:rPr>
                      <m:t>𝐻𝐶𝑙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↔</m:t>
                    </m:r>
                    <m:r>
                      <a:rPr lang="en-US" b="0" i="0" smtClean="0">
                        <a:latin typeface="Cambria Math"/>
                      </a:rPr>
                      <m:t>2</m:t>
                    </m:r>
                    <m:r>
                      <a:rPr lang="en-US" i="1" smtClean="0">
                        <a:latin typeface="Cambria Math"/>
                      </a:rPr>
                      <m:t>𝐾</m:t>
                    </m:r>
                    <m:r>
                      <a:rPr lang="en-US" i="1">
                        <a:latin typeface="Cambria Math"/>
                      </a:rPr>
                      <m:t>𝐶𝑙</m:t>
                    </m:r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𝐶𝑂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i="1" smtClean="0">
                        <a:latin typeface="Cambria Math"/>
                        <a:ea typeface="Cambria Math"/>
                      </a:rPr>
                      <m:t>↑</m:t>
                    </m:r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O;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/>
                          </a:rPr>
                          <m:t>𝟐</m:t>
                        </m:r>
                        <m:r>
                          <a:rPr lang="en-US" b="1" i="1" smtClean="0">
                            <a:latin typeface="Cambria Math"/>
                          </a:rPr>
                          <m:t>𝑲</m:t>
                        </m:r>
                      </m:e>
                      <m:sup>
                        <m:r>
                          <a:rPr lang="en-US" b="1" i="1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𝑪𝑶</m:t>
                        </m:r>
                        <m:r>
                          <a:rPr lang="en-US" b="1" i="1" baseline="-25000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latin typeface="Cambria Math"/>
                          </a:rPr>
                          <m:t>𝑪𝒍</m:t>
                        </m:r>
                      </m:e>
                      <m:sup>
                        <m:r>
                          <a:rPr lang="en-US" b="1" i="1" dirty="0" smtClean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uk-UA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latin typeface="Cambria Math"/>
                          </a:rPr>
                          <m:t>𝑲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m:rPr>
                        <m:nor/>
                      </m:rPr>
                      <a:rPr lang="en-US" b="1" dirty="0"/>
                      <m:t>+ </m:t>
                    </m:r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𝑪𝒍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</a:p>
              <a:p>
                <a:pPr marL="0" indent="0">
                  <a:buNone/>
                </a:pPr>
                <a:r>
                  <a:rPr lang="en-US" b="1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𝑪𝑶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↑</m:t>
                    </m:r>
                    <m:r>
                      <a:rPr lang="en-US" b="1" i="1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n-US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+</a:t>
                </a:r>
                <a:r>
                  <a:rPr lang="en-US" b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O</a:t>
                </a:r>
                <a:r>
                  <a:rPr lang="en-US" b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;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𝑪𝑶</m:t>
                        </m:r>
                        <m:r>
                          <a:rPr lang="en-US" b="1" i="1" baseline="-25000" dirty="0">
                            <a:latin typeface="Cambria Math"/>
                          </a:rPr>
                          <m:t>𝟑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 </m:t>
                        </m:r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  <m:sSub>
                      <m:sSubPr>
                        <m:ctrlPr>
                          <a:rPr lang="uk-UA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b="1" i="1" smtClean="0">
                            <a:latin typeface="Cambria Math"/>
                            <a:ea typeface="Cambria Math"/>
                          </a:rPr>
                          <m:t>↔</m:t>
                        </m:r>
                        <m:r>
                          <a:rPr lang="en-US" b="1" i="1">
                            <a:latin typeface="Cambria Math"/>
                          </a:rPr>
                          <m:t>𝑪𝑶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latin typeface="Cambria Math"/>
                        <a:ea typeface="Cambria Math"/>
                      </a:rPr>
                      <m:t>↑</m:t>
                    </m:r>
                  </m:oMath>
                </a14:m>
                <a:r>
                  <a:rPr lang="en-US" b="1" dirty="0"/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/>
                  <a:t>O;</a:t>
                </a:r>
              </a:p>
              <a:p>
                <a:endParaRPr lang="en-US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484784"/>
                <a:ext cx="8856984" cy="4525963"/>
              </a:xfrm>
              <a:blipFill rotWithShape="1">
                <a:blip r:embed="rId2"/>
                <a:stretch>
                  <a:fillRect l="-1789" t="-16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539552" y="2204864"/>
            <a:ext cx="57606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211960" y="2242117"/>
            <a:ext cx="504056" cy="2855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732240" y="2272471"/>
            <a:ext cx="576064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508104" y="2228409"/>
            <a:ext cx="648072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39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Утворення газу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𝐹𝑒𝑆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dirty="0"/>
                  <a:t> 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4 </m:t>
                        </m:r>
                      </m:sub>
                    </m:sSub>
                    <m:r>
                      <a:rPr lang="en-US" i="1" dirty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𝐹𝑒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4 </m:t>
                        </m:r>
                      </m:sub>
                    </m:sSub>
                  </m:oMath>
                </a14:m>
                <a:r>
                  <a:rPr lang="en-US" dirty="0" smtClean="0"/>
                  <a:t>+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↑</m:t>
                    </m:r>
                  </m:oMath>
                </a14:m>
                <a:r>
                  <a:rPr lang="en-US" dirty="0" smtClean="0"/>
                  <a:t>;</a:t>
                </a:r>
              </a:p>
              <a:p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𝑭𝒆𝑺</m:t>
                    </m:r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/>
                  <a:t> +</a:t>
                </a:r>
                <a:r>
                  <a:rPr lang="en-US" b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lang="en-US" b="1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 smtClean="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smtClean="0">
                            <a:latin typeface="Cambria Math"/>
                          </a:rPr>
                          <m:t>𝟐</m:t>
                        </m:r>
                        <m:r>
                          <a:rPr lang="en-US" b="1" i="1" smtClean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𝑭𝒆</m:t>
                        </m:r>
                      </m:e>
                      <m:sup>
                        <m:r>
                          <a:rPr lang="en-US" b="1" i="1" dirty="0" smtClean="0"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latin typeface="Cambria Math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b="1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𝑺</m:t>
                    </m:r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↑</m:t>
                    </m:r>
                  </m:oMath>
                </a14:m>
                <a:r>
                  <a:rPr lang="en-US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;</a:t>
                </a:r>
                <a:endParaRPr lang="uk-UA" b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𝑭𝒆𝑺</m:t>
                    </m:r>
                    <m:r>
                      <a:rPr lang="en-US" b="1" i="1">
                        <a:latin typeface="Cambria Math"/>
                        <a:ea typeface="Cambria Math"/>
                      </a:rPr>
                      <m:t>↓</m:t>
                    </m:r>
                  </m:oMath>
                </a14:m>
                <a:r>
                  <a:rPr lang="en-US" b="1" dirty="0"/>
                  <a:t> +2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𝑯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a:rPr lang="en-US" b="1" i="1" dirty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b="1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𝑭𝒆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dirty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latin typeface="Cambria Math"/>
                      </a:rPr>
                      <m:t>𝑺</m:t>
                    </m:r>
                    <m:r>
                      <a:rPr lang="en-US" b="1" i="1">
                        <a:latin typeface="Cambria Math"/>
                        <a:ea typeface="Cambria Math"/>
                      </a:rPr>
                      <m:t>↑</m:t>
                    </m:r>
                  </m:oMath>
                </a14:m>
                <a:r>
                  <a:rPr lang="en-US" b="1" dirty="0"/>
                  <a:t>;</a:t>
                </a:r>
                <a:endParaRPr lang="uk-UA" b="1" dirty="0"/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61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3491880" y="2348880"/>
            <a:ext cx="576064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6300192" y="2348880"/>
            <a:ext cx="648072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1321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Утворення газу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7504" y="1600200"/>
                <a:ext cx="8784976" cy="4525963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𝑁𝐻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)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baseline="-25000" smtClean="0">
                            <a:latin typeface="Cambria Math"/>
                          </a:rPr>
                          <m:t>2</m:t>
                        </m:r>
                        <m:r>
                          <a:rPr lang="en-US" b="0" i="1" smtClean="0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i="1" dirty="0" smtClean="0"/>
                  <a:t>+ 2NaOH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en-US" i="1" dirty="0" smtClean="0"/>
                  <a:t> Na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 baseline="-25000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i="1" dirty="0" smtClean="0"/>
                  <a:t>+</a:t>
                </a:r>
                <a:r>
                  <a:rPr lang="en-US" i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  <m:r>
                          <a:rPr lang="en-US" i="1">
                            <a:latin typeface="Cambria Math"/>
                          </a:rPr>
                          <m:t>𝑁𝐻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i="1" smtClean="0">
                        <a:latin typeface="Cambria Math"/>
                        <a:ea typeface="Cambria Math"/>
                      </a:rPr>
                      <m:t>↑</m:t>
                    </m:r>
                    <m:r>
                      <a:rPr lang="en-US" i="1">
                        <a:latin typeface="Cambria Math"/>
                      </a:rPr>
                      <m:t> </m:t>
                    </m:r>
                  </m:oMath>
                </a14:m>
                <a:r>
                  <a:rPr lang="en-US" i="1" dirty="0" smtClean="0"/>
                  <a:t>+</a:t>
                </a:r>
                <a:r>
                  <a:rPr lang="en-US" i="1" dirty="0"/>
                  <a:t> </a:t>
                </a:r>
                <a:r>
                  <a:rPr lang="en-US" i="1" dirty="0" smtClean="0"/>
                  <a:t>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i="1" dirty="0" smtClean="0"/>
                  <a:t>O;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uk-UA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𝑵𝑯</m:t>
                        </m:r>
                        <m:r>
                          <a:rPr lang="en-US" b="1" i="1" baseline="-2500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i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 dirty="0" smtClean="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 smtClean="0"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i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 smtClean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i="1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 smtClean="0">
                        <a:latin typeface="Cambria Math"/>
                        <a:ea typeface="Cambria Math"/>
                      </a:rPr>
                      <m:t>↔</m:t>
                    </m:r>
                    <m:sSup>
                      <m:sSupPr>
                        <m:ctrlPr>
                          <a:rPr lang="en-US" b="1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𝑵𝒂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  <m:r>
                      <m:rPr>
                        <m:nor/>
                      </m:rPr>
                      <a:rPr lang="en-US" b="1" i="1" dirty="0"/>
                      <m:t>+</m:t>
                    </m:r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𝑺𝑶</m:t>
                        </m:r>
                        <m:r>
                          <a:rPr lang="en-US" b="1" i="1" baseline="-25000" dirty="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endParaRPr lang="en-US" b="1" i="1" dirty="0" smtClean="0"/>
              </a:p>
              <a:p>
                <a:pPr marL="0" indent="0">
                  <a:buNone/>
                </a:pPr>
                <a:r>
                  <a:rPr lang="en-US" b="1" i="1" dirty="0"/>
                  <a:t>+</a:t>
                </a:r>
                <a:r>
                  <a:rPr lang="uk-UA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𝑵𝑯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  <a:ea typeface="Cambria Math"/>
                      </a:rPr>
                      <m:t>↑</m:t>
                    </m:r>
                    <m:r>
                      <a:rPr lang="en-US" b="1" i="1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b="1" i="1" dirty="0"/>
                  <a:t>+ </a:t>
                </a:r>
                <a:r>
                  <a:rPr lang="en-US" b="1" i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i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O</a:t>
                </a:r>
                <a:r>
                  <a:rPr lang="en-US" b="1" i="1" dirty="0" smtClean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uk-UA" b="1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latin typeface="Cambria Math"/>
                          </a:rPr>
                          <m:t>𝑵𝑯</m:t>
                        </m:r>
                        <m:r>
                          <a:rPr lang="en-US" b="1" i="1" baseline="-25000">
                            <a:latin typeface="Cambria Math"/>
                          </a:rPr>
                          <m:t>𝟒</m:t>
                        </m:r>
                      </m:e>
                      <m:sup>
                        <m:r>
                          <a:rPr lang="en-US" b="1" i="1">
                            <a:latin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b="1" i="1" dirty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1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1" i="1" dirty="0">
                            <a:latin typeface="Cambria Math"/>
                          </a:rPr>
                          <m:t>𝟐</m:t>
                        </m:r>
                        <m:r>
                          <a:rPr lang="en-US" b="1" i="1" dirty="0">
                            <a:latin typeface="Cambria Math"/>
                          </a:rPr>
                          <m:t>𝑶𝑯</m:t>
                        </m:r>
                      </m:e>
                      <m:sup>
                        <m:r>
                          <a:rPr lang="en-US" b="1" i="1" dirty="0">
                            <a:latin typeface="Cambria Math"/>
                          </a:rPr>
                          <m:t>−</m:t>
                        </m:r>
                      </m:sup>
                    </m:sSup>
                    <m:r>
                      <a:rPr lang="en-US" b="1" i="1" dirty="0">
                        <a:latin typeface="Cambria Math"/>
                        <a:ea typeface="Cambria Math"/>
                      </a:rPr>
                      <m:t>↔</m:t>
                    </m:r>
                  </m:oMath>
                </a14:m>
                <a:r>
                  <a:rPr lang="uk-UA" b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  <m:r>
                          <a:rPr lang="en-US" b="1" i="1">
                            <a:latin typeface="Cambria Math"/>
                          </a:rPr>
                          <m:t>𝑵𝑯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b="1" i="1">
                        <a:latin typeface="Cambria Math"/>
                        <a:ea typeface="Cambria Math"/>
                      </a:rPr>
                      <m:t>↑</m:t>
                    </m:r>
                    <m:r>
                      <a:rPr lang="en-US" b="1" i="1">
                        <a:latin typeface="Cambria Math"/>
                      </a:rPr>
                      <m:t> </m:t>
                    </m:r>
                  </m:oMath>
                </a14:m>
                <a:r>
                  <a:rPr lang="en-US" b="1" i="1" dirty="0"/>
                  <a:t>+ 2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/>
                          </a:rPr>
                          <m:t>𝑯</m:t>
                        </m:r>
                      </m:e>
                      <m:sub>
                        <m:r>
                          <a:rPr lang="en-US" b="1" i="1">
                            <a:latin typeface="Cambria Math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i="1" dirty="0"/>
                  <a:t>O;</a:t>
                </a:r>
                <a:endParaRPr lang="uk-UA" b="1" i="1" dirty="0"/>
              </a:p>
              <a:p>
                <a:pPr marL="0" indent="0">
                  <a:buNone/>
                </a:pPr>
                <a:endParaRPr lang="uk-UA" i="1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7504" y="1600200"/>
                <a:ext cx="8784976" cy="4525963"/>
              </a:xfrm>
              <a:blipFill rotWithShape="1">
                <a:blip r:embed="rId2"/>
                <a:stretch>
                  <a:fillRect l="-1804" t="-1617" r="-118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/>
          <p:cNvCxnSpPr/>
          <p:nvPr/>
        </p:nvCxnSpPr>
        <p:spPr>
          <a:xfrm>
            <a:off x="1619672" y="2348880"/>
            <a:ext cx="720080" cy="432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185101" y="2348880"/>
            <a:ext cx="57606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915816" y="2348880"/>
            <a:ext cx="648072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868144" y="2309129"/>
            <a:ext cx="720080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07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2392</Words>
  <Application>Microsoft Office PowerPoint</Application>
  <PresentationFormat>Экран (4:3)</PresentationFormat>
  <Paragraphs>729</Paragraphs>
  <Slides>78</Slides>
  <Notes>0</Notes>
  <HiddenSlides>59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78</vt:i4>
      </vt:variant>
    </vt:vector>
  </HeadingPairs>
  <TitlesOfParts>
    <vt:vector size="79" baseType="lpstr">
      <vt:lpstr>Тема Office</vt:lpstr>
      <vt:lpstr>Електролітична дисоціація. Хімічні реакції між електролітами. Йонні рівняння.</vt:lpstr>
      <vt:lpstr>МОЖЛИВОСТІ ПРОГРАМИ</vt:lpstr>
      <vt:lpstr>КОРИСНІ ЕФЕКТИ АНІМАЦІЇ</vt:lpstr>
      <vt:lpstr>Презентация PowerPoint</vt:lpstr>
      <vt:lpstr>Презентация PowerPoint</vt:lpstr>
      <vt:lpstr>ОСАДИ(ОСНОВИ)</vt:lpstr>
      <vt:lpstr>Білий желеподібний осад що при надлишку  〖OH〗^- розчиняється</vt:lpstr>
      <vt:lpstr>Презентация PowerPoint</vt:lpstr>
      <vt:lpstr>Зеленуватий осад на повітрі буріє</vt:lpstr>
      <vt:lpstr>Осад бурого кольору</vt:lpstr>
      <vt:lpstr>Презентация PowerPoint</vt:lpstr>
      <vt:lpstr>Презентация PowerPoint</vt:lpstr>
      <vt:lpstr>Білий осад що при надлишку  〖OH〗^- розчиняється</vt:lpstr>
      <vt:lpstr>Синій осад</vt:lpstr>
      <vt:lpstr>Презентация PowerPoint</vt:lpstr>
      <vt:lpstr>ОСАДИ(КИСЛОТИ)</vt:lpstr>
      <vt:lpstr>Білий сироподібний осад</vt:lpstr>
      <vt:lpstr>Жовтий осад</vt:lpstr>
      <vt:lpstr>Жовтий осад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Білий осад</vt:lpstr>
      <vt:lpstr>Презентация PowerPoint</vt:lpstr>
      <vt:lpstr>Презентация PowerPoint</vt:lpstr>
      <vt:lpstr>Чорний осад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Білий осад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Жовтий осад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ОСАДИ(СОЛІ)</vt:lpstr>
      <vt:lpstr>Електроліти</vt:lpstr>
      <vt:lpstr>Дисоціаціація кислот </vt:lpstr>
      <vt:lpstr>Дисоціація лугів</vt:lpstr>
      <vt:lpstr>Дисоціація солей</vt:lpstr>
      <vt:lpstr>Умови перебігу хімічних реакцій між розчинами електролітів.</vt:lpstr>
      <vt:lpstr>Правила для складання йонних рівнянь</vt:lpstr>
      <vt:lpstr>СКАДАННЯ ЙОННИХ РІВНЯНЬ</vt:lpstr>
      <vt:lpstr>Утворення осаду</vt:lpstr>
      <vt:lpstr>Утворення осаду</vt:lpstr>
      <vt:lpstr>Утворення осаду</vt:lpstr>
      <vt:lpstr>Утворення газу</vt:lpstr>
      <vt:lpstr>Утворення газу</vt:lpstr>
      <vt:lpstr>Утворення газу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pc</cp:lastModifiedBy>
  <cp:revision>92</cp:revision>
  <dcterms:created xsi:type="dcterms:W3CDTF">2015-03-13T17:06:27Z</dcterms:created>
  <dcterms:modified xsi:type="dcterms:W3CDTF">2016-01-25T13:19:02Z</dcterms:modified>
</cp:coreProperties>
</file>