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0" r:id="rId6"/>
    <p:sldId id="261" r:id="rId7"/>
    <p:sldId id="266" r:id="rId8"/>
    <p:sldId id="267" r:id="rId9"/>
    <p:sldId id="270" r:id="rId10"/>
    <p:sldId id="27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7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3000">
              <a:srgbClr val="FFEFD1"/>
            </a:gs>
            <a:gs pos="100000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http://www.korosten-rda.gov.ua/images/mod_catalog_prod/7203/15230054110_autozoom_200x252.jpg" TargetMode="External"/><Relationship Id="rId7" Type="http://schemas.openxmlformats.org/officeDocument/2006/relationships/image" Target="https://encrypted-tbn0.gstatic.com/images?q=tbn:ANd9GcQGuxAhsuVvgFtirXeu26yNCOG2V-sNhNZbrha1b6qS7278CiiM&amp;s" TargetMode="External"/><Relationship Id="rId12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https://encrypted-tbn0.gstatic.com/images?q=tbn:ANd9GcTxYIz_K2tHsDh467S2KxgGfpHVLHszTA0mtqxJ8M50wR7ZTOqS&amp;s" TargetMode="External"/><Relationship Id="rId5" Type="http://schemas.openxmlformats.org/officeDocument/2006/relationships/image" Target="https://www.prostir.ua/wp-content/uploads/2013/05/zapytannya_pro_Study_Planner.jpg" TargetMode="External"/><Relationship Id="rId10" Type="http://schemas.openxmlformats.org/officeDocument/2006/relationships/image" Target="../media/image5.jpeg"/><Relationship Id="rId4" Type="http://schemas.openxmlformats.org/officeDocument/2006/relationships/image" Target="../media/image2.jpeg"/><Relationship Id="rId9" Type="http://schemas.openxmlformats.org/officeDocument/2006/relationships/image" Target="https://zolochiv.net/wp-content/uploads/2016/04/robota.jp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692696"/>
            <a:ext cx="8280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i="1" dirty="0">
                <a:latin typeface="Times New Roman" pitchFamily="18" charset="0"/>
                <a:cs typeface="Times New Roman" pitchFamily="18" charset="0"/>
              </a:rPr>
              <a:t>( У + О)</a:t>
            </a:r>
            <a:r>
              <a:rPr lang="uk-UA" sz="2000" b="1" baseline="50000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uk-UA" sz="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i="1" dirty="0">
                <a:latin typeface="Times New Roman" pitchFamily="18" charset="0"/>
                <a:cs typeface="Times New Roman" pitchFamily="18" charset="0"/>
              </a:rPr>
              <a:t>(В + С) </a:t>
            </a:r>
            <a:r>
              <a:rPr lang="uk-UA" sz="2000" b="1" baseline="50000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400" b="1" i="1" dirty="0">
                <a:latin typeface="Times New Roman" pitchFamily="18" charset="0"/>
                <a:cs typeface="Times New Roman" pitchFamily="18" charset="0"/>
              </a:rPr>
              <a:t>Р = З</a:t>
            </a:r>
            <a:endParaRPr 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95811532"/>
              </p:ext>
            </p:extLst>
          </p:nvPr>
        </p:nvGraphicFramePr>
        <p:xfrm>
          <a:off x="534380" y="1531972"/>
          <a:ext cx="2813484" cy="1248955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81348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2489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dirty="0">
                          <a:effectLst/>
                        </a:rPr>
                        <a:t/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en-US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 – </a:t>
                      </a:r>
                      <a:r>
                        <a:rPr lang="en-US" sz="2000" b="1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увага</a:t>
                      </a:r>
                      <a:r>
                        <a:rPr lang="uk-UA" sz="2000" b="1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13457901"/>
              </p:ext>
            </p:extLst>
          </p:nvPr>
        </p:nvGraphicFramePr>
        <p:xfrm>
          <a:off x="4283968" y="1555708"/>
          <a:ext cx="2458616" cy="1209564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4586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20956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dirty="0">
                          <a:effectLst/>
                        </a:rPr>
                        <a:t/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uk-UA" sz="20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 – </a:t>
                      </a:r>
                      <a:r>
                        <a:rPr lang="uk-UA" sz="2000" b="1" kern="1200" dirty="0" err="1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організо-</a:t>
                      </a:r>
                      <a:endParaRPr lang="uk-UA" sz="2000" b="1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 b="1" kern="1200" dirty="0" err="1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ваність</a:t>
                      </a:r>
                      <a:r>
                        <a:rPr lang="uk-UA" sz="20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uk-UA" sz="20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30" name="Picture 6" descr="Пов’язане зображення"/>
          <p:cNvPicPr>
            <a:picLocks noChangeAspect="1" noChangeArrowheads="1"/>
          </p:cNvPicPr>
          <p:nvPr/>
        </p:nvPicPr>
        <p:blipFill>
          <a:blip r:embed="rId2" r:link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554" y="1505157"/>
            <a:ext cx="994828" cy="1260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23333640"/>
              </p:ext>
            </p:extLst>
          </p:nvPr>
        </p:nvGraphicFramePr>
        <p:xfrm>
          <a:off x="1331640" y="3265924"/>
          <a:ext cx="2813484" cy="1248955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81348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2489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dirty="0">
                          <a:effectLst/>
                        </a:rPr>
                        <a:t/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uk-UA" sz="20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– </a:t>
                      </a:r>
                      <a:r>
                        <a:rPr lang="uk-UA" sz="2000" b="1" kern="1200" dirty="0" err="1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взаємо-</a:t>
                      </a:r>
                      <a:endParaRPr lang="uk-UA" sz="2000" b="1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допомога</a:t>
                      </a:r>
                      <a:endParaRPr lang="uk-UA" sz="20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31" name="Picture 7" descr="Результат пошуку зображень за запитом &quot;взаємодопомога&quot;"/>
          <p:cNvPicPr>
            <a:picLocks noChangeAspect="1" noChangeArrowheads="1"/>
          </p:cNvPicPr>
          <p:nvPr/>
        </p:nvPicPr>
        <p:blipFill>
          <a:blip r:embed="rId4" r:link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5090" y="3356992"/>
            <a:ext cx="1487538" cy="1066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4819490"/>
              </p:ext>
            </p:extLst>
          </p:nvPr>
        </p:nvGraphicFramePr>
        <p:xfrm>
          <a:off x="755576" y="5085184"/>
          <a:ext cx="2813484" cy="1248955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81348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2489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uk-UA" sz="20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 - робота</a:t>
                      </a:r>
                      <a:endParaRPr lang="ru-RU" sz="12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93271363"/>
              </p:ext>
            </p:extLst>
          </p:nvPr>
        </p:nvGraphicFramePr>
        <p:xfrm>
          <a:off x="4495697" y="5013176"/>
          <a:ext cx="2813484" cy="1248955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81348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2489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uk-UA" sz="20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 – знання</a:t>
                      </a:r>
                      <a:endParaRPr lang="ru-RU" sz="12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03374535"/>
              </p:ext>
            </p:extLst>
          </p:nvPr>
        </p:nvGraphicFramePr>
        <p:xfrm>
          <a:off x="5076056" y="3265924"/>
          <a:ext cx="2813484" cy="1248955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81348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124895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dirty="0">
                          <a:effectLst/>
                        </a:rPr>
                        <a:t/>
                      </a:r>
                      <a:br>
                        <a:rPr lang="ru-RU" dirty="0">
                          <a:effectLst/>
                        </a:rPr>
                      </a:br>
                      <a:r>
                        <a:rPr lang="uk-UA" sz="2000" b="1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 – </a:t>
                      </a:r>
                      <a:r>
                        <a:rPr lang="uk-UA" sz="2000" b="1" kern="1200" dirty="0" err="1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спілку-</a:t>
                      </a:r>
                      <a:endParaRPr lang="uk-UA" sz="2000" b="1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 b="1" kern="1200" dirty="0" err="1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вання</a:t>
                      </a:r>
                      <a:endParaRPr lang="ru-RU" sz="2000" b="1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32" name="Picture 8" descr="Пов’язане зображення"/>
          <p:cNvPicPr>
            <a:picLocks noChangeAspect="1" noChangeArrowheads="1"/>
          </p:cNvPicPr>
          <p:nvPr/>
        </p:nvPicPr>
        <p:blipFill>
          <a:blip r:embed="rId6" r:link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620" y="3426852"/>
            <a:ext cx="12446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Результат пошуку зображень за запитом &quot;робота&quot;"/>
          <p:cNvPicPr>
            <a:picLocks noChangeAspect="1" noChangeArrowheads="1"/>
          </p:cNvPicPr>
          <p:nvPr/>
        </p:nvPicPr>
        <p:blipFill>
          <a:blip r:embed="rId8" r:link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235575"/>
            <a:ext cx="1397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 descr="Пов’язане зображення"/>
          <p:cNvPicPr>
            <a:picLocks noChangeAspect="1" noChangeArrowheads="1"/>
          </p:cNvPicPr>
          <p:nvPr/>
        </p:nvPicPr>
        <p:blipFill>
          <a:blip r:embed="rId10" r:link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554" y="5205870"/>
            <a:ext cx="12319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066" y="1575596"/>
            <a:ext cx="1276793" cy="118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1306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11760" y="414984"/>
            <a:ext cx="52634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err="1">
                <a:latin typeface="Times New Roman" pitchFamily="18" charset="0"/>
                <a:cs typeface="Times New Roman" pitchFamily="18" charset="0"/>
              </a:rPr>
              <a:t>Джованні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err="1">
                <a:latin typeface="Times New Roman" pitchFamily="18" charset="0"/>
                <a:cs typeface="Times New Roman" pitchFamily="18" charset="0"/>
              </a:rPr>
              <a:t>Баттіста</a:t>
            </a:r>
            <a:r>
              <a:rPr lang="uk-UA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err="1">
                <a:latin typeface="Times New Roman" pitchFamily="18" charset="0"/>
                <a:cs typeface="Times New Roman" pitchFamily="18" charset="0"/>
              </a:rPr>
              <a:t>Тьєполо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40768"/>
            <a:ext cx="267819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283968" y="1663640"/>
            <a:ext cx="4572000" cy="267765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Італійський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художник, один з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найпримітніших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майстрів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італійського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 рококо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майстер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фресок та гравюр,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останній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великий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представник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венеціанської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школи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живопису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4026760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леопатра легенда о пари с марком антонием и жемучжиной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575" r="18531"/>
          <a:stretch/>
        </p:blipFill>
        <p:spPr bwMode="auto">
          <a:xfrm>
            <a:off x="6732241" y="4179242"/>
            <a:ext cx="2201122" cy="2520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69" y="1124744"/>
            <a:ext cx="6999287" cy="4713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21112" y="332655"/>
            <a:ext cx="45447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"Бенкет Клеопатри"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7700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620688"/>
            <a:ext cx="864096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Тема: «Реакції обміну між розчинами електролітів, </a:t>
            </a:r>
          </a:p>
          <a:p>
            <a:pPr algn="ctr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умови їх перебігу.</a:t>
            </a:r>
          </a:p>
          <a:p>
            <a:pPr algn="ctr"/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Йонно-молекулярні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рівняння хімічних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рекцій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Мета: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Зрозуміти суть перебігу реакції  між електролітами у водних розчинах;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Визначити умови перебігу реакцій між розчинами електролітів;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Навчитися складати рівняння реакцій в молекулярній, повній та скороченій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йонних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формах;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Удосконалювати вміння користуватися таблицею розчинності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9488"/>
          <a:stretch/>
        </p:blipFill>
        <p:spPr bwMode="auto">
          <a:xfrm>
            <a:off x="6367553" y="4293096"/>
            <a:ext cx="2524927" cy="2281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25681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243210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«ЕКСПРЕС-тест»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810195"/>
            <a:ext cx="8847989" cy="5897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1. Р</a:t>
            </a:r>
            <a:r>
              <a:rPr lang="ru-RU" sz="2600" b="1" dirty="0" err="1">
                <a:latin typeface="Times New Roman" pitchFamily="18" charset="0"/>
                <a:cs typeface="Times New Roman" pitchFamily="18" charset="0"/>
              </a:rPr>
              <a:t>ечовини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b="1" dirty="0" err="1">
                <a:latin typeface="Times New Roman" pitchFamily="18" charset="0"/>
                <a:cs typeface="Times New Roman" pitchFamily="18" charset="0"/>
              </a:rPr>
              <a:t>розплави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>
                <a:latin typeface="Times New Roman" pitchFamily="18" charset="0"/>
                <a:cs typeface="Times New Roman" pitchFamily="18" charset="0"/>
              </a:rPr>
              <a:t>розчини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яких </a:t>
            </a:r>
            <a:r>
              <a:rPr lang="ru-RU" sz="2600" b="1" dirty="0" err="1">
                <a:latin typeface="Times New Roman" pitchFamily="18" charset="0"/>
                <a:cs typeface="Times New Roman" pitchFamily="18" charset="0"/>
              </a:rPr>
              <a:t>проводять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>
                <a:latin typeface="Times New Roman" pitchFamily="18" charset="0"/>
                <a:cs typeface="Times New Roman" pitchFamily="18" charset="0"/>
              </a:rPr>
              <a:t>електричний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струм </a:t>
            </a:r>
            <a:r>
              <a:rPr lang="ru-RU" sz="2600" b="1" dirty="0" err="1">
                <a:latin typeface="Times New Roman" pitchFamily="18" charset="0"/>
                <a:cs typeface="Times New Roman" pitchFamily="18" charset="0"/>
              </a:rPr>
              <a:t>внаслідок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err="1">
                <a:latin typeface="Times New Roman" pitchFamily="18" charset="0"/>
                <a:cs typeface="Times New Roman" pitchFamily="18" charset="0"/>
              </a:rPr>
              <a:t>дисоціації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600" b="1" dirty="0" err="1">
                <a:latin typeface="Times New Roman" pitchFamily="18" charset="0"/>
                <a:cs typeface="Times New Roman" pitchFamily="18" charset="0"/>
              </a:rPr>
              <a:t>іони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 називають: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      А. Неелектроліти		Б. Катіони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      В. Електроліти		Г.Аніони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2.   Позитивно заряджені </a:t>
            </a:r>
            <a:r>
              <a:rPr lang="uk-UA" sz="2600" b="1" dirty="0" err="1">
                <a:latin typeface="Times New Roman" pitchFamily="18" charset="0"/>
                <a:cs typeface="Times New Roman" pitchFamily="18" charset="0"/>
              </a:rPr>
              <a:t>йони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 – це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       А. Радикали			Б. Катіони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       В. Молекули			Г.Аніони</a:t>
            </a:r>
          </a:p>
          <a:p>
            <a:endParaRPr lang="uk-UA" sz="26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uk-UA" sz="2600" b="1" dirty="0">
                <a:latin typeface="Times New Roman" pitchFamily="18" charset="0"/>
                <a:ea typeface="Calibri"/>
                <a:cs typeface="Times New Roman" pitchFamily="18" charset="0"/>
              </a:rPr>
              <a:t>	3.  Серед запропонованих формул, оберіть формулу електроліту:</a:t>
            </a:r>
            <a:endParaRPr lang="ru-RU" sz="26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uk-UA" sz="2600" b="1" dirty="0">
                <a:latin typeface="Times New Roman" pitchFamily="18" charset="0"/>
                <a:ea typeface="Calibri"/>
                <a:cs typeface="Times New Roman" pitchFamily="18" charset="0"/>
              </a:rPr>
              <a:t>А. С</a:t>
            </a:r>
            <a:r>
              <a:rPr lang="uk-UA" sz="2600" b="1" baseline="-25000" dirty="0"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uk-UA" sz="2600" b="1" dirty="0">
                <a:latin typeface="Times New Roman" pitchFamily="18" charset="0"/>
                <a:ea typeface="Calibri"/>
                <a:cs typeface="Times New Roman" pitchFamily="18" charset="0"/>
              </a:rPr>
              <a:t>Н</a:t>
            </a:r>
            <a:r>
              <a:rPr lang="uk-UA" sz="2600" b="1" baseline="-25000" dirty="0">
                <a:latin typeface="Times New Roman" pitchFamily="18" charset="0"/>
                <a:ea typeface="Calibri"/>
                <a:cs typeface="Times New Roman" pitchFamily="18" charset="0"/>
              </a:rPr>
              <a:t>5</a:t>
            </a:r>
            <a:r>
              <a:rPr lang="uk-UA" sz="2600" b="1" dirty="0">
                <a:latin typeface="Times New Roman" pitchFamily="18" charset="0"/>
                <a:ea typeface="Calibri"/>
                <a:cs typeface="Times New Roman" pitchFamily="18" charset="0"/>
              </a:rPr>
              <a:t>ОН			Б. </a:t>
            </a:r>
            <a:r>
              <a:rPr lang="en-US" sz="2600" b="1" dirty="0" err="1">
                <a:latin typeface="Times New Roman" pitchFamily="18" charset="0"/>
                <a:ea typeface="Calibri"/>
                <a:cs typeface="Times New Roman" pitchFamily="18" charset="0"/>
              </a:rPr>
              <a:t>BaCl</a:t>
            </a:r>
            <a:r>
              <a:rPr lang="ru-RU" sz="2600" b="1" baseline="-25000" dirty="0"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endParaRPr lang="ru-RU" sz="26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457200">
              <a:lnSpc>
                <a:spcPct val="115000"/>
              </a:lnSpc>
              <a:spcAft>
                <a:spcPts val="0"/>
              </a:spcAft>
            </a:pPr>
            <a:r>
              <a:rPr lang="uk-UA" sz="2600" b="1" dirty="0">
                <a:latin typeface="Times New Roman" pitchFamily="18" charset="0"/>
                <a:ea typeface="Calibri"/>
                <a:cs typeface="Times New Roman" pitchFamily="18" charset="0"/>
              </a:rPr>
              <a:t>В. </a:t>
            </a:r>
            <a:r>
              <a:rPr lang="en-US" sz="2600" b="1" dirty="0" err="1">
                <a:latin typeface="Times New Roman" pitchFamily="18" charset="0"/>
                <a:ea typeface="Calibri"/>
                <a:cs typeface="Times New Roman" pitchFamily="18" charset="0"/>
              </a:rPr>
              <a:t>MgO</a:t>
            </a:r>
            <a:r>
              <a:rPr lang="uk-UA" sz="2600" b="1" dirty="0">
                <a:latin typeface="Times New Roman" pitchFamily="18" charset="0"/>
                <a:ea typeface="Calibri"/>
                <a:cs typeface="Times New Roman" pitchFamily="18" charset="0"/>
              </a:rPr>
              <a:t>				Г.</a:t>
            </a:r>
            <a:r>
              <a:rPr lang="en-US" sz="2600" b="1" dirty="0">
                <a:latin typeface="Times New Roman" pitchFamily="18" charset="0"/>
                <a:ea typeface="Calibri"/>
                <a:cs typeface="Times New Roman" pitchFamily="18" charset="0"/>
              </a:rPr>
              <a:t> CO</a:t>
            </a:r>
            <a:r>
              <a:rPr lang="en-US" sz="2600" b="1" baseline="-25000" dirty="0"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36632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620688"/>
            <a:ext cx="867645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	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.  Вкажіть електроліт, який дисоціює </a:t>
            </a:r>
            <a:r>
              <a:rPr lang="uk-UA" sz="2600" b="1" dirty="0" err="1">
                <a:latin typeface="Times New Roman" pitchFamily="18" charset="0"/>
                <a:cs typeface="Times New Roman" pitchFamily="18" charset="0"/>
              </a:rPr>
              <a:t>ступінчасто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А. 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HNO</a:t>
            </a:r>
            <a:r>
              <a:rPr lang="en-US" sz="2600" b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		Б. 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6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en-US" sz="2600" b="1" baseline="-25000" dirty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В.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 CuCl</a:t>
            </a:r>
            <a:r>
              <a:rPr lang="en-US" sz="2600" b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		Г. 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HCL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.  Вкажіть формулу </a:t>
            </a:r>
            <a:r>
              <a:rPr lang="uk-UA" sz="2600" b="1" dirty="0" err="1">
                <a:latin typeface="Times New Roman" pitchFamily="18" charset="0"/>
                <a:cs typeface="Times New Roman" pitchFamily="18" charset="0"/>
              </a:rPr>
              <a:t>Гідроксид-йону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А. Н</a:t>
            </a:r>
            <a:r>
              <a:rPr lang="uk-UA" sz="2600" b="1" baseline="3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			Б. ОН</a:t>
            </a:r>
            <a:r>
              <a:rPr lang="uk-UA" sz="2600" b="1" baseline="30000" dirty="0">
                <a:latin typeface="Times New Roman" pitchFamily="18" charset="0"/>
                <a:cs typeface="Times New Roman" pitchFamily="18" charset="0"/>
              </a:rPr>
              <a:t>-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В. Н</a:t>
            </a:r>
            <a:r>
              <a:rPr lang="uk-UA" sz="2600" b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600" b="1" baseline="30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		Г. </a:t>
            </a:r>
            <a:r>
              <a:rPr lang="en-US" sz="2600" b="1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k-UA" sz="2600" b="1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k-UA" sz="2600" b="1" baseline="30000" dirty="0">
                <a:latin typeface="Times New Roman" pitchFamily="18" charset="0"/>
                <a:cs typeface="Times New Roman" pitchFamily="18" charset="0"/>
              </a:rPr>
              <a:t>+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6. Неелектролітом є …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А. кухонна сіль			Б. цукор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	В. </a:t>
            </a:r>
            <a:r>
              <a:rPr lang="uk-UA" sz="2600" b="1" dirty="0" err="1" smtClean="0">
                <a:latin typeface="Times New Roman" pitchFamily="18" charset="0"/>
                <a:cs typeface="Times New Roman" pitchFamily="18" charset="0"/>
              </a:rPr>
              <a:t>хлоридна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600" b="1" dirty="0">
                <a:latin typeface="Times New Roman" pitchFamily="18" charset="0"/>
                <a:cs typeface="Times New Roman" pitchFamily="18" charset="0"/>
              </a:rPr>
              <a:t>кислота		Г. натрій гідроксид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14796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37183"/>
            <a:ext cx="871296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Реакції йонного обміну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– це реакції між розчинами електролітів.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04456" y="1668289"/>
            <a:ext cx="87129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Молекулярне рівняння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– рівняння, у якому запис, що стосуються складу реагентів і продуктів реакції, зроблено молекулярними формулами.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467" y="3140968"/>
            <a:ext cx="83909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Повне </a:t>
            </a:r>
            <a:r>
              <a:rPr lang="uk-UA" sz="2800" b="1" u="sng" dirty="0" err="1">
                <a:latin typeface="Times New Roman" pitchFamily="18" charset="0"/>
                <a:cs typeface="Times New Roman" pitchFamily="18" charset="0"/>
              </a:rPr>
              <a:t>йонне</a:t>
            </a:r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 рівняння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рівняння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, у якому речовини-електроліти записані за допомогою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йонів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, на які вони дисоціюють.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678" y="4725144"/>
            <a:ext cx="80648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Скорочене </a:t>
            </a:r>
            <a:r>
              <a:rPr lang="uk-UA" sz="2800" b="1" u="sng" dirty="0" err="1">
                <a:latin typeface="Times New Roman" pitchFamily="18" charset="0"/>
                <a:cs typeface="Times New Roman" pitchFamily="18" charset="0"/>
              </a:rPr>
              <a:t>йонне</a:t>
            </a:r>
            <a:r>
              <a:rPr lang="uk-UA" sz="2800" b="1" u="sng" dirty="0">
                <a:latin typeface="Times New Roman" pitchFamily="18" charset="0"/>
                <a:cs typeface="Times New Roman" pitchFamily="18" charset="0"/>
              </a:rPr>
              <a:t> рівняння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рівняння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, що відображає утворення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малодисоційованого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чи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недисоційованого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у воді продукту реакції з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йонів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86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97346"/>
            <a:ext cx="856895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Алгоритм складання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йонно-молекулярних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рівнянь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Скласти молекулярне рівняння реакції та урівняти його. 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Визначити, користуючись таблицею розчинності, яка з речовин залишає область реакції (є осадом, газом або слабким електролітом).  </a:t>
            </a:r>
          </a:p>
          <a:p>
            <a:pPr lvl="0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Користуючись таблицею розчинності записуємо дисоціацію усіх речовин з урахуванням математичних знаків хімічного рівняння (крім осаду , газу або слабкого електроліту). </a:t>
            </a:r>
          </a:p>
          <a:p>
            <a:pPr lvl="0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Закреслюємо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однакові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йони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лівої та правої частин.</a:t>
            </a:r>
          </a:p>
          <a:p>
            <a:pPr lvl="0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Записуємо скорочене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йонне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рівняння без </a:t>
            </a:r>
          </a:p>
          <a:p>
            <a:pPr lvl="0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закреслених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йонів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57211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657" y="600"/>
            <a:ext cx="3059832" cy="2746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1600" y="738282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Чи досягли ми своєї мети?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29833" y="2617748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Що для Вас на уроці було цікавим?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93125"/>
            <a:ext cx="1847850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413472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З якими труднощами ви зіткнулись?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487" y="3949269"/>
            <a:ext cx="2169912" cy="216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12565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9273" y="836712"/>
            <a:ext cx="7200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Пам’ятайте знання з хімії можуть допомогти вам у незвичайній ситуації, наприклад виграти парі яке увійде в історію!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761"/>
          <a:stretch/>
        </p:blipFill>
        <p:spPr bwMode="auto">
          <a:xfrm>
            <a:off x="4615641" y="1641376"/>
            <a:ext cx="4572000" cy="519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8989499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287</Words>
  <Application>Microsoft Office PowerPoint</Application>
  <PresentationFormat>Экран (4:3)</PresentationFormat>
  <Paragraphs>61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NewHuman</dc:creator>
  <cp:lastModifiedBy>Boris Samar</cp:lastModifiedBy>
  <cp:revision>16</cp:revision>
  <dcterms:created xsi:type="dcterms:W3CDTF">2019-11-04T19:57:08Z</dcterms:created>
  <dcterms:modified xsi:type="dcterms:W3CDTF">2021-11-10T17:50:33Z</dcterms:modified>
</cp:coreProperties>
</file>