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96" r:id="rId3"/>
    <p:sldMasterId id="2147483708" r:id="rId4"/>
    <p:sldMasterId id="2147483720" r:id="rId5"/>
    <p:sldMasterId id="2147483744" r:id="rId6"/>
    <p:sldMasterId id="2147483768" r:id="rId7"/>
    <p:sldMasterId id="2147483780" r:id="rId8"/>
  </p:sldMasterIdLst>
  <p:sldIdLst>
    <p:sldId id="257" r:id="rId9"/>
    <p:sldId id="269" r:id="rId10"/>
    <p:sldId id="265" r:id="rId11"/>
    <p:sldId id="266" r:id="rId12"/>
    <p:sldId id="264" r:id="rId13"/>
    <p:sldId id="272" r:id="rId14"/>
    <p:sldId id="258" r:id="rId15"/>
    <p:sldId id="259" r:id="rId16"/>
    <p:sldId id="260" r:id="rId17"/>
    <p:sldId id="261" r:id="rId18"/>
    <p:sldId id="262" r:id="rId19"/>
    <p:sldId id="263" r:id="rId20"/>
    <p:sldId id="270" r:id="rId21"/>
    <p:sldId id="271" r:id="rId22"/>
    <p:sldId id="274" r:id="rId23"/>
    <p:sldId id="273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D5F94-E0A4-4981-9751-D997A677871C}" type="datetimeFigureOut">
              <a:rPr lang="ru-RU" smtClean="0"/>
              <a:t>03.03.2023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BDB0-8F08-4DB4-B6BB-F72998D9C9A0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7597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D5F94-E0A4-4981-9751-D997A677871C}" type="datetimeFigureOut">
              <a:rPr lang="ru-RU" smtClean="0"/>
              <a:t>03.03.2023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BDB0-8F08-4DB4-B6BB-F72998D9C9A0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9207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D5F94-E0A4-4981-9751-D997A677871C}" type="datetimeFigureOut">
              <a:rPr lang="ru-RU" smtClean="0"/>
              <a:t>03.03.2023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BDB0-8F08-4DB4-B6BB-F72998D9C9A0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136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D5F94-E0A4-4981-9751-D997A677871C}" type="datetimeFigureOut">
              <a:rPr lang="ru-RU" smtClean="0"/>
              <a:t>03.03.2023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BDB0-8F08-4DB4-B6BB-F72998D9C9A0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1461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D5F94-E0A4-4981-9751-D997A677871C}" type="datetimeFigureOut">
              <a:rPr lang="ru-RU" smtClean="0"/>
              <a:t>03.03.2023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BDB0-8F08-4DB4-B6BB-F72998D9C9A0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5508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D5F94-E0A4-4981-9751-D997A677871C}" type="datetimeFigureOut">
              <a:rPr lang="ru-RU" smtClean="0"/>
              <a:t>03.03.2023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BDB0-8F08-4DB4-B6BB-F72998D9C9A0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433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D5F94-E0A4-4981-9751-D997A677871C}" type="datetimeFigureOut">
              <a:rPr lang="ru-RU" smtClean="0"/>
              <a:t>03.03.2023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BDB0-8F08-4DB4-B6BB-F72998D9C9A0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0330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D5F94-E0A4-4981-9751-D997A677871C}" type="datetimeFigureOut">
              <a:rPr lang="ru-RU" smtClean="0"/>
              <a:t>03.03.2023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BDB0-8F08-4DB4-B6BB-F72998D9C9A0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2075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D5F94-E0A4-4981-9751-D997A677871C}" type="datetimeFigureOut">
              <a:rPr lang="ru-RU" smtClean="0"/>
              <a:t>03.03.2023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BDB0-8F08-4DB4-B6BB-F72998D9C9A0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8238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D5F94-E0A4-4981-9751-D997A677871C}" type="datetimeFigureOut">
              <a:rPr lang="ru-RU" smtClean="0"/>
              <a:t>03.03.2023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BDB0-8F08-4DB4-B6BB-F72998D9C9A0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2681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D5F94-E0A4-4981-9751-D997A677871C}" type="datetimeFigureOut">
              <a:rPr lang="ru-RU" smtClean="0"/>
              <a:t>03.03.2023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BDB0-8F08-4DB4-B6BB-F72998D9C9A0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0171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Зразок підзаголовка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8689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7403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1650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7417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0386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8393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2819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043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17624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345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8271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Зразок підзаголовка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7467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5027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70730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4031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49594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6305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14700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50094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3564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60346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03698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Зразок підзаголовка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99145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98575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85797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81894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94571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24154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19149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96134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63308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19151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234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Зразок підзаголовка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95517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63356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25164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2396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510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19831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23852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00988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81244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12124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12952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Зразок підзаголовка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265653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08370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84889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24096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20327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82660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25214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02675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5169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70097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77390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Зразок підзаголовка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97211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11867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78793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96913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326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82054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49081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0316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00706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13819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09602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737CCF9-90AF-404D-9D2F-51BBF15F6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ECD70E-1411-4D73-B753-7C38FD2F90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705E78-A042-415C-BE20-4C581FF020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73073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24CFDD9-DF78-4354-AA8E-65FEA96E5E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5FED74-4C15-46C0-92C5-6E926760BD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52CB2D-32FA-4349-B9E9-364FE7C16F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9071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637C19-A753-4751-B4EB-9BC3B8C9C9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A1B1074-A33F-49A2-BF6D-A412C6E4D2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257AAF-CA65-41CC-B019-7808957513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74365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A80747-1C6E-4D5D-BF63-B567F245C8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2F344-2E63-4B97-A876-1B90B6DA5A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45DAAC-CEE7-4E27-8162-1E39140E7C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087862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1EADDE-E38E-42E7-94B6-176352BE6E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81554B0-E112-4EBD-BEDF-ABC5F06C2A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8CC9574-8885-4999-8F92-DD668DD91E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671893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FF2CE44-9304-4F2E-93DA-F3FC31F948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15F02F1-18A7-4F41-82C7-594C9FC6E0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9FE27CB-7C1C-407D-B14F-0B4E0B73DE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44668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BB11818-37C7-4442-BDD4-A435C1D999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2180F5B-C1F7-4011-BB04-60C0EE1173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A3E5888-2EEC-44C8-9BA7-3F5B23E9BA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77452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D31509-03E6-4DBC-8B53-9A16F24B7C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90820C-5247-4AA7-A980-BF7EEF92CA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C476F9-9224-4526-AEE7-3771DF0467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86839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04C985-BE15-42A6-BEF0-17370C121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D0E7EE-9D35-41D6-AE5E-76461DFEF2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66F0A7-D366-4D79-A715-4F020D5815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80579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DFB005-FDCD-47D1-ADEF-4297AB467B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EE522A-42F9-45F6-BC5F-89131B978E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861081-064B-40F1-826A-306D2F5425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36780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AE2A24-206A-4F51-94F8-F7F4F44BCD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3D836A-727B-454E-95DC-14DEAEA40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A30CBBB-3F4D-4850-B18E-24663CDC54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218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D5F94-E0A4-4981-9751-D997A677871C}" type="datetimeFigureOut">
              <a:rPr lang="ru-RU" smtClean="0"/>
              <a:t>03.03.2023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7BDB0-8F08-4DB4-B6BB-F72998D9C9A0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5611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842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788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384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ECEEE-485B-4285-B84C-C6E8DC9256CA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0FBE1-1054-4D8F-AE5E-F8FF3DBFD8A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977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950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79DAAE-C720-426A-AD31-FFA6399735B2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03.03.2023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CABCA2-5B3A-4683-A522-A446FEE06402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8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55059C-26F3-47E6-A0DA-EEFF8AFE4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D389B99-07CB-4121-ADD8-B4D77ECF00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C401EAA-71B2-452B-A4E0-BD95D0DC4FF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fld id="{DA6D5F94-E0A4-4981-9751-D997A677871C}" type="datetimeFigureOut">
              <a:rPr lang="ru-RU" smtClean="0"/>
              <a:t>03.03.2023</a:t>
            </a:fld>
            <a:endParaRPr lang="ru-RU" dirty="0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ECC810B-0A78-465A-866C-52AFDC83836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ru-RU" dirty="0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24B237B-A75E-4077-AAA9-564041DF797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</a:defRPr>
            </a:lvl1pPr>
          </a:lstStyle>
          <a:p>
            <a:fld id="{0B87BDB0-8F08-4DB4-B6BB-F72998D9C9A0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8925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4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84.xml"/><Relationship Id="rId1" Type="http://schemas.openxmlformats.org/officeDocument/2006/relationships/video" Target="https://www.youtube.com/embed/T0K0xzniCS8?feature=oembed" TargetMode="Externa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4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84.xml"/><Relationship Id="rId1" Type="http://schemas.openxmlformats.org/officeDocument/2006/relationships/video" Target="https://www.youtube.com/embed/Y9sF-JZ8jqI?feature=oembed" TargetMode="Externa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84.xml"/><Relationship Id="rId1" Type="http://schemas.openxmlformats.org/officeDocument/2006/relationships/video" Target="https://www.youtube.com/embed/wA9QMuVgfGE?feature=oembed" TargetMode="Externa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19917F35-2134-483A-823D-17A5E8CFF440}"/>
              </a:ext>
            </a:extLst>
          </p:cNvPr>
          <p:cNvSpPr/>
          <p:nvPr/>
        </p:nvSpPr>
        <p:spPr>
          <a:xfrm>
            <a:off x="1755140" y="2159769"/>
            <a:ext cx="868172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Горіння</a:t>
            </a: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спиртів</a:t>
            </a: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ru-RU" sz="4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Якісна</a:t>
            </a: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реакція</a:t>
            </a: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4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гліцерол</a:t>
            </a: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ru-RU" sz="4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Згубна</a:t>
            </a: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</a:t>
            </a: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алкоголю на </a:t>
            </a:r>
            <a:r>
              <a:rPr lang="ru-RU" sz="4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</a:t>
            </a: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endParaRPr lang="uk-UA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3A7D1DC-7095-4589-812E-0B04DA6DA326}"/>
              </a:ext>
            </a:extLst>
          </p:cNvPr>
          <p:cNvSpPr txBox="1"/>
          <p:nvPr/>
        </p:nvSpPr>
        <p:spPr>
          <a:xfrm>
            <a:off x="223520" y="599440"/>
            <a:ext cx="11552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</a:p>
        </p:txBody>
      </p:sp>
      <p:pic>
        <p:nvPicPr>
          <p:cNvPr id="6" name="Picture 2" descr="Спирты — Википедия">
            <a:extLst>
              <a:ext uri="{FF2B5EF4-FFF2-40B4-BE49-F238E27FC236}">
                <a16:creationId xmlns:a16="http://schemas.microsoft.com/office/drawing/2014/main" id="{4B1EC6A4-71C3-4ABE-8818-65B910F08E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933" b="97753" l="1500" r="94500">
                        <a14:foregroundMark x1="24000" y1="8427" x2="24000" y2="8427"/>
                        <a14:foregroundMark x1="22500" y1="5056" x2="22500" y2="5056"/>
                        <a14:foregroundMark x1="7000" y1="59551" x2="7000" y2="59551"/>
                        <a14:foregroundMark x1="1500" y1="61798" x2="1500" y2="61798"/>
                        <a14:foregroundMark x1="22000" y1="92135" x2="22000" y2="92135"/>
                        <a14:foregroundMark x1="94500" y1="89326" x2="94500" y2="89326"/>
                        <a14:foregroundMark x1="88500" y1="97753" x2="88500" y2="97753"/>
                        <a14:foregroundMark x1="86000" y1="82022" x2="90000" y2="870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2923" y="66882"/>
            <a:ext cx="1703501" cy="1516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E1E4746-A060-49C2-8D2F-9D1891A65E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922" y="4357173"/>
            <a:ext cx="1793815" cy="179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1206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9B235376-F39A-4BC5-9E62-EFB46ED06D0F}"/>
              </a:ext>
            </a:extLst>
          </p:cNvPr>
          <p:cNvSpPr/>
          <p:nvPr/>
        </p:nvSpPr>
        <p:spPr>
          <a:xfrm>
            <a:off x="899160" y="2284998"/>
            <a:ext cx="103936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buFont typeface="Wingdings" panose="05000000000000000000" pitchFamily="2" charset="2"/>
              <a:buChar char="q"/>
            </a:pP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закріпити реакції повного окиснення органічних речовин на прикладі метанолу, етанолу й гліцерину; 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вивчити якісні реакції на багатоатомні спирти на прикладі гліцерину;</a:t>
            </a:r>
          </a:p>
          <a:p>
            <a:pPr marL="571500" lvl="0" indent="-571500" algn="just">
              <a:buFont typeface="Wingdings" panose="05000000000000000000" pitchFamily="2" charset="2"/>
              <a:buChar char="q"/>
            </a:pP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з'ясувати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згубну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дію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алкоголю на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571500" lvl="0" indent="-571500" algn="just">
              <a:buFont typeface="Wingdings" panose="05000000000000000000" pitchFamily="2" charset="2"/>
              <a:buChar char="q"/>
            </a:pP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галузі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спиртів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86A0C5-7916-4B3E-8136-B04065B1F3CB}"/>
              </a:ext>
            </a:extLst>
          </p:cNvPr>
          <p:cNvSpPr txBox="1"/>
          <p:nvPr/>
        </p:nvSpPr>
        <p:spPr>
          <a:xfrm>
            <a:off x="284480" y="640080"/>
            <a:ext cx="20499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 уроку:</a:t>
            </a:r>
          </a:p>
        </p:txBody>
      </p:sp>
      <p:pic>
        <p:nvPicPr>
          <p:cNvPr id="4" name="Picture 2" descr="Спирты — Википедия">
            <a:extLst>
              <a:ext uri="{FF2B5EF4-FFF2-40B4-BE49-F238E27FC236}">
                <a16:creationId xmlns:a16="http://schemas.microsoft.com/office/drawing/2014/main" id="{04AEE0EE-4EA4-4891-A763-24C9094FAB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933" b="97753" l="1500" r="94500">
                        <a14:foregroundMark x1="24000" y1="8427" x2="24000" y2="8427"/>
                        <a14:foregroundMark x1="22500" y1="5056" x2="22500" y2="5056"/>
                        <a14:foregroundMark x1="7000" y1="59551" x2="7000" y2="59551"/>
                        <a14:foregroundMark x1="1500" y1="61798" x2="1500" y2="61798"/>
                        <a14:foregroundMark x1="22000" y1="92135" x2="22000" y2="92135"/>
                        <a14:foregroundMark x1="94500" y1="89326" x2="94500" y2="89326"/>
                        <a14:foregroundMark x1="88500" y1="97753" x2="88500" y2="97753"/>
                        <a14:foregroundMark x1="86000" y1="82022" x2="90000" y2="870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2923" y="66882"/>
            <a:ext cx="1703501" cy="1516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9895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532031" y="1582998"/>
            <a:ext cx="11127931" cy="211853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Спирти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uk-UA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нейтральні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речовини, незважаючи на наявність гідроксильної групи: </a:t>
            </a:r>
          </a:p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здатні проявляти </a:t>
            </a:r>
            <a:r>
              <a:rPr lang="uk-UA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кислото – основні властивості.</a:t>
            </a:r>
          </a:p>
        </p:txBody>
      </p:sp>
      <p:sp>
        <p:nvSpPr>
          <p:cNvPr id="6" name="Прямокутник 5"/>
          <p:cNvSpPr/>
          <p:nvPr/>
        </p:nvSpPr>
        <p:spPr>
          <a:xfrm>
            <a:off x="4587920" y="3810782"/>
            <a:ext cx="3016155" cy="9144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uk-UA" sz="6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uk-UA" sz="6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</a:t>
            </a:r>
          </a:p>
        </p:txBody>
      </p:sp>
      <p:sp>
        <p:nvSpPr>
          <p:cNvPr id="9" name="Прямокутник 1"/>
          <p:cNvSpPr/>
          <p:nvPr/>
        </p:nvSpPr>
        <p:spPr>
          <a:xfrm>
            <a:off x="1376117" y="4796431"/>
            <a:ext cx="9439766" cy="1396576"/>
          </a:xfrm>
          <a:prstGeom prst="rect">
            <a:avLst/>
          </a:prstGeom>
          <a:solidFill>
            <a:schemeClr val="accent5">
              <a:lumMod val="9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Спирти</a:t>
            </a:r>
            <a:r>
              <a:rPr lang="uk-UA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дисоціюють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uk-UA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йони</a:t>
            </a:r>
            <a:r>
              <a:rPr lang="uk-UA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тому:</a:t>
            </a:r>
          </a:p>
          <a:p>
            <a:pPr marL="457200" indent="-457200" algn="ctr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змінюють забарвлення індикаторів,</a:t>
            </a:r>
          </a:p>
          <a:p>
            <a:pPr marL="457200" indent="-457200" algn="ctr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проводять електричний струм.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F22554-0BE6-4E90-9CB6-28FCAD39303F}"/>
              </a:ext>
            </a:extLst>
          </p:cNvPr>
          <p:cNvSpPr txBox="1"/>
          <p:nvPr/>
        </p:nvSpPr>
        <p:spPr>
          <a:xfrm>
            <a:off x="292231" y="548382"/>
            <a:ext cx="25139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Повторимо</a:t>
            </a:r>
            <a:endParaRPr lang="uk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Спирты — Википедия">
            <a:extLst>
              <a:ext uri="{FF2B5EF4-FFF2-40B4-BE49-F238E27FC236}">
                <a16:creationId xmlns:a16="http://schemas.microsoft.com/office/drawing/2014/main" id="{31A83C3C-3DD5-405C-ACDB-7E99F15DC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933" b="97753" l="1500" r="94500">
                        <a14:foregroundMark x1="24000" y1="8427" x2="24000" y2="8427"/>
                        <a14:foregroundMark x1="22500" y1="5056" x2="22500" y2="5056"/>
                        <a14:foregroundMark x1="7000" y1="59551" x2="7000" y2="59551"/>
                        <a14:foregroundMark x1="1500" y1="61798" x2="1500" y2="61798"/>
                        <a14:foregroundMark x1="22000" y1="92135" x2="22000" y2="92135"/>
                        <a14:foregroundMark x1="94500" y1="89326" x2="94500" y2="89326"/>
                        <a14:foregroundMark x1="88500" y1="97753" x2="88500" y2="97753"/>
                        <a14:foregroundMark x1="86000" y1="82022" x2="90000" y2="870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2923" y="66882"/>
            <a:ext cx="1703501" cy="1516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3266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319752" y="1361882"/>
            <a:ext cx="9775596" cy="214489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достатньому об'ємі кисню спирту згорають, утворюючи вуглекислий газ і воду. </a:t>
            </a:r>
          </a:p>
          <a:p>
            <a:pPr marL="457200" indent="-457200" algn="ctr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Реакція екзотермічна, виділяється велика кількість теплоти</a:t>
            </a:r>
          </a:p>
        </p:txBody>
      </p:sp>
      <p:sp>
        <p:nvSpPr>
          <p:cNvPr id="3" name="Прямокутник 2"/>
          <p:cNvSpPr/>
          <p:nvPr/>
        </p:nvSpPr>
        <p:spPr>
          <a:xfrm>
            <a:off x="1550145" y="284720"/>
            <a:ext cx="9347240" cy="9407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Горіння, або повне окиснення (+ О</a:t>
            </a:r>
            <a:r>
              <a:rPr lang="uk-UA" sz="3200" b="1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4" name="Прямокутник 3"/>
          <p:cNvSpPr/>
          <p:nvPr/>
        </p:nvSpPr>
        <p:spPr>
          <a:xfrm>
            <a:off x="272367" y="5797485"/>
            <a:ext cx="7165381" cy="8548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32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32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32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→ 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n-US" sz="32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32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uk-UA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кутник 3"/>
          <p:cNvSpPr/>
          <p:nvPr/>
        </p:nvSpPr>
        <p:spPr>
          <a:xfrm>
            <a:off x="272366" y="4728328"/>
            <a:ext cx="6439469" cy="84684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32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32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 + 3O</a:t>
            </a:r>
            <a:r>
              <a:rPr lang="en-US" sz="32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→ 2CO</a:t>
            </a:r>
            <a:r>
              <a:rPr lang="en-US" sz="32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+ 3H</a:t>
            </a:r>
            <a:r>
              <a:rPr lang="en-US" sz="32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uk-UA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кутник 3"/>
          <p:cNvSpPr/>
          <p:nvPr/>
        </p:nvSpPr>
        <p:spPr>
          <a:xfrm>
            <a:off x="272368" y="3659172"/>
            <a:ext cx="6439468" cy="84684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uk-UA" sz="32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 + 3O</a:t>
            </a:r>
            <a:r>
              <a:rPr lang="en-US" sz="32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→ 2CO</a:t>
            </a:r>
            <a:r>
              <a:rPr lang="en-US" sz="32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32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uk-UA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Картинки по запросу горіння спирту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8" r="11094" b="14557"/>
          <a:stretch/>
        </p:blipFill>
        <p:spPr bwMode="auto">
          <a:xfrm>
            <a:off x="8778239" y="3846200"/>
            <a:ext cx="3118719" cy="2806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5389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641444" y="286604"/>
            <a:ext cx="10795380" cy="10508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Якісна</a:t>
            </a:r>
            <a:r>
              <a:rPr lang="ru-RU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реакція</a:t>
            </a:r>
            <a:r>
              <a:rPr lang="ru-RU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багатоатомні</a:t>
            </a:r>
            <a:r>
              <a:rPr lang="ru-RU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спирти</a:t>
            </a:r>
            <a:endParaRPr lang="uk-UA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6196085" y="1665028"/>
            <a:ext cx="5691115" cy="342294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ctr"/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взаємодії багатоатомних спиртів зі </a:t>
            </a:r>
            <a:r>
              <a:rPr lang="uk-UA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свіжодобутим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осадом </a:t>
            </a:r>
          </a:p>
          <a:p>
            <a:pPr algn="ctr"/>
            <a:r>
              <a:rPr lang="uk-UA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купрум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(ІІ) гідроксидом блакитний осад розчиняється, утворюючи синій осад </a:t>
            </a:r>
          </a:p>
          <a:p>
            <a:pPr algn="ctr"/>
            <a:endParaRPr lang="uk-UA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700" y="1462951"/>
            <a:ext cx="1637305" cy="36250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2191" y="1462951"/>
            <a:ext cx="1651379" cy="3625024"/>
          </a:xfrm>
          <a:prstGeom prst="rect">
            <a:avLst/>
          </a:prstGeom>
        </p:spPr>
      </p:pic>
      <p:sp>
        <p:nvSpPr>
          <p:cNvPr id="6" name="Прямокутник 5"/>
          <p:cNvSpPr/>
          <p:nvPr/>
        </p:nvSpPr>
        <p:spPr>
          <a:xfrm>
            <a:off x="218363" y="5213445"/>
            <a:ext cx="4722126" cy="144666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Блакитний осад – </a:t>
            </a:r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синій розчин</a:t>
            </a:r>
          </a:p>
        </p:txBody>
      </p:sp>
      <p:cxnSp>
        <p:nvCxnSpPr>
          <p:cNvPr id="8" name="Пряма зі стрілкою 7"/>
          <p:cNvCxnSpPr>
            <a:stCxn id="4" idx="3"/>
            <a:endCxn id="5" idx="1"/>
          </p:cNvCxnSpPr>
          <p:nvPr/>
        </p:nvCxnSpPr>
        <p:spPr>
          <a:xfrm>
            <a:off x="2402005" y="3275463"/>
            <a:ext cx="1310186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кутник 8"/>
          <p:cNvSpPr/>
          <p:nvPr/>
        </p:nvSpPr>
        <p:spPr>
          <a:xfrm>
            <a:off x="5363570" y="5486582"/>
            <a:ext cx="6632812" cy="9003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CuSO</a:t>
            </a:r>
            <a:r>
              <a:rPr lang="en-US" sz="28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+2NaOH=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Cu(OH)</a:t>
            </a:r>
            <a:r>
              <a:rPr lang="en-US" sz="2800" b="1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+Na</a:t>
            </a:r>
            <a:r>
              <a:rPr lang="en-US" sz="28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8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1239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Мультимедіа з Інтернету 1" title="￐ﾒ￐ﾷ￐ﾰ￑ﾔ￐ﾼ￐ﾾ￐ﾴ￑ﾖ￑ﾏ ￐ﾳ￐ﾻ￑ﾖ￑ﾆ￐ﾵ￑ﾀ￐ﾾ￐ﾻ￑ﾃ ￐ﾷ ￐ﾺ￑ﾃ￐﾿￑ﾀ￑ﾃ￐ﾼ ￐ﾆ￐ﾆ ￐ﾳ￑ﾖ￐ﾴ￑ﾀ￐ﾾ￐ﾺ￑ﾁ￐ﾸ￐ﾴ￐ﾾ￐ﾼ">
            <a:hlinkClick r:id="" action="ppaction://media"/>
            <a:extLst>
              <a:ext uri="{FF2B5EF4-FFF2-40B4-BE49-F238E27FC236}">
                <a16:creationId xmlns:a16="http://schemas.microsoft.com/office/drawing/2014/main" id="{ECEC5B0F-6574-40E4-A141-97054607CBA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997200" y="1559560"/>
            <a:ext cx="6197600" cy="4648200"/>
          </a:xfrm>
          <a:prstGeom prst="rect">
            <a:avLst/>
          </a:prstGeom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F0859026-DAF6-48FA-A442-61CFBA9B8DBC}"/>
              </a:ext>
            </a:extLst>
          </p:cNvPr>
          <p:cNvSpPr/>
          <p:nvPr/>
        </p:nvSpPr>
        <p:spPr>
          <a:xfrm>
            <a:off x="0" y="650240"/>
            <a:ext cx="74179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Взаємодія </a:t>
            </a:r>
            <a:r>
              <a:rPr 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гліцеролу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купрум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ІІ гідроксидом</a:t>
            </a:r>
            <a:endParaRPr lang="uk-UA" sz="2800" b="1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Спирты — Википедия">
            <a:extLst>
              <a:ext uri="{FF2B5EF4-FFF2-40B4-BE49-F238E27FC236}">
                <a16:creationId xmlns:a16="http://schemas.microsoft.com/office/drawing/2014/main" id="{BD52AE0A-7166-4E8D-9B9A-4D143DFCA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933" b="97753" l="1500" r="94500">
                        <a14:foregroundMark x1="24000" y1="8427" x2="24000" y2="8427"/>
                        <a14:foregroundMark x1="22500" y1="5056" x2="22500" y2="5056"/>
                        <a14:foregroundMark x1="7000" y1="59551" x2="7000" y2="59551"/>
                        <a14:foregroundMark x1="1500" y1="61798" x2="1500" y2="61798"/>
                        <a14:foregroundMark x1="22000" y1="92135" x2="22000" y2="92135"/>
                        <a14:foregroundMark x1="94500" y1="89326" x2="94500" y2="89326"/>
                        <a14:foregroundMark x1="88500" y1="97753" x2="88500" y2="97753"/>
                        <a14:foregroundMark x1="86000" y1="82022" x2="90000" y2="870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2923" y="66882"/>
            <a:ext cx="1703501" cy="1516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7298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286603" y="204717"/>
            <a:ext cx="9567081" cy="8871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Метанол (деревний спирт)</a:t>
            </a:r>
            <a:endParaRPr lang="uk-UA" sz="5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286603" y="1310186"/>
            <a:ext cx="9567081" cy="52543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водою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змішується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будь-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співвідношеннях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Добрий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розчинник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багатьох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органічних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Горить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синюватим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полум'ям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Метиловий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спирт —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отруйна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речовина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діє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нервову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судинну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потраплянні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 мл метанолу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призвести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важкого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отруєння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до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сліпоти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попадання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25-30 мл метанолу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призводить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смертельного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випадку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9952" y="1091821"/>
            <a:ext cx="1768807" cy="176880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9952" y="3924870"/>
            <a:ext cx="1807190" cy="180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155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354841" y="286603"/>
            <a:ext cx="4804013" cy="19106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 </a:t>
            </a:r>
          </a:p>
          <a:p>
            <a:pPr algn="ctr"/>
            <a:r>
              <a:rPr lang="uk-UA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метанолу</a:t>
            </a:r>
          </a:p>
        </p:txBody>
      </p:sp>
      <p:sp>
        <p:nvSpPr>
          <p:cNvPr id="3" name="Прямокутник 2"/>
          <p:cNvSpPr/>
          <p:nvPr/>
        </p:nvSpPr>
        <p:spPr>
          <a:xfrm>
            <a:off x="354841" y="2770496"/>
            <a:ext cx="5472752" cy="379407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Розчинники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Барвники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Ліки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Фотореактиви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Формальдегід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Синтез органічних речовин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Автомобільне пальне</a:t>
            </a:r>
          </a:p>
          <a:p>
            <a:endParaRPr lang="uk-UA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16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6771" y="521293"/>
            <a:ext cx="3393388" cy="241130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l="8872" r="13431"/>
          <a:stretch/>
        </p:blipFill>
        <p:spPr>
          <a:xfrm>
            <a:off x="8106771" y="3817021"/>
            <a:ext cx="3179928" cy="2729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17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873455" y="245662"/>
            <a:ext cx="10495128" cy="88710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Етанол (етиловий, винний спирт)</a:t>
            </a:r>
            <a:endParaRPr lang="uk-UA" sz="4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1050876" y="1337480"/>
            <a:ext cx="9921923" cy="530897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Токсична речовина з наркотичною дією, за ступенем впливу на організм людини належить до четвертого класу небезпечних речовин. 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Має канцерогенні властивості.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Етанол є головною діючою складовою спиртних напоїв, які зазвичай виготовляються ферментацією вуглеводів. 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промислових потреб етиловий спирт синтезують з нафтової та газової сировини гідратацією етилену. </a:t>
            </a:r>
          </a:p>
        </p:txBody>
      </p:sp>
    </p:spTree>
    <p:extLst>
      <p:ext uri="{BB962C8B-B14F-4D97-AF65-F5344CB8AC3E}">
        <p14:creationId xmlns:p14="http://schemas.microsoft.com/office/powerpoint/2010/main" val="37745542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443552" y="395785"/>
            <a:ext cx="4490113" cy="169232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 </a:t>
            </a:r>
          </a:p>
          <a:p>
            <a:pPr algn="ctr"/>
            <a:r>
              <a:rPr lang="uk-UA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етанолу</a:t>
            </a:r>
            <a:endParaRPr lang="uk-UA" sz="4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443552" y="2715904"/>
            <a:ext cx="4162568" cy="36030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Пальне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Розчинник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Антисептик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Ліки 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Сировина для отримання інших речовин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BE2758C-C9F8-4076-A338-748F961A91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9120" y="183106"/>
            <a:ext cx="3810000" cy="3810000"/>
          </a:xfrm>
          <a:prstGeom prst="rect">
            <a:avLst/>
          </a:prstGeom>
        </p:spPr>
      </p:pic>
      <p:pic>
        <p:nvPicPr>
          <p:cNvPr id="2050" name="Picture 2" descr="Спиртовий бензин: чи безпечно його заливати в авто - 16 червня 2022 - Auto24">
            <a:extLst>
              <a:ext uri="{FF2B5EF4-FFF2-40B4-BE49-F238E27FC236}">
                <a16:creationId xmlns:a16="http://schemas.microsoft.com/office/drawing/2014/main" id="{689F0FE0-63E4-40C9-AD57-F7B9734B8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5493" y="4368800"/>
            <a:ext cx="2831253" cy="2123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2D99E92-BDB1-4922-B608-C7E7A2B8DF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8067" y="1615440"/>
            <a:ext cx="2640568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6926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928048" y="272956"/>
            <a:ext cx="10372298" cy="955344"/>
          </a:xfrm>
          <a:prstGeom prst="rect">
            <a:avLst/>
          </a:prstGeom>
          <a:solidFill>
            <a:schemeClr val="accent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Гліцерин (</a:t>
            </a:r>
            <a:r>
              <a:rPr lang="uk-UA" sz="4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гліцерол</a:t>
            </a:r>
            <a:r>
              <a:rPr lang="uk-UA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4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пропантріол</a:t>
            </a:r>
            <a:r>
              <a:rPr lang="uk-UA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3" name="Прямокутник 2"/>
          <p:cNvSpPr/>
          <p:nvPr/>
        </p:nvSpPr>
        <p:spPr>
          <a:xfrm>
            <a:off x="423081" y="1433016"/>
            <a:ext cx="11300346" cy="5213444"/>
          </a:xfrm>
          <a:prstGeom prst="rect">
            <a:avLst/>
          </a:prstGeom>
          <a:solidFill>
            <a:schemeClr val="accent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Чистий гліцерин являє собою прозору, безбарвну, дуже густу, в'язку, </a:t>
            </a:r>
            <a:r>
              <a:rPr lang="uk-UA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сиропоподібну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без запаху, важчу за воду і </a:t>
            </a:r>
            <a:r>
              <a:rPr lang="uk-UA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неотруйну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солодкувату на смак рідину.</a:t>
            </a:r>
          </a:p>
          <a:p>
            <a:pPr algn="ctr"/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Гліцерин </a:t>
            </a:r>
            <a:r>
              <a:rPr lang="uk-UA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гігроскопічний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має здатність поглинати вологу з повітря та утримувати її. На повітрі може увібрати до 40% води від своєї маси. Через це гліцеринова крапля на руці дає враження легкого нагріву.</a:t>
            </a:r>
          </a:p>
          <a:p>
            <a:pPr algn="ctr"/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Похідні гліцерину завжди є в організмах вищих тварин і людини. Це </a:t>
            </a:r>
            <a:r>
              <a:rPr lang="uk-UA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жири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складні ефіри гліцерину і органічних кислот, </a:t>
            </a:r>
            <a:r>
              <a:rPr lang="uk-UA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найенергоємніші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речовини організму.</a:t>
            </a:r>
          </a:p>
        </p:txBody>
      </p:sp>
    </p:spTree>
    <p:extLst>
      <p:ext uri="{BB962C8B-B14F-4D97-AF65-F5344CB8AC3E}">
        <p14:creationId xmlns:p14="http://schemas.microsoft.com/office/powerpoint/2010/main" val="32478534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382138" y="245660"/>
            <a:ext cx="4572000" cy="15967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 </a:t>
            </a:r>
          </a:p>
          <a:p>
            <a:pPr algn="ctr"/>
            <a:r>
              <a:rPr lang="uk-UA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гліцерину</a:t>
            </a:r>
          </a:p>
        </p:txBody>
      </p:sp>
      <p:sp>
        <p:nvSpPr>
          <p:cNvPr id="3" name="Прямокутник 2"/>
          <p:cNvSpPr/>
          <p:nvPr/>
        </p:nvSpPr>
        <p:spPr>
          <a:xfrm>
            <a:off x="368490" y="2006220"/>
            <a:ext cx="4940489" cy="27568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§"/>
            </a:pPr>
            <a:endParaRPr lang="uk-UA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Косметичні засоби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Харчова промисловість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Ліки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Виробництво тканин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Вибухові речовини</a:t>
            </a:r>
          </a:p>
          <a:p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9938" y="0"/>
            <a:ext cx="3292062" cy="27788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7807" y="4044122"/>
            <a:ext cx="4244193" cy="281387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/>
          <a:srcRect r="39009"/>
          <a:stretch/>
        </p:blipFill>
        <p:spPr>
          <a:xfrm>
            <a:off x="7043747" y="71198"/>
            <a:ext cx="1856191" cy="2031921"/>
          </a:xfrm>
          <a:prstGeom prst="rect">
            <a:avLst/>
          </a:prstGeom>
        </p:spPr>
      </p:pic>
      <p:pic>
        <p:nvPicPr>
          <p:cNvPr id="1026" name="Picture 2" descr="Цікаві факти про мило">
            <a:extLst>
              <a:ext uri="{FF2B5EF4-FFF2-40B4-BE49-F238E27FC236}">
                <a16:creationId xmlns:a16="http://schemas.microsoft.com/office/drawing/2014/main" id="{AEA3C9C8-3277-4209-AD93-8BE435B463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080" y="2103119"/>
            <a:ext cx="3843633" cy="237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50F2DBD-840C-46D6-96D2-B3AB14EFDBC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3573" b="20144"/>
          <a:stretch/>
        </p:blipFill>
        <p:spPr>
          <a:xfrm>
            <a:off x="2096638" y="5054811"/>
            <a:ext cx="5715000" cy="1631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421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Мультимедіа з Інтернету 1" title="￐ﾓ￐ﾾ￑ﾀ￑ﾖ￐ﾽ￐ﾽ￑ﾏ ￑ﾁ￐﾿￐ﾸ￑ﾀ￑ﾂ￑ﾖ￐ﾲ">
            <a:hlinkClick r:id="" action="ppaction://media"/>
            <a:extLst>
              <a:ext uri="{FF2B5EF4-FFF2-40B4-BE49-F238E27FC236}">
                <a16:creationId xmlns:a16="http://schemas.microsoft.com/office/drawing/2014/main" id="{6CC30F2C-32D5-4D7C-86D8-694CCCA3BBC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114040" y="1612900"/>
            <a:ext cx="5963920" cy="4472940"/>
          </a:xfrm>
          <a:prstGeom prst="rect">
            <a:avLst/>
          </a:prstGeom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8BA0C476-B16E-4CCA-A5D8-DBE2FFE22856}"/>
              </a:ext>
            </a:extLst>
          </p:cNvPr>
          <p:cNvSpPr/>
          <p:nvPr/>
        </p:nvSpPr>
        <p:spPr>
          <a:xfrm>
            <a:off x="262693" y="572254"/>
            <a:ext cx="31728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dirty="0">
                <a:solidFill>
                  <a:srgbClr val="0F0F0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Горіння спиртів</a:t>
            </a:r>
          </a:p>
        </p:txBody>
      </p:sp>
      <p:pic>
        <p:nvPicPr>
          <p:cNvPr id="4" name="Picture 2" descr="Спирты — Википедия">
            <a:extLst>
              <a:ext uri="{FF2B5EF4-FFF2-40B4-BE49-F238E27FC236}">
                <a16:creationId xmlns:a16="http://schemas.microsoft.com/office/drawing/2014/main" id="{D8BB44CF-3430-43AD-B2BB-BB5B9F551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933" b="97753" l="1500" r="94500">
                        <a14:foregroundMark x1="24000" y1="8427" x2="24000" y2="8427"/>
                        <a14:foregroundMark x1="22500" y1="5056" x2="22500" y2="5056"/>
                        <a14:foregroundMark x1="7000" y1="59551" x2="7000" y2="59551"/>
                        <a14:foregroundMark x1="1500" y1="61798" x2="1500" y2="61798"/>
                        <a14:foregroundMark x1="22000" y1="92135" x2="22000" y2="92135"/>
                        <a14:foregroundMark x1="94500" y1="89326" x2="94500" y2="89326"/>
                        <a14:foregroundMark x1="88500" y1="97753" x2="88500" y2="97753"/>
                        <a14:foregroundMark x1="86000" y1="82022" x2="90000" y2="870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2923" y="66882"/>
            <a:ext cx="1703501" cy="1516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51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1AC6EA42-5025-4D07-B550-4298D292876B}"/>
              </a:ext>
            </a:extLst>
          </p:cNvPr>
          <p:cNvSpPr/>
          <p:nvPr/>
        </p:nvSpPr>
        <p:spPr>
          <a:xfrm>
            <a:off x="411480" y="1804798"/>
            <a:ext cx="113690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Етиловий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спирт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швидко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загоряється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горить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блакитним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полум'ям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Бутиловий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спирт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загоряється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повільніше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полум’я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яскраве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Найважче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загоряється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ізоаміловий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спирт,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горить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кіптявим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полум'ям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збільшенням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молекулярної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одноатомних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спиртів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підвищується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температура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кипіння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зростає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світність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полум’я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8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8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+ 3О</a:t>
            </a:r>
            <a:r>
              <a:rPr lang="ru-RU" sz="28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→ 2СО</a:t>
            </a:r>
            <a:r>
              <a:rPr lang="ru-RU" sz="28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+ 3Н</a:t>
            </a:r>
            <a:r>
              <a:rPr lang="ru-RU" sz="28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8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8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+ 6О</a:t>
            </a:r>
            <a:r>
              <a:rPr lang="ru-RU" sz="28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→ 4СО</a:t>
            </a:r>
            <a:r>
              <a:rPr lang="ru-RU" sz="28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+ 5Н</a:t>
            </a:r>
            <a:r>
              <a:rPr lang="ru-RU" sz="28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2С</a:t>
            </a:r>
            <a:r>
              <a:rPr lang="ru-RU" sz="28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8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+ 15О</a:t>
            </a:r>
            <a:r>
              <a:rPr lang="ru-RU" sz="28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→ 10СО</a:t>
            </a:r>
            <a:r>
              <a:rPr lang="ru-RU" sz="28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+ 12Н</a:t>
            </a:r>
            <a:r>
              <a:rPr lang="ru-RU" sz="28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6937A8AD-B74A-4453-8F9A-B55CD677BBAB}"/>
              </a:ext>
            </a:extLst>
          </p:cNvPr>
          <p:cNvSpPr/>
          <p:nvPr/>
        </p:nvSpPr>
        <p:spPr>
          <a:xfrm>
            <a:off x="262693" y="572254"/>
            <a:ext cx="31728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dirty="0">
                <a:solidFill>
                  <a:srgbClr val="0F0F0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Горіння спиртів</a:t>
            </a:r>
          </a:p>
        </p:txBody>
      </p:sp>
      <p:pic>
        <p:nvPicPr>
          <p:cNvPr id="4" name="Picture 2" descr="Спирты — Википедия">
            <a:extLst>
              <a:ext uri="{FF2B5EF4-FFF2-40B4-BE49-F238E27FC236}">
                <a16:creationId xmlns:a16="http://schemas.microsoft.com/office/drawing/2014/main" id="{562BF6E3-E649-4CE5-9120-35257A4B1F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933" b="97753" l="1500" r="94500">
                        <a14:foregroundMark x1="24000" y1="8427" x2="24000" y2="8427"/>
                        <a14:foregroundMark x1="22500" y1="5056" x2="22500" y2="5056"/>
                        <a14:foregroundMark x1="7000" y1="59551" x2="7000" y2="59551"/>
                        <a14:foregroundMark x1="1500" y1="61798" x2="1500" y2="61798"/>
                        <a14:foregroundMark x1="22000" y1="92135" x2="22000" y2="92135"/>
                        <a14:foregroundMark x1="94500" y1="89326" x2="94500" y2="89326"/>
                        <a14:foregroundMark x1="88500" y1="97753" x2="88500" y2="97753"/>
                        <a14:foregroundMark x1="86000" y1="82022" x2="90000" y2="870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2923" y="66882"/>
            <a:ext cx="1703501" cy="1516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2558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Мультимедіа з Інтернету 1" title="￐ﾐ￐ﾻ￐ﾺ￐ﾾ￐ﾳ￐ﾾ￐ﾻ￑ﾌ. ￐ﾟ￐ﾾ￐ﾳ￐ﾻ￑ﾏ￐ﾴ ￐ﾷ ￑ﾁ￐ﾵ￑ﾀ￐ﾵ￐ﾴ￐ﾸ￐ﾽ￐ﾸ">
            <a:hlinkClick r:id="" action="ppaction://media"/>
            <a:extLst>
              <a:ext uri="{FF2B5EF4-FFF2-40B4-BE49-F238E27FC236}">
                <a16:creationId xmlns:a16="http://schemas.microsoft.com/office/drawing/2014/main" id="{88938ECF-3F14-4A80-9218-D499F38B47E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101418" y="1665794"/>
            <a:ext cx="5989163" cy="449187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A57A971-52AB-4B37-A39A-C9424BB048A0}"/>
              </a:ext>
            </a:extLst>
          </p:cNvPr>
          <p:cNvSpPr txBox="1"/>
          <p:nvPr/>
        </p:nvSpPr>
        <p:spPr>
          <a:xfrm>
            <a:off x="173174" y="540077"/>
            <a:ext cx="55606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Дія алкоголю на організм</a:t>
            </a:r>
          </a:p>
        </p:txBody>
      </p:sp>
      <p:pic>
        <p:nvPicPr>
          <p:cNvPr id="4" name="Picture 2" descr="Спирты — Википедия">
            <a:extLst>
              <a:ext uri="{FF2B5EF4-FFF2-40B4-BE49-F238E27FC236}">
                <a16:creationId xmlns:a16="http://schemas.microsoft.com/office/drawing/2014/main" id="{4BF3074B-A72C-4B78-A802-3F82AD450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933" b="97753" l="1500" r="94500">
                        <a14:foregroundMark x1="24000" y1="8427" x2="24000" y2="8427"/>
                        <a14:foregroundMark x1="22500" y1="5056" x2="22500" y2="5056"/>
                        <a14:foregroundMark x1="7000" y1="59551" x2="7000" y2="59551"/>
                        <a14:foregroundMark x1="1500" y1="61798" x2="1500" y2="61798"/>
                        <a14:foregroundMark x1="22000" y1="92135" x2="22000" y2="92135"/>
                        <a14:foregroundMark x1="94500" y1="89326" x2="94500" y2="89326"/>
                        <a14:foregroundMark x1="88500" y1="97753" x2="88500" y2="97753"/>
                        <a14:foregroundMark x1="86000" y1="82022" x2="90000" y2="870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2923" y="66882"/>
            <a:ext cx="1703501" cy="1516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6222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F08AFCB-9A7A-48F5-9FB0-717D72E2B1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832"/>
          <a:stretch/>
        </p:blipFill>
        <p:spPr>
          <a:xfrm>
            <a:off x="622436" y="914400"/>
            <a:ext cx="10947128" cy="59436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6CF254F-0BA6-4106-A0AF-D34C52359D32}"/>
              </a:ext>
            </a:extLst>
          </p:cNvPr>
          <p:cNvSpPr txBox="1"/>
          <p:nvPr/>
        </p:nvSpPr>
        <p:spPr>
          <a:xfrm>
            <a:off x="4123152" y="213360"/>
            <a:ext cx="39456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Узагальнення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6576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5_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6_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8_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0_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Тема1">
  <a:themeElements>
    <a:clrScheme name="Биохими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Биохимия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Биохими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" id="{875E370B-9326-4294-9356-24D7A7D44C27}" vid="{B596BEAE-8391-47C3-B6C0-808DFC14467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531</Words>
  <Application>Microsoft Office PowerPoint</Application>
  <PresentationFormat>Широкий екран</PresentationFormat>
  <Paragraphs>79</Paragraphs>
  <Slides>16</Slides>
  <Notes>0</Notes>
  <HiddenSlides>0</HiddenSlides>
  <MMClips>3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8</vt:i4>
      </vt:variant>
      <vt:variant>
        <vt:lpstr>Заголовки слайдів</vt:lpstr>
      </vt:variant>
      <vt:variant>
        <vt:i4>16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Wingdings</vt:lpstr>
      <vt:lpstr>Тема Office</vt:lpstr>
      <vt:lpstr>2_Тема Office</vt:lpstr>
      <vt:lpstr>4_Тема Office</vt:lpstr>
      <vt:lpstr>5_Тема Office</vt:lpstr>
      <vt:lpstr>6_Тема Office</vt:lpstr>
      <vt:lpstr>8_Тема Office</vt:lpstr>
      <vt:lpstr>10_Тема Office</vt:lpstr>
      <vt:lpstr>Тема1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Стрельченко Дмитро Сергійович</cp:lastModifiedBy>
  <cp:revision>19</cp:revision>
  <dcterms:created xsi:type="dcterms:W3CDTF">2018-01-10T18:48:52Z</dcterms:created>
  <dcterms:modified xsi:type="dcterms:W3CDTF">2023-03-03T12:04:08Z</dcterms:modified>
</cp:coreProperties>
</file>