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5" r:id="rId16"/>
    <p:sldId id="271" r:id="rId17"/>
    <p:sldId id="272" r:id="rId18"/>
    <p:sldId id="273" r:id="rId19"/>
    <p:sldId id="274" r:id="rId20"/>
    <p:sldId id="276" r:id="rId21"/>
  </p:sldIdLst>
  <p:sldSz cx="12192000" cy="6858000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Помірний стиль 2 –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737CCF9-90AF-404D-9D2F-51BBF15F6D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09CFD9-BD92-4510-8D05-ED885E08B5DB}" type="datetimeFigureOut">
              <a:rPr lang="uk-UA" smtClean="0"/>
              <a:t>16.11.2022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4ECD70E-1411-4D73-B753-7C38FD2F90A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C705E78-A042-415C-BE20-4C581FF0206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05E247-FB0C-4851-91E7-7E0BCCED236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07244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24CFDD9-DF78-4354-AA8E-65FEA96E5E7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09CFD9-BD92-4510-8D05-ED885E08B5DB}" type="datetimeFigureOut">
              <a:rPr lang="uk-UA" smtClean="0"/>
              <a:t>16.11.2022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F5FED74-4C15-46C0-92C5-6E926760BD5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852CB2D-32FA-4349-B9E9-364FE7C16F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05E247-FB0C-4851-91E7-7E0BCCED236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32378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C637C19-A753-4751-B4EB-9BC3B8C9C9B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09CFD9-BD92-4510-8D05-ED885E08B5DB}" type="datetimeFigureOut">
              <a:rPr lang="uk-UA" smtClean="0"/>
              <a:t>16.11.2022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A1B1074-A33F-49A2-BF6D-A412C6E4D2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6257AAF-CA65-41CC-B019-7808957513A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05E247-FB0C-4851-91E7-7E0BCCED236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22246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CA80747-1C6E-4D5D-BF63-B567F245C8A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09CFD9-BD92-4510-8D05-ED885E08B5DB}" type="datetimeFigureOut">
              <a:rPr lang="uk-UA" smtClean="0"/>
              <a:t>16.11.2022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9B2F344-2E63-4B97-A876-1B90B6DA5AC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45DAAC-CEE7-4E27-8162-1E39140E7CF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05E247-FB0C-4851-91E7-7E0BCCED236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175535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371EADDE-E38E-42E7-94B6-176352BE6EB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09CFD9-BD92-4510-8D05-ED885E08B5DB}" type="datetimeFigureOut">
              <a:rPr lang="uk-UA" smtClean="0"/>
              <a:t>16.11.2022</a:t>
            </a:fld>
            <a:endParaRPr lang="uk-UA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81554B0-E112-4EBD-BEDF-ABC5F06C2A3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58CC9574-8885-4999-8F92-DD668DD91ED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05E247-FB0C-4851-91E7-7E0BCCED236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1862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6FF2CE44-9304-4F2E-93DA-F3FC31F9486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09CFD9-BD92-4510-8D05-ED885E08B5DB}" type="datetimeFigureOut">
              <a:rPr lang="uk-UA" smtClean="0"/>
              <a:t>16.11.2022</a:t>
            </a:fld>
            <a:endParaRPr lang="uk-UA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15F02F1-18A7-4F41-82C7-594C9FC6E0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59FE27CB-7C1C-407D-B14F-0B4E0B73DE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05E247-FB0C-4851-91E7-7E0BCCED236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15263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5BB11818-37C7-4442-BDD4-A435C1D999C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09CFD9-BD92-4510-8D05-ED885E08B5DB}" type="datetimeFigureOut">
              <a:rPr lang="uk-UA" smtClean="0"/>
              <a:t>16.11.2022</a:t>
            </a:fld>
            <a:endParaRPr lang="uk-UA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62180F5B-C1F7-4011-BB04-60C0EE1173B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4A3E5888-2EEC-44C8-9BA7-3F5B23E9BA2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05E247-FB0C-4851-91E7-7E0BCCED236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7331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D31509-03E6-4DBC-8B53-9A16F24B7C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09CFD9-BD92-4510-8D05-ED885E08B5DB}" type="datetimeFigureOut">
              <a:rPr lang="uk-UA" smtClean="0"/>
              <a:t>16.11.2022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790820C-5247-4AA7-A980-BF7EEF92CAD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3C476F9-9224-4526-AEE7-3771DF0467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05E247-FB0C-4851-91E7-7E0BCCED236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44521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uk-UA" noProof="0"/>
              <a:t>Клацніть піктограму, щоб додати зображення</a:t>
            </a:r>
            <a:endParaRPr lang="en-US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04C985-BE15-42A6-BEF0-17370C1218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09CFD9-BD92-4510-8D05-ED885E08B5DB}" type="datetimeFigureOut">
              <a:rPr lang="uk-UA" smtClean="0"/>
              <a:t>16.11.2022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AD0E7EE-9D35-41D6-AE5E-76461DFEF2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266F0A7-D366-4D79-A715-4F020D5815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05E247-FB0C-4851-91E7-7E0BCCED236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17161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1DFB005-FDCD-47D1-ADEF-4297AB467B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09CFD9-BD92-4510-8D05-ED885E08B5DB}" type="datetimeFigureOut">
              <a:rPr lang="uk-UA" smtClean="0"/>
              <a:t>16.11.2022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2EE522A-42F9-45F6-BC5F-89131B978E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B861081-064B-40F1-826A-306D2F54256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05E247-FB0C-4851-91E7-7E0BCCED236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455412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3AE2A24-206A-4F51-94F8-F7F4F44BCDF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09CFD9-BD92-4510-8D05-ED885E08B5DB}" type="datetimeFigureOut">
              <a:rPr lang="uk-UA" smtClean="0"/>
              <a:t>16.11.2022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83D836A-727B-454E-95DC-14DEAEA40A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A30CBBB-3F4D-4850-B18E-24663CDC54F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05E247-FB0C-4851-91E7-7E0BCCED236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769923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E55059C-26F3-47E6-A0DA-EEFF8AFE4D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0D389B99-07CB-4121-ADD8-B4D77ECF00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BC401EAA-71B2-452B-A4E0-BD95D0DC4FF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fld id="{B409CFD9-BD92-4510-8D05-ED885E08B5DB}" type="datetimeFigureOut">
              <a:rPr lang="uk-UA" smtClean="0"/>
              <a:t>16.11.2022</a:t>
            </a:fld>
            <a:endParaRPr lang="uk-UA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CECC810B-0A78-465A-866C-52AFDC83836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endParaRPr lang="uk-UA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824B237B-A75E-4077-AAA9-564041DF797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chemeClr val="tx1"/>
                </a:solidFill>
              </a:defRPr>
            </a:lvl1pPr>
          </a:lstStyle>
          <a:p>
            <a:fld id="{A305E247-FB0C-4851-91E7-7E0BCCED236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49027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naurok.com.ua/himichni-elementi-hni-nazvi-ta-simvoli-poshirenist-elementiv-u-prirodi-oznayomlennya-z-periodichnoyu-sistemoyu-himichnih-elementiv-d-i-mendeleeva-278833.html" TargetMode="External"/><Relationship Id="rId2" Type="http://schemas.openxmlformats.org/officeDocument/2006/relationships/hyperlink" Target="https://miyklas.com.ua/p/himija/7-klas/pochatkovi-khimichni-poniattia-39391/oznaiomlennia-z-periodichnoiu-sistemoiu-khimichnikh-elementiv-38957/re-3b8e7189-e134-48ae-aece-f93efbd0a5e8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16DEA8-A10A-45E8-8BD8-0A5AC91B08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235200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uk-UA" b="1" i="1" dirty="0"/>
              <a:t>Хімічні елементи, їхні назви та символи. Поширеність елементів у природі. Ознайомлення з Періодичною системою хімічних елементів </a:t>
            </a:r>
            <a:r>
              <a:rPr lang="uk-UA" b="1" i="1" dirty="0" err="1"/>
              <a:t>Д.І.Менделєєва</a:t>
            </a:r>
            <a:endParaRPr lang="uk-UA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AFA0D2F3-A9AE-467D-82B7-08FB3B4721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24899" y="5260156"/>
            <a:ext cx="9144000" cy="1171386"/>
          </a:xfrm>
        </p:spPr>
        <p:txBody>
          <a:bodyPr/>
          <a:lstStyle/>
          <a:p>
            <a:pPr algn="r"/>
            <a:r>
              <a:rPr lang="uk-UA" sz="2400" i="1" dirty="0"/>
              <a:t>Підготувала </a:t>
            </a:r>
          </a:p>
          <a:p>
            <a:pPr algn="r"/>
            <a:r>
              <a:rPr lang="uk-UA" sz="2400" i="1" dirty="0"/>
              <a:t>Стрельченко М.О.</a:t>
            </a:r>
          </a:p>
        </p:txBody>
      </p:sp>
    </p:spTree>
    <p:extLst>
      <p:ext uri="{BB962C8B-B14F-4D97-AF65-F5344CB8AC3E}">
        <p14:creationId xmlns:p14="http://schemas.microsoft.com/office/powerpoint/2010/main" val="13853207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8487A-B518-4DDC-966D-0C83734C9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21772"/>
            <a:ext cx="5055909" cy="1143000"/>
          </a:xfrm>
        </p:spPr>
        <p:txBody>
          <a:bodyPr/>
          <a:lstStyle/>
          <a:p>
            <a:r>
              <a:rPr lang="uk-UA" dirty="0"/>
              <a:t>Мета: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53C08547-A8FC-46BB-A648-B41104773955}"/>
              </a:ext>
            </a:extLst>
          </p:cNvPr>
          <p:cNvSpPr/>
          <p:nvPr/>
        </p:nvSpPr>
        <p:spPr>
          <a:xfrm>
            <a:off x="824845" y="1744126"/>
            <a:ext cx="1054231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uk-UA" dirty="0">
                <a:solidFill>
                  <a:srgbClr val="111111"/>
                </a:solidFill>
                <a:latin typeface="+mn-lt"/>
                <a:ea typeface="NSimSun" panose="02010609030101010101" pitchFamily="49" charset="-122"/>
                <a:cs typeface="Lucida Sans" panose="020B0602030504020204" pitchFamily="34" charset="0"/>
              </a:rPr>
              <a:t>сформувати уявлення про хімічний елемент;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uk-UA" dirty="0">
                <a:solidFill>
                  <a:srgbClr val="111111"/>
                </a:solidFill>
                <a:latin typeface="+mn-lt"/>
                <a:ea typeface="NSimSun" panose="02010609030101010101" pitchFamily="49" charset="-122"/>
                <a:cs typeface="Lucida Sans" panose="020B0602030504020204" pitchFamily="34" charset="0"/>
              </a:rPr>
              <a:t>ознайомитись із символами й назвами хімічних елементів;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uk-UA" dirty="0">
                <a:solidFill>
                  <a:srgbClr val="111111"/>
                </a:solidFill>
                <a:latin typeface="+mn-lt"/>
                <a:ea typeface="NSimSun" panose="02010609030101010101" pitchFamily="49" charset="-122"/>
                <a:cs typeface="Lucida Sans" panose="020B0602030504020204" pitchFamily="34" charset="0"/>
              </a:rPr>
              <a:t>ознайомитись із сучасною хімічною номенклатурою та структурою Періодичної системи та принципами розташування хімічних елементів у таблиці;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uk-UA" dirty="0">
                <a:solidFill>
                  <a:srgbClr val="111111"/>
                </a:solidFill>
                <a:latin typeface="+mn-lt"/>
                <a:ea typeface="NSimSun" panose="02010609030101010101" pitchFamily="49" charset="-122"/>
                <a:cs typeface="Lucida Sans" panose="020B0602030504020204" pitchFamily="34" charset="0"/>
              </a:rPr>
              <a:t>сформувати уявлення про поширення хімічних елементів у природі</a:t>
            </a:r>
            <a:endParaRPr lang="uk-UA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347126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E3354A-548D-450E-A937-1731506158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46357"/>
            <a:ext cx="6677320" cy="1143000"/>
          </a:xfrm>
        </p:spPr>
        <p:txBody>
          <a:bodyPr/>
          <a:lstStyle/>
          <a:p>
            <a:r>
              <a:rPr lang="uk-UA" dirty="0"/>
              <a:t>Повторення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5D2C96-3DBC-45CC-902E-12256F77651A}"/>
              </a:ext>
            </a:extLst>
          </p:cNvPr>
          <p:cNvSpPr txBox="1"/>
          <p:nvPr/>
        </p:nvSpPr>
        <p:spPr>
          <a:xfrm>
            <a:off x="4089905" y="1781666"/>
            <a:ext cx="40121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Розшифруйте ребус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E19BB2C-E3C0-4283-B5DD-081C8461D2A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4"/>
          <a:stretch/>
        </p:blipFill>
        <p:spPr>
          <a:xfrm>
            <a:off x="4066621" y="2671516"/>
            <a:ext cx="4058758" cy="25603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697313A-686E-4274-9776-D4F0B8979455}"/>
              </a:ext>
            </a:extLst>
          </p:cNvPr>
          <p:cNvSpPr txBox="1"/>
          <p:nvPr/>
        </p:nvSpPr>
        <p:spPr>
          <a:xfrm>
            <a:off x="5524784" y="5536950"/>
            <a:ext cx="11424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Атом</a:t>
            </a:r>
          </a:p>
        </p:txBody>
      </p:sp>
    </p:spTree>
    <p:extLst>
      <p:ext uri="{BB962C8B-B14F-4D97-AF65-F5344CB8AC3E}">
        <p14:creationId xmlns:p14="http://schemas.microsoft.com/office/powerpoint/2010/main" val="4167729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E3354A-548D-450E-A937-1731506158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46357"/>
            <a:ext cx="6677320" cy="1143000"/>
          </a:xfrm>
        </p:spPr>
        <p:txBody>
          <a:bodyPr/>
          <a:lstStyle/>
          <a:p>
            <a:r>
              <a:rPr lang="uk-UA" dirty="0"/>
              <a:t>Повторення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5D2C96-3DBC-45CC-902E-12256F77651A}"/>
              </a:ext>
            </a:extLst>
          </p:cNvPr>
          <p:cNvSpPr txBox="1"/>
          <p:nvPr/>
        </p:nvSpPr>
        <p:spPr>
          <a:xfrm>
            <a:off x="4089905" y="1781666"/>
            <a:ext cx="40121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Розшифруйте ребус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97313A-686E-4274-9776-D4F0B8979455}"/>
              </a:ext>
            </a:extLst>
          </p:cNvPr>
          <p:cNvSpPr txBox="1"/>
          <p:nvPr/>
        </p:nvSpPr>
        <p:spPr>
          <a:xfrm>
            <a:off x="5064722" y="5536949"/>
            <a:ext cx="20625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Молекула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A693BD2-DEC0-423A-8E94-33990779AC0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8"/>
          <a:stretch/>
        </p:blipFill>
        <p:spPr>
          <a:xfrm>
            <a:off x="3907089" y="2713445"/>
            <a:ext cx="4377818" cy="247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356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E2723C8B-375C-486F-8462-3D4E7B106C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46357"/>
            <a:ext cx="6677320" cy="1143000"/>
          </a:xfrm>
        </p:spPr>
        <p:txBody>
          <a:bodyPr/>
          <a:lstStyle/>
          <a:p>
            <a:r>
              <a:rPr lang="uk-UA" dirty="0"/>
              <a:t>Повторення</a:t>
            </a: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1F38F583-D9C4-4040-984D-CE58DCD7FE6C}"/>
              </a:ext>
            </a:extLst>
          </p:cNvPr>
          <p:cNvSpPr/>
          <p:nvPr/>
        </p:nvSpPr>
        <p:spPr>
          <a:xfrm>
            <a:off x="1349603" y="3429000"/>
            <a:ext cx="949279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err="1"/>
              <a:t>найдрібніші</a:t>
            </a:r>
            <a:r>
              <a:rPr lang="ru-RU" sz="2800" dirty="0"/>
              <a:t> </a:t>
            </a:r>
            <a:r>
              <a:rPr lang="ru-RU" sz="2800" dirty="0" err="1"/>
              <a:t>електронейтральні</a:t>
            </a:r>
            <a:r>
              <a:rPr lang="ru-RU" sz="2800" dirty="0"/>
              <a:t> </a:t>
            </a:r>
            <a:r>
              <a:rPr lang="ru-RU" sz="2800" dirty="0" err="1"/>
              <a:t>частинки</a:t>
            </a:r>
            <a:r>
              <a:rPr lang="ru-RU" sz="2800" dirty="0"/>
              <a:t> </a:t>
            </a:r>
            <a:r>
              <a:rPr lang="ru-RU" sz="2800" dirty="0" err="1"/>
              <a:t>речовини</a:t>
            </a:r>
            <a:r>
              <a:rPr lang="ru-RU" sz="2800" dirty="0"/>
              <a:t>, </a:t>
            </a:r>
            <a:r>
              <a:rPr lang="ru-RU" sz="2800" dirty="0" err="1"/>
              <a:t>які</a:t>
            </a:r>
            <a:r>
              <a:rPr lang="ru-RU" sz="2800" dirty="0"/>
              <a:t> </a:t>
            </a:r>
            <a:r>
              <a:rPr lang="ru-RU" sz="2800" dirty="0" err="1"/>
              <a:t>складаються</a:t>
            </a:r>
            <a:r>
              <a:rPr lang="ru-RU" sz="2800" dirty="0"/>
              <a:t> з позитивно </a:t>
            </a:r>
            <a:r>
              <a:rPr lang="ru-RU" sz="2800" dirty="0" err="1"/>
              <a:t>зарядженого</a:t>
            </a:r>
            <a:r>
              <a:rPr lang="ru-RU" sz="2800" dirty="0"/>
              <a:t> ядра і негативно </a:t>
            </a:r>
            <a:r>
              <a:rPr lang="ru-RU" sz="2800" dirty="0" err="1"/>
              <a:t>заряджених</a:t>
            </a:r>
            <a:r>
              <a:rPr lang="ru-RU" sz="2800" dirty="0"/>
              <a:t> </a:t>
            </a:r>
            <a:r>
              <a:rPr lang="ru-RU" sz="2800" dirty="0" err="1"/>
              <a:t>електронів</a:t>
            </a:r>
            <a:r>
              <a:rPr lang="ru-RU" sz="2800" dirty="0"/>
              <a:t>, </a:t>
            </a:r>
            <a:r>
              <a:rPr lang="ru-RU" sz="2800" dirty="0" err="1"/>
              <a:t>які</a:t>
            </a:r>
            <a:r>
              <a:rPr lang="ru-RU" sz="2800" dirty="0"/>
              <a:t> </a:t>
            </a:r>
            <a:r>
              <a:rPr lang="ru-RU" sz="2800" dirty="0" err="1"/>
              <a:t>рухаються</a:t>
            </a:r>
            <a:r>
              <a:rPr lang="ru-RU" sz="2800" dirty="0"/>
              <a:t> </a:t>
            </a:r>
            <a:r>
              <a:rPr lang="ru-RU" sz="2800" dirty="0" err="1"/>
              <a:t>навколо</a:t>
            </a:r>
            <a:r>
              <a:rPr lang="ru-RU" sz="2800" dirty="0"/>
              <a:t> ядра.</a:t>
            </a:r>
            <a:endParaRPr lang="uk-UA" sz="28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E9A9985-626A-4319-BEC4-C1AF975594CB}"/>
              </a:ext>
            </a:extLst>
          </p:cNvPr>
          <p:cNvSpPr txBox="1"/>
          <p:nvPr/>
        </p:nvSpPr>
        <p:spPr>
          <a:xfrm>
            <a:off x="1484737" y="1614281"/>
            <a:ext cx="92225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Визначення якого поняття наведене на слайді?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49CC7B-4EC2-4125-B5EB-10E69B4B1E12}"/>
              </a:ext>
            </a:extLst>
          </p:cNvPr>
          <p:cNvSpPr txBox="1"/>
          <p:nvPr/>
        </p:nvSpPr>
        <p:spPr>
          <a:xfrm>
            <a:off x="5010926" y="2844225"/>
            <a:ext cx="21701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solidFill>
                  <a:srgbClr val="FF0000"/>
                </a:solidFill>
              </a:rPr>
              <a:t>Атом</a:t>
            </a:r>
            <a:r>
              <a:rPr lang="uk-UA" dirty="0"/>
              <a:t> – це </a:t>
            </a:r>
          </a:p>
        </p:txBody>
      </p:sp>
    </p:spTree>
    <p:extLst>
      <p:ext uri="{BB962C8B-B14F-4D97-AF65-F5344CB8AC3E}">
        <p14:creationId xmlns:p14="http://schemas.microsoft.com/office/powerpoint/2010/main" val="2761350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F3EFA0-6E31-48A1-934F-32155EA70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40626"/>
            <a:ext cx="6950697" cy="1143000"/>
          </a:xfrm>
        </p:spPr>
        <p:txBody>
          <a:bodyPr/>
          <a:lstStyle/>
          <a:p>
            <a:r>
              <a:rPr lang="uk-UA" sz="3600" dirty="0"/>
              <a:t>Хімічні елементи, їх назви та символи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968FEDCE-25C9-428C-B9EE-1409F8146262}"/>
              </a:ext>
            </a:extLst>
          </p:cNvPr>
          <p:cNvSpPr/>
          <p:nvPr/>
        </p:nvSpPr>
        <p:spPr>
          <a:xfrm>
            <a:off x="4534293" y="2163057"/>
            <a:ext cx="711723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/>
              <a:t>Найдавніше поняття про елементи пов’язане з античним філософом </a:t>
            </a:r>
            <a:r>
              <a:rPr lang="uk-UA" dirty="0" err="1"/>
              <a:t>Арістотелем</a:t>
            </a:r>
            <a:r>
              <a:rPr lang="uk-UA" dirty="0"/>
              <a:t>. Який створив першу картину світу. Згідно з нею всі тіла складаються з різних комбінацій п’яти елементів: землі, води, повітря, вогню й ефіру.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8D4FE6F-56BF-4563-A6F0-978FC603F8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960" y="1634426"/>
            <a:ext cx="3791086" cy="4596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5677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F3EFA0-6E31-48A1-934F-32155EA70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40626"/>
            <a:ext cx="6950697" cy="1143000"/>
          </a:xfrm>
        </p:spPr>
        <p:txBody>
          <a:bodyPr/>
          <a:lstStyle/>
          <a:p>
            <a:r>
              <a:rPr lang="uk-UA" sz="3600" dirty="0"/>
              <a:t>Хімічні елементи, їх назви та символи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69CB15A6-337C-4938-A3E4-E1B167FDAA57}"/>
              </a:ext>
            </a:extLst>
          </p:cNvPr>
          <p:cNvSpPr/>
          <p:nvPr/>
        </p:nvSpPr>
        <p:spPr>
          <a:xfrm>
            <a:off x="3877558" y="1691016"/>
            <a:ext cx="801907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/>
              <a:t>Алхіміки вважали, що в природі існує лише сім металів — за числом відомих на той час планет і ці сім планет пов’язували із середовищем існуванням людини, їх духовним світом, днем тижня, космосом, вони зашифровували свої секрети, причому майже в кожного з них був свій набір подібних знаків, відомий лише  йому самому.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044E302-476C-4409-9F81-F53B03A9D3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091" y="2752157"/>
            <a:ext cx="3639627" cy="240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2104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F3EFA0-6E31-48A1-934F-32155EA70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40626"/>
            <a:ext cx="6950697" cy="1143000"/>
          </a:xfrm>
        </p:spPr>
        <p:txBody>
          <a:bodyPr/>
          <a:lstStyle/>
          <a:p>
            <a:r>
              <a:rPr lang="uk-UA" sz="3600" dirty="0"/>
              <a:t>Хімічні елементи, їх назви та символи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EF17759E-5B06-4853-841B-FA133C271FBF}"/>
              </a:ext>
            </a:extLst>
          </p:cNvPr>
          <p:cNvSpPr/>
          <p:nvPr/>
        </p:nvSpPr>
        <p:spPr>
          <a:xfrm>
            <a:off x="3783291" y="1662735"/>
            <a:ext cx="816989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/>
              <a:t>Гіпотезу про те, що всі речовини складаються з  невидимих та неподільних частинок — атомів, висунули ще давньогрецькі філософи. Наявність запаху деяких речовин вони пояснювали рухом атомів і дією на органи чуття, а процес розчинення  - проникненням атомів однієї речовини між атомами іншої речовини.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1970221-F786-45FB-89DE-490FC15A99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373" y="2323023"/>
            <a:ext cx="3440815" cy="3203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2041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F3EFA0-6E31-48A1-934F-32155EA70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40626"/>
            <a:ext cx="6950697" cy="1143000"/>
          </a:xfrm>
        </p:spPr>
        <p:txBody>
          <a:bodyPr/>
          <a:lstStyle/>
          <a:p>
            <a:r>
              <a:rPr lang="uk-UA" sz="3600" dirty="0"/>
              <a:t>Хімічні елементи, їх назви та символи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25DFBC49-52F6-4591-99C4-AFA9DCF36E67}"/>
              </a:ext>
            </a:extLst>
          </p:cNvPr>
          <p:cNvSpPr/>
          <p:nvPr/>
        </p:nvSpPr>
        <p:spPr>
          <a:xfrm>
            <a:off x="619027" y="1905506"/>
            <a:ext cx="1095394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/>
              <a:t>Довести існування атомів вдалося лише в ХІХ ст. за допомогою складних фізико-хімічних експериментів. Тому можна стверджувати, що все в природі побудоване з атомів. Речовин нині відомо близько 20000000. Всі вони побудовані з атомів які мають різну величину заряду ядра. </a:t>
            </a:r>
          </a:p>
        </p:txBody>
      </p:sp>
    </p:spTree>
    <p:extLst>
      <p:ext uri="{BB962C8B-B14F-4D97-AF65-F5344CB8AC3E}">
        <p14:creationId xmlns:p14="http://schemas.microsoft.com/office/powerpoint/2010/main" val="9291966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F3EFA0-6E31-48A1-934F-32155EA70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40626"/>
            <a:ext cx="6950697" cy="1143000"/>
          </a:xfrm>
        </p:spPr>
        <p:txBody>
          <a:bodyPr/>
          <a:lstStyle/>
          <a:p>
            <a:r>
              <a:rPr lang="uk-UA" sz="3600" dirty="0"/>
              <a:t>Хімічні елементи, їх назви та символи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CFD698D9-8014-4F4C-B10E-137E9D559A3A}"/>
              </a:ext>
            </a:extLst>
          </p:cNvPr>
          <p:cNvSpPr/>
          <p:nvPr/>
        </p:nvSpPr>
        <p:spPr>
          <a:xfrm>
            <a:off x="5328885" y="2462812"/>
            <a:ext cx="590746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err="1"/>
              <a:t>Усього</a:t>
            </a:r>
            <a:r>
              <a:rPr lang="ru-RU" dirty="0"/>
              <a:t> на </a:t>
            </a:r>
            <a:r>
              <a:rPr lang="ru-RU" dirty="0" err="1"/>
              <a:t>Землі</a:t>
            </a:r>
            <a:r>
              <a:rPr lang="ru-RU" dirty="0"/>
              <a:t> </a:t>
            </a:r>
            <a:r>
              <a:rPr lang="ru-RU" dirty="0" err="1"/>
              <a:t>виявлено</a:t>
            </a:r>
            <a:r>
              <a:rPr lang="ru-RU" dirty="0"/>
              <a:t> 89 </a:t>
            </a:r>
            <a:r>
              <a:rPr lang="ru-RU" dirty="0" err="1"/>
              <a:t>різних</a:t>
            </a:r>
            <a:r>
              <a:rPr lang="ru-RU" dirty="0"/>
              <a:t> </a:t>
            </a:r>
            <a:r>
              <a:rPr lang="ru-RU" dirty="0" err="1"/>
              <a:t>атомів</a:t>
            </a:r>
            <a:r>
              <a:rPr lang="ru-RU" dirty="0"/>
              <a:t>, </a:t>
            </a:r>
            <a:r>
              <a:rPr lang="ru-RU" dirty="0" err="1"/>
              <a:t>близько</a:t>
            </a:r>
            <a:r>
              <a:rPr lang="ru-RU" dirty="0"/>
              <a:t> 30 </a:t>
            </a:r>
            <a:r>
              <a:rPr lang="ru-RU" dirty="0" err="1"/>
              <a:t>добуто</a:t>
            </a:r>
            <a:r>
              <a:rPr lang="ru-RU" dirty="0"/>
              <a:t> штучно. </a:t>
            </a:r>
            <a:r>
              <a:rPr lang="ru-RU" dirty="0" err="1"/>
              <a:t>Атоми</a:t>
            </a:r>
            <a:r>
              <a:rPr lang="ru-RU" dirty="0"/>
              <a:t> </a:t>
            </a:r>
            <a:r>
              <a:rPr lang="ru-RU" dirty="0" err="1"/>
              <a:t>певного</a:t>
            </a:r>
            <a:r>
              <a:rPr lang="ru-RU" dirty="0"/>
              <a:t> виду </a:t>
            </a:r>
            <a:r>
              <a:rPr lang="ru-RU" dirty="0" err="1"/>
              <a:t>називають</a:t>
            </a:r>
            <a:r>
              <a:rPr lang="ru-RU" dirty="0"/>
              <a:t> </a:t>
            </a:r>
            <a:r>
              <a:rPr lang="ru-RU" b="1" u="sng" dirty="0" err="1"/>
              <a:t>хімічними</a:t>
            </a:r>
            <a:r>
              <a:rPr lang="ru-RU" b="1" u="sng" dirty="0"/>
              <a:t> </a:t>
            </a:r>
            <a:r>
              <a:rPr lang="ru-RU" b="1" u="sng" dirty="0" err="1"/>
              <a:t>елементами</a:t>
            </a:r>
            <a:r>
              <a:rPr lang="ru-RU" dirty="0"/>
              <a:t>. </a:t>
            </a:r>
            <a:endParaRPr lang="uk-UA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3154A75-19F6-4A89-A405-11D4A074FA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019" y="2054160"/>
            <a:ext cx="3371850" cy="3371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1997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F3EFA0-6E31-48A1-934F-32155EA70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40626"/>
            <a:ext cx="6950697" cy="1143000"/>
          </a:xfrm>
        </p:spPr>
        <p:txBody>
          <a:bodyPr/>
          <a:lstStyle/>
          <a:p>
            <a:r>
              <a:rPr lang="uk-UA" sz="3600" dirty="0"/>
              <a:t>Хімічні елементи, їх назви та символи</a:t>
            </a: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5E9E1A91-8447-45A7-9679-746FB2E61215}"/>
              </a:ext>
            </a:extLst>
          </p:cNvPr>
          <p:cNvSpPr/>
          <p:nvPr/>
        </p:nvSpPr>
        <p:spPr>
          <a:xfrm>
            <a:off x="5572778" y="2223489"/>
            <a:ext cx="552096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/>
              <a:t>Атоми різних хімічних елементів відрізняються масою, розмірами, будовою і властивостями. Кожен хімічний елемент має </a:t>
            </a:r>
            <a:r>
              <a:rPr lang="uk-UA" b="1" dirty="0"/>
              <a:t>назву</a:t>
            </a:r>
            <a:r>
              <a:rPr lang="uk-UA" dirty="0"/>
              <a:t> і позначається </a:t>
            </a:r>
            <a:r>
              <a:rPr lang="uk-UA" b="1" dirty="0"/>
              <a:t>символом</a:t>
            </a:r>
            <a:r>
              <a:rPr lang="uk-UA" dirty="0"/>
              <a:t> або </a:t>
            </a:r>
            <a:r>
              <a:rPr lang="uk-UA" b="1" dirty="0"/>
              <a:t>хімічним знаком</a:t>
            </a:r>
            <a:r>
              <a:rPr lang="uk-UA" dirty="0"/>
              <a:t>.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AD35370-34F0-4B7E-95DB-495D7D6891D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326" r="9078"/>
          <a:stretch/>
        </p:blipFill>
        <p:spPr>
          <a:xfrm>
            <a:off x="223735" y="1897704"/>
            <a:ext cx="4815193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2594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1332E3-1951-4B8A-9C7E-C2A9B3E47B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93492"/>
            <a:ext cx="6865856" cy="1143000"/>
          </a:xfrm>
        </p:spPr>
        <p:txBody>
          <a:bodyPr/>
          <a:lstStyle/>
          <a:p>
            <a:r>
              <a:rPr lang="uk-UA" dirty="0"/>
              <a:t>Періодична система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70AD9EAF-7B36-4932-B070-0D94F61B1A2C}"/>
              </a:ext>
            </a:extLst>
          </p:cNvPr>
          <p:cNvSpPr/>
          <p:nvPr/>
        </p:nvSpPr>
        <p:spPr>
          <a:xfrm>
            <a:off x="3707997" y="1568823"/>
            <a:ext cx="806608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/>
              <a:t>У 1814р. шведський хімік Я. </a:t>
            </a:r>
            <a:r>
              <a:rPr lang="uk-UA" dirty="0" err="1"/>
              <a:t>Берцеліус</a:t>
            </a:r>
            <a:r>
              <a:rPr lang="uk-UA" dirty="0"/>
              <a:t> запропонував літерну систему знаків. За основу назв елементів були узяті їхні латинські назви. Кожний символ хімічного елемента — це перша або перші 2 літери його латинської назви (Оксиген – </a:t>
            </a:r>
            <a:r>
              <a:rPr lang="en-US" dirty="0" err="1"/>
              <a:t>Oxygenium</a:t>
            </a:r>
            <a:r>
              <a:rPr lang="en-US" dirty="0"/>
              <a:t> – </a:t>
            </a:r>
            <a:r>
              <a:rPr lang="uk-UA" dirty="0"/>
              <a:t>О; Гідроген – </a:t>
            </a:r>
            <a:r>
              <a:rPr lang="en-US" dirty="0" err="1"/>
              <a:t>Hydrogenium</a:t>
            </a:r>
            <a:r>
              <a:rPr lang="en-US" dirty="0"/>
              <a:t> – H). </a:t>
            </a:r>
            <a:r>
              <a:rPr lang="uk-UA" dirty="0"/>
              <a:t>Назви хімічних елементів записують з великої літери. </a:t>
            </a:r>
          </a:p>
        </p:txBody>
      </p:sp>
      <p:graphicFrame>
        <p:nvGraphicFramePr>
          <p:cNvPr id="6" name="Таблиця 5">
            <a:extLst>
              <a:ext uri="{FF2B5EF4-FFF2-40B4-BE49-F238E27FC236}">
                <a16:creationId xmlns:a16="http://schemas.microsoft.com/office/drawing/2014/main" id="{14301490-C423-4E41-85FE-2EC59DE592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3312570"/>
              </p:ext>
            </p:extLst>
          </p:nvPr>
        </p:nvGraphicFramePr>
        <p:xfrm>
          <a:off x="191800" y="1385719"/>
          <a:ext cx="3324397" cy="5472281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1153146">
                  <a:extLst>
                    <a:ext uri="{9D8B030D-6E8A-4147-A177-3AD203B41FA5}">
                      <a16:colId xmlns:a16="http://schemas.microsoft.com/office/drawing/2014/main" val="3862918731"/>
                    </a:ext>
                  </a:extLst>
                </a:gridCol>
                <a:gridCol w="1003892">
                  <a:extLst>
                    <a:ext uri="{9D8B030D-6E8A-4147-A177-3AD203B41FA5}">
                      <a16:colId xmlns:a16="http://schemas.microsoft.com/office/drawing/2014/main" val="967568685"/>
                    </a:ext>
                  </a:extLst>
                </a:gridCol>
                <a:gridCol w="1167359">
                  <a:extLst>
                    <a:ext uri="{9D8B030D-6E8A-4147-A177-3AD203B41FA5}">
                      <a16:colId xmlns:a16="http://schemas.microsoft.com/office/drawing/2014/main" val="437998552"/>
                    </a:ext>
                  </a:extLst>
                </a:gridCol>
              </a:tblGrid>
              <a:tr h="38515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Назва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елементу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Символ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Вимова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extLst>
                  <a:ext uri="{0D108BD9-81ED-4DB2-BD59-A6C34878D82A}">
                    <a16:rowId xmlns:a16="http://schemas.microsoft.com/office/drawing/2014/main" val="885871759"/>
                  </a:ext>
                </a:extLst>
              </a:tr>
              <a:tr h="1550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Нітроген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000" kern="100">
                          <a:effectLst/>
                        </a:rPr>
                        <a:t>N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«ен»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extLst>
                  <a:ext uri="{0D108BD9-81ED-4DB2-BD59-A6C34878D82A}">
                    <a16:rowId xmlns:a16="http://schemas.microsoft.com/office/drawing/2014/main" val="228835876"/>
                  </a:ext>
                </a:extLst>
              </a:tr>
              <a:tr h="27008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Алюміній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000" kern="100">
                          <a:effectLst/>
                        </a:rPr>
                        <a:t>Al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«алюміній»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extLst>
                  <a:ext uri="{0D108BD9-81ED-4DB2-BD59-A6C34878D82A}">
                    <a16:rowId xmlns:a16="http://schemas.microsoft.com/office/drawing/2014/main" val="33689359"/>
                  </a:ext>
                </a:extLst>
              </a:tr>
              <a:tr h="1550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Барій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000" kern="100">
                          <a:effectLst/>
                        </a:rPr>
                        <a:t>Ba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«барій»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extLst>
                  <a:ext uri="{0D108BD9-81ED-4DB2-BD59-A6C34878D82A}">
                    <a16:rowId xmlns:a16="http://schemas.microsoft.com/office/drawing/2014/main" val="2267849972"/>
                  </a:ext>
                </a:extLst>
              </a:tr>
              <a:tr h="1550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Бром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000" kern="100">
                          <a:effectLst/>
                        </a:rPr>
                        <a:t>Br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«бром»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extLst>
                  <a:ext uri="{0D108BD9-81ED-4DB2-BD59-A6C34878D82A}">
                    <a16:rowId xmlns:a16="http://schemas.microsoft.com/office/drawing/2014/main" val="1813533828"/>
                  </a:ext>
                </a:extLst>
              </a:tr>
              <a:tr h="1550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Гідроген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000" kern="100">
                          <a:effectLst/>
                        </a:rPr>
                        <a:t>H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«аш»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extLst>
                  <a:ext uri="{0D108BD9-81ED-4DB2-BD59-A6C34878D82A}">
                    <a16:rowId xmlns:a16="http://schemas.microsoft.com/office/drawing/2014/main" val="2195845955"/>
                  </a:ext>
                </a:extLst>
              </a:tr>
              <a:tr h="1550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Гелій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000" kern="100">
                          <a:effectLst/>
                        </a:rPr>
                        <a:t>He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«гелій»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extLst>
                  <a:ext uri="{0D108BD9-81ED-4DB2-BD59-A6C34878D82A}">
                    <a16:rowId xmlns:a16="http://schemas.microsoft.com/office/drawing/2014/main" val="4173824149"/>
                  </a:ext>
                </a:extLst>
              </a:tr>
              <a:tr h="1550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Ферум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000" kern="100">
                          <a:effectLst/>
                        </a:rPr>
                        <a:t>Fe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«ферум»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extLst>
                  <a:ext uri="{0D108BD9-81ED-4DB2-BD59-A6C34878D82A}">
                    <a16:rowId xmlns:a16="http://schemas.microsoft.com/office/drawing/2014/main" val="1836541571"/>
                  </a:ext>
                </a:extLst>
              </a:tr>
              <a:tr h="1550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Аурум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000" kern="100">
                          <a:effectLst/>
                        </a:rPr>
                        <a:t>Au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«аурум»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extLst>
                  <a:ext uri="{0D108BD9-81ED-4DB2-BD59-A6C34878D82A}">
                    <a16:rowId xmlns:a16="http://schemas.microsoft.com/office/drawing/2014/main" val="2643910900"/>
                  </a:ext>
                </a:extLst>
              </a:tr>
              <a:tr h="1550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Йод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000" kern="100">
                          <a:effectLst/>
                        </a:rPr>
                        <a:t>I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«йод»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extLst>
                  <a:ext uri="{0D108BD9-81ED-4DB2-BD59-A6C34878D82A}">
                    <a16:rowId xmlns:a16="http://schemas.microsoft.com/office/drawing/2014/main" val="939019764"/>
                  </a:ext>
                </a:extLst>
              </a:tr>
              <a:tr h="1550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Калій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000" kern="100">
                          <a:effectLst/>
                        </a:rPr>
                        <a:t>K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«калій»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extLst>
                  <a:ext uri="{0D108BD9-81ED-4DB2-BD59-A6C34878D82A}">
                    <a16:rowId xmlns:a16="http://schemas.microsoft.com/office/drawing/2014/main" val="248881917"/>
                  </a:ext>
                </a:extLst>
              </a:tr>
              <a:tr h="27008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Кальцій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000" kern="100">
                          <a:effectLst/>
                        </a:rPr>
                        <a:t>Ca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«кальцій»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extLst>
                  <a:ext uri="{0D108BD9-81ED-4DB2-BD59-A6C34878D82A}">
                    <a16:rowId xmlns:a16="http://schemas.microsoft.com/office/drawing/2014/main" val="901475263"/>
                  </a:ext>
                </a:extLst>
              </a:tr>
              <a:tr h="1550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Оксиген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000" kern="100">
                          <a:effectLst/>
                        </a:rPr>
                        <a:t>O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«о»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extLst>
                  <a:ext uri="{0D108BD9-81ED-4DB2-BD59-A6C34878D82A}">
                    <a16:rowId xmlns:a16="http://schemas.microsoft.com/office/drawing/2014/main" val="2706200005"/>
                  </a:ext>
                </a:extLst>
              </a:tr>
              <a:tr h="27008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Силіцій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000" kern="100">
                          <a:effectLst/>
                        </a:rPr>
                        <a:t>Si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 dirty="0">
                          <a:effectLst/>
                        </a:rPr>
                        <a:t>«силіцій»</a:t>
                      </a:r>
                      <a:endParaRPr lang="uk-UA" sz="1100" kern="100" dirty="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extLst>
                  <a:ext uri="{0D108BD9-81ED-4DB2-BD59-A6C34878D82A}">
                    <a16:rowId xmlns:a16="http://schemas.microsoft.com/office/drawing/2014/main" val="701460387"/>
                  </a:ext>
                </a:extLst>
              </a:tr>
              <a:tr h="1550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Магній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000" kern="100">
                          <a:effectLst/>
                        </a:rPr>
                        <a:t>Mg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«магній»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extLst>
                  <a:ext uri="{0D108BD9-81ED-4DB2-BD59-A6C34878D82A}">
                    <a16:rowId xmlns:a16="http://schemas.microsoft.com/office/drawing/2014/main" val="1047581377"/>
                  </a:ext>
                </a:extLst>
              </a:tr>
              <a:tr h="27008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Купрум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000" kern="100">
                          <a:effectLst/>
                        </a:rPr>
                        <a:t>Cu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«купрум»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extLst>
                  <a:ext uri="{0D108BD9-81ED-4DB2-BD59-A6C34878D82A}">
                    <a16:rowId xmlns:a16="http://schemas.microsoft.com/office/drawing/2014/main" val="2129825586"/>
                  </a:ext>
                </a:extLst>
              </a:tr>
              <a:tr h="1550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Натрій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000" kern="100">
                          <a:effectLst/>
                        </a:rPr>
                        <a:t>Na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«натрій»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extLst>
                  <a:ext uri="{0D108BD9-81ED-4DB2-BD59-A6C34878D82A}">
                    <a16:rowId xmlns:a16="http://schemas.microsoft.com/office/drawing/2014/main" val="3242903615"/>
                  </a:ext>
                </a:extLst>
              </a:tr>
              <a:tr h="1550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Сульфур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000" kern="100">
                          <a:effectLst/>
                        </a:rPr>
                        <a:t>S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«ес»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extLst>
                  <a:ext uri="{0D108BD9-81ED-4DB2-BD59-A6C34878D82A}">
                    <a16:rowId xmlns:a16="http://schemas.microsoft.com/office/drawing/2014/main" val="1866237910"/>
                  </a:ext>
                </a:extLst>
              </a:tr>
              <a:tr h="27008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Аргентум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000" kern="100">
                          <a:effectLst/>
                        </a:rPr>
                        <a:t>Ag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«аргентум»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extLst>
                  <a:ext uri="{0D108BD9-81ED-4DB2-BD59-A6C34878D82A}">
                    <a16:rowId xmlns:a16="http://schemas.microsoft.com/office/drawing/2014/main" val="997569516"/>
                  </a:ext>
                </a:extLst>
              </a:tr>
              <a:tr h="1550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Карбон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000" kern="100">
                          <a:effectLst/>
                        </a:rPr>
                        <a:t>C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«це»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extLst>
                  <a:ext uri="{0D108BD9-81ED-4DB2-BD59-A6C34878D82A}">
                    <a16:rowId xmlns:a16="http://schemas.microsoft.com/office/drawing/2014/main" val="2272451148"/>
                  </a:ext>
                </a:extLst>
              </a:tr>
              <a:tr h="1550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Фосфор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000" kern="100">
                          <a:effectLst/>
                        </a:rPr>
                        <a:t>P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«пе»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extLst>
                  <a:ext uri="{0D108BD9-81ED-4DB2-BD59-A6C34878D82A}">
                    <a16:rowId xmlns:a16="http://schemas.microsoft.com/office/drawing/2014/main" val="3767062470"/>
                  </a:ext>
                </a:extLst>
              </a:tr>
              <a:tr h="1550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Флуор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000" kern="100">
                          <a:effectLst/>
                        </a:rPr>
                        <a:t>F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«флуор»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extLst>
                  <a:ext uri="{0D108BD9-81ED-4DB2-BD59-A6C34878D82A}">
                    <a16:rowId xmlns:a16="http://schemas.microsoft.com/office/drawing/2014/main" val="2378032147"/>
                  </a:ext>
                </a:extLst>
              </a:tr>
              <a:tr h="1550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Хлор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000" kern="100">
                          <a:effectLst/>
                        </a:rPr>
                        <a:t>Cl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«хлор»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extLst>
                  <a:ext uri="{0D108BD9-81ED-4DB2-BD59-A6C34878D82A}">
                    <a16:rowId xmlns:a16="http://schemas.microsoft.com/office/drawing/2014/main" val="1459206273"/>
                  </a:ext>
                </a:extLst>
              </a:tr>
              <a:tr h="1550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>
                          <a:effectLst/>
                        </a:rPr>
                        <a:t>Цинк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000" kern="100">
                          <a:effectLst/>
                        </a:rPr>
                        <a:t>Zn</a:t>
                      </a:r>
                      <a:endParaRPr lang="uk-UA" sz="1100" kern="10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100" kern="100" dirty="0">
                          <a:effectLst/>
                        </a:rPr>
                        <a:t>«цинк»</a:t>
                      </a:r>
                      <a:endParaRPr lang="uk-UA" sz="1100" kern="100" dirty="0">
                        <a:effectLst/>
                        <a:latin typeface="Liberation Serif"/>
                        <a:ea typeface="NSimSun" panose="02010609030101010101" pitchFamily="49" charset="-122"/>
                        <a:cs typeface="Lucida Sans" panose="020B0602030504020204" pitchFamily="34" charset="0"/>
                      </a:endParaRPr>
                    </a:p>
                  </a:txBody>
                  <a:tcPr marL="19977" marR="19977" marT="19977" marB="19977" anchor="ctr"/>
                </a:tc>
                <a:extLst>
                  <a:ext uri="{0D108BD9-81ED-4DB2-BD59-A6C34878D82A}">
                    <a16:rowId xmlns:a16="http://schemas.microsoft.com/office/drawing/2014/main" val="25887012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60808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1332E3-1951-4B8A-9C7E-C2A9B3E47B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93492"/>
            <a:ext cx="6865856" cy="1143000"/>
          </a:xfrm>
        </p:spPr>
        <p:txBody>
          <a:bodyPr/>
          <a:lstStyle/>
          <a:p>
            <a:r>
              <a:rPr lang="uk-UA" dirty="0"/>
              <a:t>Періодична система</a:t>
            </a: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2FF00580-6CE5-4B85-9F6D-C756050C573F}"/>
              </a:ext>
            </a:extLst>
          </p:cNvPr>
          <p:cNvSpPr/>
          <p:nvPr/>
        </p:nvSpPr>
        <p:spPr>
          <a:xfrm>
            <a:off x="5112470" y="1818417"/>
            <a:ext cx="6096000" cy="403187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err="1"/>
              <a:t>Користуючись</a:t>
            </a:r>
            <a:r>
              <a:rPr lang="ru-RU" dirty="0"/>
              <a:t> </a:t>
            </a:r>
            <a:r>
              <a:rPr lang="ru-RU" dirty="0" err="1"/>
              <a:t>періодичною</a:t>
            </a:r>
            <a:r>
              <a:rPr lang="ru-RU" dirty="0"/>
              <a:t> системою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отримати</a:t>
            </a:r>
            <a:r>
              <a:rPr lang="ru-RU" dirty="0"/>
              <a:t> </a:t>
            </a:r>
            <a:r>
              <a:rPr lang="ru-RU" dirty="0" err="1"/>
              <a:t>такі</a:t>
            </a:r>
            <a:r>
              <a:rPr lang="ru-RU" dirty="0"/>
              <a:t> </a:t>
            </a:r>
            <a:r>
              <a:rPr lang="ru-RU" dirty="0" err="1"/>
              <a:t>данні</a:t>
            </a:r>
            <a:r>
              <a:rPr lang="ru-RU" dirty="0"/>
              <a:t> про </a:t>
            </a:r>
            <a:r>
              <a:rPr lang="ru-RU" dirty="0" err="1"/>
              <a:t>хімічний</a:t>
            </a:r>
            <a:r>
              <a:rPr lang="ru-RU" dirty="0"/>
              <a:t> </a:t>
            </a:r>
            <a:r>
              <a:rPr lang="ru-RU" dirty="0" err="1"/>
              <a:t>елемент</a:t>
            </a:r>
            <a:r>
              <a:rPr lang="ru-RU" dirty="0"/>
              <a:t>: символ, </a:t>
            </a:r>
            <a:r>
              <a:rPr lang="ru-RU" dirty="0" err="1"/>
              <a:t>назву</a:t>
            </a:r>
            <a:r>
              <a:rPr lang="ru-RU" dirty="0"/>
              <a:t>, </a:t>
            </a:r>
            <a:r>
              <a:rPr lang="ru-RU" dirty="0" err="1"/>
              <a:t>визначити</a:t>
            </a:r>
            <a:r>
              <a:rPr lang="ru-RU" dirty="0"/>
              <a:t> </a:t>
            </a:r>
            <a:r>
              <a:rPr lang="ru-RU" dirty="0" err="1"/>
              <a:t>порядковий</a:t>
            </a:r>
            <a:r>
              <a:rPr lang="ru-RU" dirty="0"/>
              <a:t> номер, заряд ядра, </a:t>
            </a:r>
            <a:r>
              <a:rPr lang="ru-RU" dirty="0" err="1"/>
              <a:t>кількість</a:t>
            </a:r>
            <a:r>
              <a:rPr lang="ru-RU" dirty="0"/>
              <a:t> </a:t>
            </a:r>
            <a:r>
              <a:rPr lang="ru-RU" dirty="0" err="1"/>
              <a:t>електронів</a:t>
            </a:r>
            <a:r>
              <a:rPr lang="ru-RU" dirty="0"/>
              <a:t> в </a:t>
            </a:r>
            <a:r>
              <a:rPr lang="ru-RU" dirty="0" err="1"/>
              <a:t>атомі</a:t>
            </a:r>
            <a:r>
              <a:rPr lang="ru-RU" dirty="0"/>
              <a:t>, номер </a:t>
            </a:r>
            <a:r>
              <a:rPr lang="ru-RU" dirty="0" err="1"/>
              <a:t>періоду</a:t>
            </a:r>
            <a:r>
              <a:rPr lang="ru-RU" dirty="0"/>
              <a:t>, номер </a:t>
            </a:r>
            <a:r>
              <a:rPr lang="ru-RU" dirty="0" err="1"/>
              <a:t>групи</a:t>
            </a:r>
            <a:r>
              <a:rPr lang="ru-RU" dirty="0"/>
              <a:t>. </a:t>
            </a:r>
            <a:endParaRPr lang="uk-UA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7AD125D-FDAD-4BED-8603-416E8AAFEB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239" y="2737127"/>
            <a:ext cx="4320181" cy="2186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0039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1332E3-1951-4B8A-9C7E-C2A9B3E47B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93492"/>
            <a:ext cx="6865856" cy="1143000"/>
          </a:xfrm>
        </p:spPr>
        <p:txBody>
          <a:bodyPr/>
          <a:lstStyle/>
          <a:p>
            <a:r>
              <a:rPr lang="uk-UA" dirty="0"/>
              <a:t>Періодична система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0A467CFB-F317-4BCA-BD07-2A032048C8DB}"/>
              </a:ext>
            </a:extLst>
          </p:cNvPr>
          <p:cNvSpPr/>
          <p:nvPr/>
        </p:nvSpPr>
        <p:spPr>
          <a:xfrm>
            <a:off x="846055" y="1593130"/>
            <a:ext cx="1049989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/>
              <a:t>Періодична система була складена на основі періодичного закону, відкритого в 1869 р. </a:t>
            </a:r>
            <a:r>
              <a:rPr lang="uk-UA" dirty="0" err="1"/>
              <a:t>Д.І.Менделєєвим</a:t>
            </a:r>
            <a:r>
              <a:rPr lang="uk-UA" dirty="0"/>
              <a:t>. Перша Періодична система мала всього 63 елементи. Вона відрізнялася від сучасної за виглядом. Зараз Періодична система має 120 елементів. Вона регулярно поповнюється щойно відкритими елементами, і поки вчені не можуть одностайно стверджувати, скільки всього елементів може існувати.</a:t>
            </a:r>
          </a:p>
        </p:txBody>
      </p:sp>
    </p:spTree>
    <p:extLst>
      <p:ext uri="{BB962C8B-B14F-4D97-AF65-F5344CB8AC3E}">
        <p14:creationId xmlns:p14="http://schemas.microsoft.com/office/powerpoint/2010/main" val="41642171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E62819E-1B2E-4E67-8DC8-86AE9B9E7A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1971" y="0"/>
            <a:ext cx="96080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3249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2AEFDF-EBD1-4930-AFB3-DA4B0A9D8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8"/>
            <a:ext cx="6394515" cy="1143000"/>
          </a:xfrm>
        </p:spPr>
        <p:txBody>
          <a:bodyPr/>
          <a:lstStyle/>
          <a:p>
            <a:r>
              <a:rPr lang="uk-UA" sz="3600" dirty="0"/>
              <a:t>Поширеність хімічних елементів у природі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B6613133-AF94-43C0-9F37-3AA62A72559C}"/>
              </a:ext>
            </a:extLst>
          </p:cNvPr>
          <p:cNvSpPr/>
          <p:nvPr/>
        </p:nvSpPr>
        <p:spPr>
          <a:xfrm>
            <a:off x="348791" y="1594240"/>
            <a:ext cx="1123360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dirty="0"/>
              <a:t>У Всесвіті найбільше атомів Гідрогену — 92% від загальної кількості усіх атомів. На долю Гелію припадає 7,9 %. Усі інші елементи складають лише 0,1%.</a:t>
            </a:r>
          </a:p>
          <a:p>
            <a:pPr algn="ctr"/>
            <a:r>
              <a:rPr lang="uk-UA" sz="2800" dirty="0"/>
              <a:t>	У земній корі найпоширенішим хімічним елементом є Оксиген. Його вміст складає понад 49%. На другому місці — Силіцій. За ними йдуть Алюміній і </a:t>
            </a:r>
            <a:r>
              <a:rPr lang="uk-UA" sz="2800" dirty="0" err="1"/>
              <a:t>Ферум</a:t>
            </a:r>
            <a:r>
              <a:rPr lang="uk-UA" sz="2800" dirty="0"/>
              <a:t>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A38AC78-6A44-443D-8FA0-D9A37E2DF9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3956" y="4363893"/>
            <a:ext cx="6164087" cy="1799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6249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4B0964B1-9A49-489A-A613-8C65992FDD70}"/>
              </a:ext>
            </a:extLst>
          </p:cNvPr>
          <p:cNvSpPr/>
          <p:nvPr/>
        </p:nvSpPr>
        <p:spPr>
          <a:xfrm>
            <a:off x="553039" y="1984294"/>
            <a:ext cx="1108592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У </a:t>
            </a:r>
            <a:r>
              <a:rPr lang="ru-RU" dirty="0" err="1"/>
              <a:t>живих</a:t>
            </a:r>
            <a:r>
              <a:rPr lang="ru-RU" dirty="0"/>
              <a:t> </a:t>
            </a:r>
            <a:r>
              <a:rPr lang="ru-RU" dirty="0" err="1"/>
              <a:t>організмах</a:t>
            </a:r>
            <a:r>
              <a:rPr lang="ru-RU" dirty="0"/>
              <a:t> </a:t>
            </a:r>
            <a:r>
              <a:rPr lang="ru-RU" dirty="0" err="1"/>
              <a:t>найбільше</a:t>
            </a:r>
            <a:r>
              <a:rPr lang="ru-RU" dirty="0"/>
              <a:t> </a:t>
            </a:r>
            <a:r>
              <a:rPr lang="ru-RU" dirty="0" err="1"/>
              <a:t>атомів</a:t>
            </a:r>
            <a:r>
              <a:rPr lang="ru-RU" dirty="0"/>
              <a:t> Оксигену, Карбону, </a:t>
            </a:r>
            <a:r>
              <a:rPr lang="ru-RU" dirty="0" err="1"/>
              <a:t>Гідрогену</a:t>
            </a:r>
            <a:r>
              <a:rPr lang="ru-RU" dirty="0"/>
              <a:t> і </a:t>
            </a:r>
            <a:r>
              <a:rPr lang="ru-RU" dirty="0" err="1"/>
              <a:t>Нітрогену</a:t>
            </a:r>
            <a:endParaRPr lang="uk-UA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ECA7DA0-349E-4528-A6C3-D98DDB220B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9961" y="3521305"/>
            <a:ext cx="7569107" cy="2200765"/>
          </a:xfrm>
          <a:prstGeom prst="rect">
            <a:avLst/>
          </a:prstGeo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EC0979AD-8BB3-4999-BA6C-081FA35B29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8"/>
            <a:ext cx="6394515" cy="1143000"/>
          </a:xfrm>
        </p:spPr>
        <p:txBody>
          <a:bodyPr/>
          <a:lstStyle/>
          <a:p>
            <a:r>
              <a:rPr lang="uk-UA" sz="3600" dirty="0"/>
              <a:t>Поширеність хімічних елементів у природі</a:t>
            </a:r>
          </a:p>
        </p:txBody>
      </p:sp>
    </p:spTree>
    <p:extLst>
      <p:ext uri="{BB962C8B-B14F-4D97-AF65-F5344CB8AC3E}">
        <p14:creationId xmlns:p14="http://schemas.microsoft.com/office/powerpoint/2010/main" val="10365569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C812F2-412C-4079-BB47-609DC5ADAF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21772"/>
            <a:ext cx="6356808" cy="1143000"/>
          </a:xfrm>
        </p:spPr>
        <p:txBody>
          <a:bodyPr/>
          <a:lstStyle/>
          <a:p>
            <a:r>
              <a:rPr lang="uk-UA" dirty="0"/>
              <a:t>Домашнє завдання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6D714A5C-DFEC-484C-828F-0D761593204C}"/>
              </a:ext>
            </a:extLst>
          </p:cNvPr>
          <p:cNvSpPr/>
          <p:nvPr/>
        </p:nvSpPr>
        <p:spPr>
          <a:xfrm>
            <a:off x="763573" y="1515523"/>
            <a:ext cx="10284642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 err="1"/>
              <a:t>Розробити</a:t>
            </a:r>
            <a:r>
              <a:rPr lang="ru-RU" b="1" u="sng" dirty="0"/>
              <a:t> </a:t>
            </a:r>
            <a:r>
              <a:rPr lang="ru-RU" b="1" u="sng" dirty="0" err="1"/>
              <a:t>міні</a:t>
            </a:r>
            <a:r>
              <a:rPr lang="ru-RU" b="1" u="sng" dirty="0"/>
              <a:t>-проект.</a:t>
            </a:r>
          </a:p>
          <a:p>
            <a:pPr algn="ctr"/>
            <a:r>
              <a:rPr lang="ru-RU" dirty="0" err="1"/>
              <a:t>Завдання</a:t>
            </a:r>
            <a:r>
              <a:rPr lang="ru-RU" dirty="0"/>
              <a:t> для </a:t>
            </a:r>
            <a:r>
              <a:rPr lang="ru-RU" dirty="0" err="1"/>
              <a:t>міні</a:t>
            </a:r>
            <a:r>
              <a:rPr lang="ru-RU" dirty="0"/>
              <a:t>-проекту «Лист </a:t>
            </a:r>
            <a:r>
              <a:rPr lang="ru-RU" dirty="0" err="1"/>
              <a:t>хімічному</a:t>
            </a:r>
            <a:r>
              <a:rPr lang="ru-RU" dirty="0"/>
              <a:t> </a:t>
            </a:r>
            <a:r>
              <a:rPr lang="ru-RU" dirty="0" err="1"/>
              <a:t>елементу</a:t>
            </a:r>
            <a:r>
              <a:rPr lang="ru-RU" dirty="0"/>
              <a:t>»: </a:t>
            </a:r>
            <a:r>
              <a:rPr lang="ru-RU" dirty="0" err="1"/>
              <a:t>Написати</a:t>
            </a:r>
            <a:r>
              <a:rPr lang="ru-RU" dirty="0"/>
              <a:t> листа, одному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хімічних</a:t>
            </a:r>
            <a:r>
              <a:rPr lang="ru-RU" dirty="0"/>
              <a:t> </a:t>
            </a:r>
            <a:r>
              <a:rPr lang="ru-RU" dirty="0" err="1"/>
              <a:t>елементів</a:t>
            </a:r>
            <a:r>
              <a:rPr lang="ru-RU" dirty="0"/>
              <a:t> та </a:t>
            </a:r>
            <a:r>
              <a:rPr lang="ru-RU" dirty="0" err="1"/>
              <a:t>підписати</a:t>
            </a:r>
            <a:endParaRPr lang="ru-RU" dirty="0"/>
          </a:p>
          <a:p>
            <a:r>
              <a:rPr lang="uk-UA" sz="2400" dirty="0"/>
              <a:t>Кому</a:t>
            </a:r>
            <a:r>
              <a:rPr lang="ru-RU" sz="2400" dirty="0"/>
              <a:t>: </a:t>
            </a:r>
            <a:r>
              <a:rPr lang="uk-UA" sz="2400" i="1" dirty="0">
                <a:solidFill>
                  <a:srgbClr val="FF0000"/>
                </a:solidFill>
              </a:rPr>
              <a:t>назва хімічного елементу</a:t>
            </a:r>
          </a:p>
          <a:p>
            <a:r>
              <a:rPr lang="uk-UA" sz="2400" dirty="0"/>
              <a:t>Номер будинку</a:t>
            </a:r>
            <a:r>
              <a:rPr lang="ru-RU" sz="2400" dirty="0"/>
              <a:t>:  </a:t>
            </a:r>
            <a:r>
              <a:rPr lang="uk-UA" sz="2400" i="1" dirty="0">
                <a:solidFill>
                  <a:srgbClr val="FF0000"/>
                </a:solidFill>
              </a:rPr>
              <a:t>порядковий номер ХЕ</a:t>
            </a:r>
          </a:p>
          <a:p>
            <a:r>
              <a:rPr lang="uk-UA" sz="2400" dirty="0">
                <a:solidFill>
                  <a:schemeClr val="accent6">
                    <a:lumMod val="75000"/>
                  </a:schemeClr>
                </a:solidFill>
              </a:rPr>
              <a:t>Номер під’їзду: </a:t>
            </a:r>
            <a:r>
              <a:rPr lang="uk-UA" sz="2400" i="1" dirty="0">
                <a:solidFill>
                  <a:srgbClr val="FF0000"/>
                </a:solidFill>
              </a:rPr>
              <a:t>номер групи</a:t>
            </a:r>
          </a:p>
          <a:p>
            <a:r>
              <a:rPr lang="uk-UA" sz="2400" dirty="0">
                <a:solidFill>
                  <a:schemeClr val="accent6">
                    <a:lumMod val="75000"/>
                  </a:schemeClr>
                </a:solidFill>
              </a:rPr>
              <a:t>Номер квартири: </a:t>
            </a:r>
            <a:r>
              <a:rPr lang="uk-UA" sz="2400" i="1" dirty="0">
                <a:solidFill>
                  <a:srgbClr val="FF0000"/>
                </a:solidFill>
              </a:rPr>
              <a:t>номер періоду</a:t>
            </a:r>
          </a:p>
          <a:p>
            <a:r>
              <a:rPr lang="uk-UA" sz="2400" dirty="0"/>
              <a:t>Місто</a:t>
            </a:r>
            <a:r>
              <a:rPr lang="ru-RU" sz="2400" dirty="0"/>
              <a:t>:  </a:t>
            </a:r>
            <a:r>
              <a:rPr lang="uk-UA" sz="2400" i="1" dirty="0">
                <a:solidFill>
                  <a:schemeClr val="accent6">
                    <a:lumMod val="75000"/>
                  </a:schemeClr>
                </a:solidFill>
              </a:rPr>
              <a:t>Хімія</a:t>
            </a:r>
          </a:p>
          <a:p>
            <a:r>
              <a:rPr lang="uk-UA" sz="2400" dirty="0"/>
              <a:t>Країна:  </a:t>
            </a:r>
            <a:r>
              <a:rPr lang="uk-UA" sz="2400" i="1" dirty="0">
                <a:solidFill>
                  <a:schemeClr val="accent6">
                    <a:lumMod val="75000"/>
                  </a:schemeClr>
                </a:solidFill>
              </a:rPr>
              <a:t>ПСХЕ </a:t>
            </a:r>
            <a:r>
              <a:rPr lang="uk-UA" sz="2400" i="1" dirty="0" err="1">
                <a:solidFill>
                  <a:schemeClr val="accent6">
                    <a:lumMod val="75000"/>
                  </a:schemeClr>
                </a:solidFill>
              </a:rPr>
              <a:t>Д.І.Менделєєва</a:t>
            </a:r>
            <a:r>
              <a:rPr lang="uk-UA" sz="2400" i="1" dirty="0">
                <a:solidFill>
                  <a:schemeClr val="accent6">
                    <a:lumMod val="75000"/>
                  </a:schemeClr>
                </a:solidFill>
              </a:rPr>
              <a:t>.</a:t>
            </a:r>
          </a:p>
          <a:p>
            <a:r>
              <a:rPr lang="uk-UA" sz="2400" dirty="0"/>
              <a:t>Індекс</a:t>
            </a:r>
            <a:r>
              <a:rPr lang="ru-RU" sz="2400" dirty="0"/>
              <a:t>:  </a:t>
            </a:r>
            <a:r>
              <a:rPr lang="uk-UA" sz="2400" i="1" dirty="0">
                <a:solidFill>
                  <a:srgbClr val="FF0000"/>
                </a:solidFill>
              </a:rPr>
              <a:t>атомна маса</a:t>
            </a:r>
            <a:r>
              <a:rPr lang="uk-UA" sz="2400" dirty="0"/>
              <a:t>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53563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028864-CA59-499D-9F91-F4E557CA7D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406" y="284065"/>
            <a:ext cx="6356808" cy="1143000"/>
          </a:xfrm>
        </p:spPr>
        <p:txBody>
          <a:bodyPr/>
          <a:lstStyle/>
          <a:p>
            <a:r>
              <a:rPr lang="uk-UA" sz="3600" dirty="0"/>
              <a:t>Приклад оформлення листа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6C8F55-CA9B-499E-B263-DB50BF435C6F}"/>
              </a:ext>
            </a:extLst>
          </p:cNvPr>
          <p:cNvSpPr txBox="1"/>
          <p:nvPr/>
        </p:nvSpPr>
        <p:spPr>
          <a:xfrm>
            <a:off x="2807616" y="3634572"/>
            <a:ext cx="6441649" cy="246221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1400" dirty="0"/>
              <a:t>Дорогий елемент, Натрій. Мене звати Стрельченко Марина. Я вчитель хімії КЗ СОР «</a:t>
            </a:r>
            <a:r>
              <a:rPr lang="uk-UA" sz="1400" dirty="0" err="1"/>
              <a:t>ОЛСП»Барса</a:t>
            </a:r>
            <a:r>
              <a:rPr lang="uk-UA" sz="1400" dirty="0"/>
              <a:t>». Працюю з учнями 7, 8, 9 та 11 класу.</a:t>
            </a:r>
          </a:p>
          <a:p>
            <a:r>
              <a:rPr lang="uk-UA" sz="1400" dirty="0"/>
              <a:t>Мені подобається знаходити </a:t>
            </a:r>
            <a:r>
              <a:rPr lang="uk-UA" sz="1400" dirty="0" err="1"/>
              <a:t>цікавинки</a:t>
            </a:r>
            <a:r>
              <a:rPr lang="uk-UA" sz="1400" dirty="0"/>
              <a:t> світу Хімії. Мене дуже вразила та зацікавила твоя історія. Я знаю, що ти лужний </a:t>
            </a:r>
            <a:r>
              <a:rPr lang="ru-RU" sz="1400" dirty="0" err="1"/>
              <a:t>хімічний</a:t>
            </a:r>
            <a:r>
              <a:rPr lang="ru-RU" sz="1400" dirty="0"/>
              <a:t> </a:t>
            </a:r>
            <a:r>
              <a:rPr lang="ru-RU" sz="1400" dirty="0" err="1"/>
              <a:t>елемент</a:t>
            </a:r>
            <a:r>
              <a:rPr lang="ru-RU" sz="1400" dirty="0"/>
              <a:t> з </a:t>
            </a:r>
            <a:r>
              <a:rPr lang="ru-RU" sz="1400" dirty="0" err="1"/>
              <a:t>атомним</a:t>
            </a:r>
            <a:r>
              <a:rPr lang="ru-RU" sz="1400" dirty="0"/>
              <a:t> номером 11. </a:t>
            </a:r>
            <a:r>
              <a:rPr lang="ru-RU" sz="1400" dirty="0" err="1"/>
              <a:t>Ти</a:t>
            </a:r>
            <a:r>
              <a:rPr lang="ru-RU" sz="1400" dirty="0"/>
              <a:t> </a:t>
            </a:r>
            <a:r>
              <a:rPr lang="ru-RU" sz="1400" dirty="0" err="1"/>
              <a:t>вперше</a:t>
            </a:r>
            <a:r>
              <a:rPr lang="ru-RU" sz="1400" dirty="0"/>
              <a:t> </a:t>
            </a:r>
            <a:r>
              <a:rPr lang="ru-RU" sz="1400" dirty="0" err="1"/>
              <a:t>був</a:t>
            </a:r>
            <a:r>
              <a:rPr lang="ru-RU" sz="1400" dirty="0"/>
              <a:t> </a:t>
            </a:r>
            <a:r>
              <a:rPr lang="ru-RU" sz="1400" dirty="0" err="1"/>
              <a:t>отриманий</a:t>
            </a:r>
            <a:r>
              <a:rPr lang="ru-RU" sz="1400" dirty="0"/>
              <a:t> </a:t>
            </a:r>
            <a:r>
              <a:rPr lang="ru-RU" sz="1400" dirty="0" err="1"/>
              <a:t>англійським</a:t>
            </a:r>
            <a:r>
              <a:rPr lang="ru-RU" sz="1400" dirty="0"/>
              <a:t> </a:t>
            </a:r>
            <a:r>
              <a:rPr lang="ru-RU" sz="1400" dirty="0" err="1"/>
              <a:t>хіміком</a:t>
            </a:r>
            <a:r>
              <a:rPr lang="ru-RU" sz="1400" dirty="0"/>
              <a:t> </a:t>
            </a:r>
            <a:r>
              <a:rPr lang="ru-RU" sz="1400" dirty="0" err="1"/>
              <a:t>Гемфрі</a:t>
            </a:r>
            <a:r>
              <a:rPr lang="ru-RU" sz="1400" dirty="0"/>
              <a:t> </a:t>
            </a:r>
            <a:r>
              <a:rPr lang="ru-RU" sz="1400" dirty="0" err="1"/>
              <a:t>Деві</a:t>
            </a:r>
            <a:r>
              <a:rPr lang="ru-RU" sz="1400" dirty="0"/>
              <a:t> в 1807 </a:t>
            </a:r>
            <a:r>
              <a:rPr lang="ru-RU" sz="1400" dirty="0" err="1"/>
              <a:t>році</a:t>
            </a:r>
            <a:r>
              <a:rPr lang="ru-RU" sz="1400" dirty="0"/>
              <a:t> </a:t>
            </a:r>
            <a:r>
              <a:rPr lang="ru-RU" sz="1400" dirty="0" err="1"/>
              <a:t>електролізом</a:t>
            </a:r>
            <a:r>
              <a:rPr lang="ru-RU" sz="1400" dirty="0"/>
              <a:t> твердого </a:t>
            </a:r>
            <a:r>
              <a:rPr lang="ru-RU" sz="1400" dirty="0" err="1"/>
              <a:t>NaOH</a:t>
            </a:r>
            <a:r>
              <a:rPr lang="ru-RU" sz="1400" dirty="0"/>
              <a:t>. </a:t>
            </a:r>
            <a:r>
              <a:rPr lang="ru-RU" sz="1400" dirty="0" err="1"/>
              <a:t>Ти</a:t>
            </a:r>
            <a:r>
              <a:rPr lang="ru-RU" sz="1400" dirty="0"/>
              <a:t> </a:t>
            </a:r>
            <a:r>
              <a:rPr lang="ru-RU" sz="1400" dirty="0" err="1"/>
              <a:t>належиш</a:t>
            </a:r>
            <a:r>
              <a:rPr lang="ru-RU" sz="1400" dirty="0"/>
              <a:t> до </a:t>
            </a:r>
            <a:r>
              <a:rPr lang="ru-RU" sz="1400" dirty="0" err="1"/>
              <a:t>найпоширеніших</a:t>
            </a:r>
            <a:r>
              <a:rPr lang="ru-RU" sz="1400" dirty="0"/>
              <a:t> </a:t>
            </a:r>
            <a:r>
              <a:rPr lang="ru-RU" sz="1400" dirty="0" err="1"/>
              <a:t>елементів</a:t>
            </a:r>
            <a:r>
              <a:rPr lang="ru-RU" sz="1400" dirty="0"/>
              <a:t>. На тебе </a:t>
            </a:r>
            <a:r>
              <a:rPr lang="ru-RU" sz="1400" dirty="0" err="1"/>
              <a:t>припадає</a:t>
            </a:r>
            <a:r>
              <a:rPr lang="ru-RU" sz="1400" dirty="0"/>
              <a:t> 2,64% </a:t>
            </a:r>
            <a:r>
              <a:rPr lang="ru-RU" sz="1400" dirty="0" err="1"/>
              <a:t>маси</a:t>
            </a:r>
            <a:r>
              <a:rPr lang="ru-RU" sz="1400" dirty="0"/>
              <a:t> </a:t>
            </a:r>
            <a:r>
              <a:rPr lang="ru-RU" sz="1400" dirty="0" err="1"/>
              <a:t>земної</a:t>
            </a:r>
            <a:r>
              <a:rPr lang="ru-RU" sz="1400" dirty="0"/>
              <a:t> кори. </a:t>
            </a:r>
            <a:r>
              <a:rPr lang="ru-RU" sz="1400" dirty="0" err="1"/>
              <a:t>Ти</a:t>
            </a:r>
            <a:r>
              <a:rPr lang="ru-RU" sz="1400" dirty="0"/>
              <a:t> є </a:t>
            </a:r>
            <a:r>
              <a:rPr lang="ru-RU" sz="1400" dirty="0" err="1"/>
              <a:t>важливим</a:t>
            </a:r>
            <a:r>
              <a:rPr lang="ru-RU" sz="1400" dirty="0"/>
              <a:t> компонентом </a:t>
            </a:r>
            <a:r>
              <a:rPr lang="ru-RU" sz="1400" dirty="0" err="1"/>
              <a:t>життєдіяльності</a:t>
            </a:r>
            <a:r>
              <a:rPr lang="ru-RU" sz="1400" dirty="0"/>
              <a:t> </a:t>
            </a:r>
            <a:r>
              <a:rPr lang="ru-RU" sz="1400" dirty="0" err="1"/>
              <a:t>організмів</a:t>
            </a:r>
            <a:r>
              <a:rPr lang="ru-RU" sz="1400" dirty="0"/>
              <a:t>. Тебе </a:t>
            </a:r>
            <a:r>
              <a:rPr lang="ru-RU" sz="1400" dirty="0" err="1"/>
              <a:t>застосовують</a:t>
            </a:r>
            <a:r>
              <a:rPr lang="ru-RU" sz="1400" dirty="0"/>
              <a:t> в </a:t>
            </a:r>
            <a:r>
              <a:rPr lang="ru-RU" sz="1400" dirty="0" err="1"/>
              <a:t>харчовій</a:t>
            </a:r>
            <a:r>
              <a:rPr lang="ru-RU" sz="1400" dirty="0"/>
              <a:t> </a:t>
            </a:r>
            <a:r>
              <a:rPr lang="ru-RU" sz="1400" dirty="0" err="1"/>
              <a:t>промисловості</a:t>
            </a:r>
            <a:r>
              <a:rPr lang="ru-RU" sz="1400" dirty="0"/>
              <a:t>, в </a:t>
            </a:r>
            <a:r>
              <a:rPr lang="ru-RU" sz="1400" dirty="0" err="1"/>
              <a:t>металургії</a:t>
            </a:r>
            <a:r>
              <a:rPr lang="ru-RU" sz="1400" dirty="0"/>
              <a:t>, в </a:t>
            </a:r>
            <a:r>
              <a:rPr lang="ru-RU" sz="1400" dirty="0" err="1"/>
              <a:t>медицині</a:t>
            </a:r>
            <a:r>
              <a:rPr lang="ru-RU" sz="1400" dirty="0"/>
              <a:t>, в </a:t>
            </a:r>
            <a:r>
              <a:rPr lang="ru-RU" sz="1400" dirty="0" err="1"/>
              <a:t>енергетиці</a:t>
            </a:r>
            <a:r>
              <a:rPr lang="ru-RU" sz="1400" dirty="0"/>
              <a:t>.</a:t>
            </a:r>
          </a:p>
          <a:p>
            <a:r>
              <a:rPr lang="ru-RU" sz="1400" dirty="0" err="1"/>
              <a:t>Дякую</a:t>
            </a:r>
            <a:r>
              <a:rPr lang="ru-RU" sz="1400" dirty="0"/>
              <a:t>, </a:t>
            </a:r>
            <a:r>
              <a:rPr lang="ru-RU" sz="1400" dirty="0" err="1"/>
              <a:t>що</a:t>
            </a:r>
            <a:r>
              <a:rPr lang="ru-RU" sz="1400" dirty="0"/>
              <a:t> </a:t>
            </a:r>
            <a:r>
              <a:rPr lang="ru-RU" sz="1400" dirty="0" err="1"/>
              <a:t>ти</a:t>
            </a:r>
            <a:r>
              <a:rPr lang="ru-RU" sz="1400" dirty="0"/>
              <a:t> є! </a:t>
            </a:r>
          </a:p>
          <a:p>
            <a:r>
              <a:rPr lang="ru-RU" sz="1400" dirty="0"/>
              <a:t>З </a:t>
            </a:r>
            <a:r>
              <a:rPr lang="ru-RU" sz="1400" dirty="0" err="1"/>
              <a:t>найкращими</a:t>
            </a:r>
            <a:r>
              <a:rPr lang="ru-RU" sz="1400" dirty="0"/>
              <a:t> </a:t>
            </a:r>
            <a:r>
              <a:rPr lang="ru-RU" sz="1400" dirty="0" err="1"/>
              <a:t>побажаннями</a:t>
            </a:r>
            <a:r>
              <a:rPr lang="ru-RU" sz="1400" dirty="0"/>
              <a:t>, М.О. Стрельченко.</a:t>
            </a:r>
            <a:endParaRPr lang="uk-UA" sz="1400" dirty="0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1D10B706-2DC1-4332-8690-6B015E44F7E4}"/>
              </a:ext>
            </a:extLst>
          </p:cNvPr>
          <p:cNvSpPr/>
          <p:nvPr/>
        </p:nvSpPr>
        <p:spPr>
          <a:xfrm>
            <a:off x="2980441" y="1515156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1800" dirty="0"/>
              <a:t>Кому: Натрій</a:t>
            </a:r>
          </a:p>
          <a:p>
            <a:r>
              <a:rPr lang="uk-UA" sz="1800" dirty="0"/>
              <a:t>Номер будинку:  11</a:t>
            </a:r>
          </a:p>
          <a:p>
            <a:r>
              <a:rPr lang="uk-UA" sz="1800" dirty="0"/>
              <a:t>Номер під’їзду: І</a:t>
            </a:r>
          </a:p>
          <a:p>
            <a:r>
              <a:rPr lang="uk-UA" sz="1800" dirty="0"/>
              <a:t>Номер квартири: 3</a:t>
            </a:r>
          </a:p>
          <a:p>
            <a:r>
              <a:rPr lang="uk-UA" sz="1800" dirty="0"/>
              <a:t>Місто:  Хімія</a:t>
            </a:r>
          </a:p>
          <a:p>
            <a:r>
              <a:rPr lang="uk-UA" sz="1800" dirty="0"/>
              <a:t>Країна:  ПСХЕ </a:t>
            </a:r>
            <a:r>
              <a:rPr lang="uk-UA" sz="1800" dirty="0" err="1"/>
              <a:t>Д.І.Менделєєва</a:t>
            </a:r>
            <a:r>
              <a:rPr lang="uk-UA" sz="1800" dirty="0"/>
              <a:t>.</a:t>
            </a:r>
          </a:p>
          <a:p>
            <a:r>
              <a:rPr lang="uk-UA" sz="1800" dirty="0"/>
              <a:t>Індекс:  22,990</a:t>
            </a:r>
          </a:p>
        </p:txBody>
      </p:sp>
    </p:spTree>
    <p:extLst>
      <p:ext uri="{BB962C8B-B14F-4D97-AF65-F5344CB8AC3E}">
        <p14:creationId xmlns:p14="http://schemas.microsoft.com/office/powerpoint/2010/main" val="21795455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59C80DB-13B4-4428-AC0E-E508DEC32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980" y="312345"/>
            <a:ext cx="4622276" cy="1143000"/>
          </a:xfrm>
        </p:spPr>
        <p:txBody>
          <a:bodyPr/>
          <a:lstStyle/>
          <a:p>
            <a:r>
              <a:rPr lang="uk-UA" dirty="0"/>
              <a:t>Джерела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CE8460-D759-4B07-B222-73092607F5D7}"/>
              </a:ext>
            </a:extLst>
          </p:cNvPr>
          <p:cNvSpPr txBox="1"/>
          <p:nvPr/>
        </p:nvSpPr>
        <p:spPr>
          <a:xfrm>
            <a:off x="837196" y="2197348"/>
            <a:ext cx="105176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dirty="0"/>
              <a:t>Онлайн-ресурс: </a:t>
            </a:r>
            <a:r>
              <a:rPr lang="en-US" sz="1800" dirty="0">
                <a:hlinkClick r:id="rId2"/>
              </a:rPr>
              <a:t>https://miyklas.com.ua/p/himija/7-klas/pochatkovi-khimichni-poniattia-39391/oznaiomlennia-z-periodichnoiu-sistemoiu-khimichnikh-elementiv-38957/re-3b8e7189-e134-48ae-aece-f93efbd0a5e8</a:t>
            </a:r>
            <a:r>
              <a:rPr lang="uk-UA" sz="1800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23F8FC2-AB89-4D73-81A0-0F2B65B699D1}"/>
              </a:ext>
            </a:extLst>
          </p:cNvPr>
          <p:cNvSpPr txBox="1"/>
          <p:nvPr/>
        </p:nvSpPr>
        <p:spPr>
          <a:xfrm>
            <a:off x="837196" y="3429000"/>
            <a:ext cx="105176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dirty="0" err="1"/>
              <a:t>Онлан</a:t>
            </a:r>
            <a:r>
              <a:rPr lang="uk-UA" sz="1800" dirty="0"/>
              <a:t>-ресурс: </a:t>
            </a:r>
            <a:r>
              <a:rPr lang="en-US" sz="1800" dirty="0">
                <a:hlinkClick r:id="rId3"/>
              </a:rPr>
              <a:t>https://naurok.com.ua/himichni-elementi-hni-nazvi-ta-simvoli-poshirenist-elementiv-u-prirodi-oznayomlennya-z-periodichnoyu-sistemoyu-himichnih-elementiv-d-i-mendeleeva-278833.html</a:t>
            </a:r>
            <a:r>
              <a:rPr lang="uk-UA" sz="1800" dirty="0"/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E4D30A4-44C2-4643-BB49-25B9BB142371}"/>
              </a:ext>
            </a:extLst>
          </p:cNvPr>
          <p:cNvSpPr txBox="1"/>
          <p:nvPr/>
        </p:nvSpPr>
        <p:spPr>
          <a:xfrm>
            <a:off x="837196" y="4383653"/>
            <a:ext cx="105176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/>
              <a:t>Хімія: </a:t>
            </a:r>
            <a:r>
              <a:rPr lang="uk-UA" sz="2000" dirty="0" err="1"/>
              <a:t>підруч</a:t>
            </a:r>
            <a:r>
              <a:rPr lang="uk-UA" sz="2000" dirty="0"/>
              <a:t>. для 7 класу </a:t>
            </a:r>
            <a:r>
              <a:rPr lang="uk-UA" sz="2000" dirty="0" err="1"/>
              <a:t>загальноосвіт</a:t>
            </a:r>
            <a:r>
              <a:rPr lang="uk-UA" sz="2000" dirty="0"/>
              <a:t>. навч. </a:t>
            </a:r>
            <a:r>
              <a:rPr lang="uk-UA" sz="2000" dirty="0" err="1"/>
              <a:t>закл</a:t>
            </a:r>
            <a:r>
              <a:rPr lang="uk-UA" sz="2000" dirty="0"/>
              <a:t>. / </a:t>
            </a:r>
            <a:r>
              <a:rPr lang="uk-UA" sz="2000" dirty="0" err="1"/>
              <a:t>О.В.Григорович</a:t>
            </a:r>
            <a:r>
              <a:rPr lang="uk-UA" sz="2000" dirty="0"/>
              <a:t>. – Х.: Вид-во «Ранок», 2015</a:t>
            </a:r>
          </a:p>
        </p:txBody>
      </p:sp>
    </p:spTree>
    <p:extLst>
      <p:ext uri="{BB962C8B-B14F-4D97-AF65-F5344CB8AC3E}">
        <p14:creationId xmlns:p14="http://schemas.microsoft.com/office/powerpoint/2010/main" val="4388577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1">
  <a:themeElements>
    <a:clrScheme name="Биохимия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Биохимия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Биохимия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Тема1" id="{875E370B-9326-4294-9356-24D7A7D44C27}" vid="{B596BEAE-8391-47C3-B6C0-808DFC14467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222</TotalTime>
  <Words>1029</Words>
  <Application>Microsoft Office PowerPoint</Application>
  <PresentationFormat>Широкий екран</PresentationFormat>
  <Paragraphs>140</Paragraphs>
  <Slides>20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20</vt:i4>
      </vt:variant>
    </vt:vector>
  </HeadingPairs>
  <TitlesOfParts>
    <vt:vector size="23" baseType="lpstr">
      <vt:lpstr>Arial</vt:lpstr>
      <vt:lpstr>Liberation Serif</vt:lpstr>
      <vt:lpstr>Тема1</vt:lpstr>
      <vt:lpstr>Хімічні елементи, їхні назви та символи. Поширеність елементів у природі. Ознайомлення з Періодичною системою хімічних елементів Д.І.Менделєєва</vt:lpstr>
      <vt:lpstr>Мета:</vt:lpstr>
      <vt:lpstr>Повторення</vt:lpstr>
      <vt:lpstr>Повторення</vt:lpstr>
      <vt:lpstr>Повторення</vt:lpstr>
      <vt:lpstr>Хімічні елементи, їх назви та символи</vt:lpstr>
      <vt:lpstr>Хімічні елементи, їх назви та символи</vt:lpstr>
      <vt:lpstr>Хімічні елементи, їх назви та символи</vt:lpstr>
      <vt:lpstr>Хімічні елементи, їх назви та символи</vt:lpstr>
      <vt:lpstr>Хімічні елементи, їх назви та символи</vt:lpstr>
      <vt:lpstr>Хімічні елементи, їх назви та символи</vt:lpstr>
      <vt:lpstr>Періодична система</vt:lpstr>
      <vt:lpstr>Періодична система</vt:lpstr>
      <vt:lpstr>Періодична система</vt:lpstr>
      <vt:lpstr>Презентація PowerPoint</vt:lpstr>
      <vt:lpstr>Поширеність хімічних елементів у природі</vt:lpstr>
      <vt:lpstr>Поширеність хімічних елементів у природі</vt:lpstr>
      <vt:lpstr>Домашнє завдання</vt:lpstr>
      <vt:lpstr>Приклад оформлення листа</vt:lpstr>
      <vt:lpstr>Джерела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Хімічні елементи, їхні назви та символи. Поширеність елементів у природі. Ознайомлення з Періодичною системою хімічних елементів Д.І.Менделєєва</dc:title>
  <dc:creator>Стрельченко Дмитро Сергійович</dc:creator>
  <cp:lastModifiedBy>Стрельченко Дмитро Сергійович</cp:lastModifiedBy>
  <cp:revision>4</cp:revision>
  <dcterms:created xsi:type="dcterms:W3CDTF">2022-11-14T13:30:43Z</dcterms:created>
  <dcterms:modified xsi:type="dcterms:W3CDTF">2022-11-16T07:29:34Z</dcterms:modified>
</cp:coreProperties>
</file>