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</p:sldMasterIdLst>
  <p:sldIdLst>
    <p:sldId id="277" r:id="rId3"/>
    <p:sldId id="276" r:id="rId4"/>
    <p:sldId id="261" r:id="rId5"/>
    <p:sldId id="257" r:id="rId6"/>
    <p:sldId id="263" r:id="rId7"/>
    <p:sldId id="264" r:id="rId8"/>
    <p:sldId id="260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67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1758170-6B38-4DF9-80F7-F393A4339029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D3AE87-BEFD-4E41-BD08-BA4C9D274A0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90C0B7-138C-4457-8B53-715FB156FE9E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4C60F9-C09D-4CB1-A9CE-1C941716D80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12D4CA-5680-4F62-B4B7-C5222A008CE0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01B4CE-8390-4079-B5FD-C2044D3993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41513" y="2133600"/>
            <a:ext cx="32670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60988" y="2133600"/>
            <a:ext cx="32670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BBD5D0-62D9-4126-9FC3-F7DF8FA8FEAA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2D2327-0D43-4553-92F5-B0C5A2EBCE1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D21D00-52D1-4527-8FF4-3D4D74289830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767E27-8789-4F99-A3BC-A099497CF9D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A90E001-3085-4E93-868D-513AACCB9788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F328DF-919D-4027-8F3E-B37A9B77BE1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04CFFD-1D8B-4D03-A526-AEF1D2FA6AD2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DEF12B-A1C9-4E0E-8F54-EABA47630E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131822-CA65-489D-BEF8-98E7D7E953AE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6270D0-D543-4CFA-B1B5-22744631A15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3D8B81-BA50-4975-8D7D-08E898B98E29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15B306-D320-404E-AD36-2172D3A2634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9207875-043B-41AE-A6D2-310D95BF2CE4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195E2A-7CB0-4EAC-8911-C47E2F61DFD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56425" y="623888"/>
            <a:ext cx="1671638" cy="5395912"/>
          </a:xfrm>
        </p:spPr>
        <p:txBody>
          <a:bodyPr vert="eaVert"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41513" y="623888"/>
            <a:ext cx="4862512" cy="5395912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C6BBC58-D0D1-4CB5-99B3-E7E8B2AE3BA5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F32F28-C6BC-473F-97F3-AEC61401A79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41513" y="2133600"/>
            <a:ext cx="32670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60988" y="2133600"/>
            <a:ext cx="32670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56425" y="623888"/>
            <a:ext cx="1671638" cy="5395912"/>
          </a:xfrm>
        </p:spPr>
        <p:txBody>
          <a:bodyPr vert="eaVert"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41513" y="623888"/>
            <a:ext cx="4862512" cy="5395912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22"/>
          <p:cNvGrpSpPr>
            <a:grpSpLocks/>
          </p:cNvGrpSpPr>
          <p:nvPr/>
        </p:nvGrpSpPr>
        <p:grpSpPr bwMode="auto">
          <a:xfrm>
            <a:off x="0" y="228600"/>
            <a:ext cx="2138363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 noChangeArrowheads="1"/>
            </p:cNvSpPr>
            <p:nvPr/>
          </p:nvSpPr>
          <p:spPr bwMode="auto">
            <a:xfrm>
              <a:off x="2487613" y="2284222"/>
              <a:ext cx="86552" cy="534098"/>
            </a:xfrm>
            <a:custGeom>
              <a:avLst/>
              <a:gdLst>
                <a:gd name="T0" fmla="*/ 0 w 22"/>
                <a:gd name="T1" fmla="*/ 0 h 136"/>
                <a:gd name="T2" fmla="*/ 22 w 22"/>
                <a:gd name="T3" fmla="*/ 136 h 136"/>
              </a:gdLst>
              <a:ahLst/>
              <a:cxnLst/>
              <a:rect l="T0" t="T1" r="T2" b="T3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 noChangeArrowheads="1"/>
            </p:cNvSpPr>
            <p:nvPr/>
          </p:nvSpPr>
          <p:spPr bwMode="auto">
            <a:xfrm>
              <a:off x="2597607" y="2779108"/>
              <a:ext cx="549967" cy="1978191"/>
            </a:xfrm>
            <a:custGeom>
              <a:avLst/>
              <a:gdLst>
                <a:gd name="T0" fmla="*/ 0 w 140"/>
                <a:gd name="T1" fmla="*/ 0 h 504"/>
                <a:gd name="T2" fmla="*/ 140 w 140"/>
                <a:gd name="T3" fmla="*/ 504 h 504"/>
              </a:gdLst>
              <a:ahLst/>
              <a:cxnLst/>
              <a:rect l="T0" t="T1" r="T2" b="T3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 noChangeArrowheads="1"/>
            </p:cNvSpPr>
            <p:nvPr/>
          </p:nvSpPr>
          <p:spPr bwMode="auto">
            <a:xfrm>
              <a:off x="3174623" y="4730255"/>
              <a:ext cx="519314" cy="1210171"/>
            </a:xfrm>
            <a:custGeom>
              <a:avLst/>
              <a:gdLst>
                <a:gd name="T0" fmla="*/ 0 w 132"/>
                <a:gd name="T1" fmla="*/ 0 h 308"/>
                <a:gd name="T2" fmla="*/ 132 w 132"/>
                <a:gd name="T3" fmla="*/ 308 h 308"/>
              </a:gdLst>
              <a:ahLst/>
              <a:cxnLst/>
              <a:rect l="T0" t="T1" r="T2" b="T3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 noChangeArrowheads="1"/>
            </p:cNvSpPr>
            <p:nvPr/>
          </p:nvSpPr>
          <p:spPr bwMode="auto">
            <a:xfrm>
              <a:off x="3304451" y="5630785"/>
              <a:ext cx="146056" cy="309641"/>
            </a:xfrm>
            <a:custGeom>
              <a:avLst/>
              <a:gdLst>
                <a:gd name="T0" fmla="*/ 0 w 37"/>
                <a:gd name="T1" fmla="*/ 0 h 79"/>
                <a:gd name="T2" fmla="*/ 37 w 37"/>
                <a:gd name="T3" fmla="*/ 79 h 79"/>
              </a:gdLst>
              <a:ahLst/>
              <a:cxnLst/>
              <a:rect l="T0" t="T1" r="T2" b="T3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 noChangeArrowheads="1"/>
            </p:cNvSpPr>
            <p:nvPr/>
          </p:nvSpPr>
          <p:spPr bwMode="auto">
            <a:xfrm>
              <a:off x="2574165" y="2818321"/>
              <a:ext cx="699631" cy="2834099"/>
            </a:xfrm>
            <a:custGeom>
              <a:avLst/>
              <a:gdLst>
                <a:gd name="T0" fmla="*/ 0 w 178"/>
                <a:gd name="T1" fmla="*/ 0 h 722"/>
                <a:gd name="T2" fmla="*/ 178 w 178"/>
                <a:gd name="T3" fmla="*/ 722 h 722"/>
              </a:gdLst>
              <a:ahLst/>
              <a:cxnLst/>
              <a:rect l="T0" t="T1" r="T2" b="T3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 noChangeArrowheads="1"/>
            </p:cNvSpPr>
            <p:nvPr/>
          </p:nvSpPr>
          <p:spPr bwMode="auto">
            <a:xfrm>
              <a:off x="2507448" y="285750"/>
              <a:ext cx="90159" cy="2493358"/>
            </a:xfrm>
            <a:custGeom>
              <a:avLst/>
              <a:gdLst>
                <a:gd name="T0" fmla="*/ 0 w 23"/>
                <a:gd name="T1" fmla="*/ 0 h 635"/>
                <a:gd name="T2" fmla="*/ 23 w 23"/>
                <a:gd name="T3" fmla="*/ 635 h 635"/>
              </a:gdLst>
              <a:ahLst/>
              <a:cxnLst/>
              <a:rect l="T0" t="T1" r="T2" b="T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 noChangeArrowheads="1"/>
            </p:cNvSpPr>
            <p:nvPr/>
          </p:nvSpPr>
          <p:spPr bwMode="auto">
            <a:xfrm>
              <a:off x="2554331" y="2599273"/>
              <a:ext cx="66717" cy="420517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 noChangeArrowheads="1"/>
            </p:cNvSpPr>
            <p:nvPr/>
          </p:nvSpPr>
          <p:spPr bwMode="auto">
            <a:xfrm>
              <a:off x="3143968" y="4757298"/>
              <a:ext cx="160483" cy="873487"/>
            </a:xfrm>
            <a:custGeom>
              <a:avLst/>
              <a:gdLst>
                <a:gd name="T0" fmla="*/ 0 w 41"/>
                <a:gd name="T1" fmla="*/ 0 h 222"/>
                <a:gd name="T2" fmla="*/ 41 w 41"/>
                <a:gd name="T3" fmla="*/ 222 h 222"/>
              </a:gdLst>
              <a:ahLst/>
              <a:cxnLst/>
              <a:rect l="T0" t="T1" r="T2" b="T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 noChangeArrowheads="1"/>
            </p:cNvSpPr>
            <p:nvPr/>
          </p:nvSpPr>
          <p:spPr bwMode="auto">
            <a:xfrm>
              <a:off x="3147574" y="1282282"/>
              <a:ext cx="1768914" cy="3447973"/>
            </a:xfrm>
            <a:custGeom>
              <a:avLst/>
              <a:gdLst>
                <a:gd name="T0" fmla="*/ 0 w 450"/>
                <a:gd name="T1" fmla="*/ 0 h 878"/>
                <a:gd name="T2" fmla="*/ 450 w 450"/>
                <a:gd name="T3" fmla="*/ 878 h 878"/>
              </a:gdLst>
              <a:ahLst/>
              <a:cxnLst/>
              <a:rect l="T0" t="T1" r="T2" b="T3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 noChangeArrowheads="1"/>
            </p:cNvSpPr>
            <p:nvPr/>
          </p:nvSpPr>
          <p:spPr bwMode="auto">
            <a:xfrm>
              <a:off x="3273797" y="5652419"/>
              <a:ext cx="137041" cy="288007"/>
            </a:xfrm>
            <a:custGeom>
              <a:avLst/>
              <a:gdLst>
                <a:gd name="T0" fmla="*/ 0 w 35"/>
                <a:gd name="T1" fmla="*/ 0 h 73"/>
                <a:gd name="T2" fmla="*/ 35 w 35"/>
                <a:gd name="T3" fmla="*/ 73 h 73"/>
              </a:gdLst>
              <a:ahLst/>
              <a:cxnLst/>
              <a:rect l="T0" t="T1" r="T2" b="T3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 noChangeArrowheads="1"/>
            </p:cNvSpPr>
            <p:nvPr/>
          </p:nvSpPr>
          <p:spPr bwMode="auto">
            <a:xfrm>
              <a:off x="3143968" y="4655887"/>
              <a:ext cx="30655" cy="189300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 noChangeArrowheads="1"/>
            </p:cNvSpPr>
            <p:nvPr/>
          </p:nvSpPr>
          <p:spPr bwMode="auto">
            <a:xfrm>
              <a:off x="3210686" y="5410385"/>
              <a:ext cx="203758" cy="530041"/>
            </a:xfrm>
            <a:custGeom>
              <a:avLst/>
              <a:gdLst>
                <a:gd name="T0" fmla="*/ 0 w 52"/>
                <a:gd name="T1" fmla="*/ 0 h 135"/>
                <a:gd name="T2" fmla="*/ 52 w 52"/>
                <a:gd name="T3" fmla="*/ 135 h 135"/>
              </a:gdLst>
              <a:ahLst/>
              <a:cxnLst/>
              <a:rect l="T0" t="T1" r="T2" b="T3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</p:grpSp>
      <p:grpSp>
        <p:nvGrpSpPr>
          <p:cNvPr id="31759" name="Group 9"/>
          <p:cNvGrpSpPr>
            <a:grpSpLocks/>
          </p:cNvGrpSpPr>
          <p:nvPr/>
        </p:nvGrpSpPr>
        <p:grpSpPr bwMode="auto">
          <a:xfrm>
            <a:off x="20638" y="0"/>
            <a:ext cx="1768475" cy="6853238"/>
            <a:chOff x="6627813" y="194833"/>
            <a:chExt cx="1952625" cy="5678918"/>
          </a:xfrm>
        </p:grpSpPr>
        <p:sp>
          <p:nvSpPr>
            <p:cNvPr id="1034" name="Freeform 27"/>
            <p:cNvSpPr>
              <a:spLocks noChangeArrowheads="1"/>
            </p:cNvSpPr>
            <p:nvPr/>
          </p:nvSpPr>
          <p:spPr bwMode="auto">
            <a:xfrm>
              <a:off x="6627813" y="194833"/>
              <a:ext cx="410156" cy="3646504"/>
            </a:xfrm>
            <a:custGeom>
              <a:avLst/>
              <a:gdLst>
                <a:gd name="T0" fmla="*/ 0 w 103"/>
                <a:gd name="T1" fmla="*/ 0 h 920"/>
                <a:gd name="T2" fmla="*/ 103 w 103"/>
                <a:gd name="T3" fmla="*/ 920 h 920"/>
              </a:gdLst>
              <a:ahLst/>
              <a:cxnLst/>
              <a:rect l="T0" t="T1" r="T2" b="T3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 noChangeArrowheads="1"/>
            </p:cNvSpPr>
            <p:nvPr/>
          </p:nvSpPr>
          <p:spPr bwMode="auto">
            <a:xfrm>
              <a:off x="7060755" y="3771618"/>
              <a:ext cx="350561" cy="1310216"/>
            </a:xfrm>
            <a:custGeom>
              <a:avLst/>
              <a:gdLst>
                <a:gd name="T0" fmla="*/ 0 w 88"/>
                <a:gd name="T1" fmla="*/ 0 h 330"/>
                <a:gd name="T2" fmla="*/ 88 w 88"/>
                <a:gd name="T3" fmla="*/ 330 h 330"/>
              </a:gdLst>
              <a:ahLst/>
              <a:cxnLst/>
              <a:rect l="T0" t="T1" r="T2" b="T3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 noChangeArrowheads="1"/>
            </p:cNvSpPr>
            <p:nvPr/>
          </p:nvSpPr>
          <p:spPr bwMode="auto">
            <a:xfrm>
              <a:off x="7439361" y="5052893"/>
              <a:ext cx="357572" cy="820858"/>
            </a:xfrm>
            <a:custGeom>
              <a:avLst/>
              <a:gdLst>
                <a:gd name="T0" fmla="*/ 0 w 90"/>
                <a:gd name="T1" fmla="*/ 0 h 207"/>
                <a:gd name="T2" fmla="*/ 90 w 90"/>
                <a:gd name="T3" fmla="*/ 207 h 207"/>
              </a:gdLst>
              <a:ahLst/>
              <a:cxnLst/>
              <a:rect l="T0" t="T1" r="T2" b="T3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 noChangeArrowheads="1"/>
            </p:cNvSpPr>
            <p:nvPr/>
          </p:nvSpPr>
          <p:spPr bwMode="auto">
            <a:xfrm>
              <a:off x="7037969" y="3811082"/>
              <a:ext cx="457482" cy="1853508"/>
            </a:xfrm>
            <a:custGeom>
              <a:avLst/>
              <a:gdLst>
                <a:gd name="T0" fmla="*/ 0 w 115"/>
                <a:gd name="T1" fmla="*/ 0 h 467"/>
                <a:gd name="T2" fmla="*/ 115 w 115"/>
                <a:gd name="T3" fmla="*/ 467 h 467"/>
              </a:gdLst>
              <a:ahLst/>
              <a:cxnLst/>
              <a:rect l="T0" t="T1" r="T2" b="T3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 noChangeArrowheads="1"/>
            </p:cNvSpPr>
            <p:nvPr/>
          </p:nvSpPr>
          <p:spPr bwMode="auto">
            <a:xfrm>
              <a:off x="6992396" y="1263001"/>
              <a:ext cx="145482" cy="2508617"/>
            </a:xfrm>
            <a:custGeom>
              <a:avLst/>
              <a:gdLst>
                <a:gd name="T0" fmla="*/ 0 w 36"/>
                <a:gd name="T1" fmla="*/ 0 h 633"/>
                <a:gd name="T2" fmla="*/ 36 w 36"/>
                <a:gd name="T3" fmla="*/ 633 h 633"/>
              </a:gdLst>
              <a:ahLst/>
              <a:cxnLst/>
              <a:rect l="T0" t="T1" r="T2" b="T3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 noChangeArrowheads="1"/>
            </p:cNvSpPr>
            <p:nvPr/>
          </p:nvSpPr>
          <p:spPr bwMode="auto">
            <a:xfrm>
              <a:off x="7527002" y="5640911"/>
              <a:ext cx="110427" cy="232840"/>
            </a:xfrm>
            <a:custGeom>
              <a:avLst/>
              <a:gdLst>
                <a:gd name="T0" fmla="*/ 0 w 28"/>
                <a:gd name="T1" fmla="*/ 0 h 59"/>
                <a:gd name="T2" fmla="*/ 28 w 28"/>
                <a:gd name="T3" fmla="*/ 59 h 59"/>
              </a:gdLst>
              <a:ahLst/>
              <a:cxnLst/>
              <a:rect l="T0" t="T1" r="T2" b="T3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 noChangeArrowheads="1"/>
            </p:cNvSpPr>
            <p:nvPr/>
          </p:nvSpPr>
          <p:spPr bwMode="auto">
            <a:xfrm>
              <a:off x="7022194" y="3599290"/>
              <a:ext cx="68360" cy="423584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 noChangeArrowheads="1"/>
            </p:cNvSpPr>
            <p:nvPr/>
          </p:nvSpPr>
          <p:spPr bwMode="auto">
            <a:xfrm>
              <a:off x="7411316" y="2802110"/>
              <a:ext cx="1169122" cy="2250783"/>
            </a:xfrm>
            <a:custGeom>
              <a:avLst/>
              <a:gdLst>
                <a:gd name="T0" fmla="*/ 0 w 294"/>
                <a:gd name="T1" fmla="*/ 0 h 568"/>
                <a:gd name="T2" fmla="*/ 294 w 294"/>
                <a:gd name="T3" fmla="*/ 568 h 568"/>
              </a:gdLst>
              <a:ahLst/>
              <a:cxnLst/>
              <a:rect l="T0" t="T1" r="T2" b="T3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 noChangeArrowheads="1"/>
            </p:cNvSpPr>
            <p:nvPr/>
          </p:nvSpPr>
          <p:spPr bwMode="auto">
            <a:xfrm>
              <a:off x="7495451" y="5664590"/>
              <a:ext cx="99910" cy="209161"/>
            </a:xfrm>
            <a:custGeom>
              <a:avLst/>
              <a:gdLst>
                <a:gd name="T0" fmla="*/ 0 w 25"/>
                <a:gd name="T1" fmla="*/ 0 h 53"/>
                <a:gd name="T2" fmla="*/ 25 w 25"/>
                <a:gd name="T3" fmla="*/ 53 h 53"/>
              </a:gdLst>
              <a:ahLst/>
              <a:cxnLst/>
              <a:rect l="T0" t="T1" r="T2" b="T3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 noChangeArrowheads="1"/>
            </p:cNvSpPr>
            <p:nvPr/>
          </p:nvSpPr>
          <p:spPr bwMode="auto">
            <a:xfrm>
              <a:off x="7411316" y="5081833"/>
              <a:ext cx="115685" cy="559078"/>
            </a:xfrm>
            <a:custGeom>
              <a:avLst/>
              <a:gdLst>
                <a:gd name="T0" fmla="*/ 0 w 29"/>
                <a:gd name="T1" fmla="*/ 0 h 141"/>
                <a:gd name="T2" fmla="*/ 29 w 29"/>
                <a:gd name="T3" fmla="*/ 141 h 141"/>
              </a:gdLst>
              <a:ahLst/>
              <a:cxnLst/>
              <a:rect l="T0" t="T1" r="T2" b="T3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 noChangeArrowheads="1"/>
            </p:cNvSpPr>
            <p:nvPr/>
          </p:nvSpPr>
          <p:spPr bwMode="auto">
            <a:xfrm>
              <a:off x="7411316" y="4977910"/>
              <a:ext cx="33304" cy="189429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 noChangeArrowheads="1"/>
            </p:cNvSpPr>
            <p:nvPr/>
          </p:nvSpPr>
          <p:spPr bwMode="auto">
            <a:xfrm>
              <a:off x="7439361" y="5434381"/>
              <a:ext cx="173528" cy="439370"/>
            </a:xfrm>
            <a:custGeom>
              <a:avLst/>
              <a:gdLst>
                <a:gd name="T0" fmla="*/ 0 w 44"/>
                <a:gd name="T1" fmla="*/ 0 h 111"/>
                <a:gd name="T2" fmla="*/ 44 w 44"/>
                <a:gd name="T3" fmla="*/ 111 h 111"/>
              </a:gdLst>
              <a:ahLst/>
              <a:cxnLst/>
              <a:rect l="T0" t="T1" r="T2" b="T3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36525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4" name="Freeform 6"/>
          <p:cNvSpPr>
            <a:spLocks noChangeArrowheads="1"/>
          </p:cNvSpPr>
          <p:nvPr/>
        </p:nvSpPr>
        <p:spPr bwMode="auto">
          <a:xfrm>
            <a:off x="0" y="4324350"/>
            <a:ext cx="1308100" cy="777875"/>
          </a:xfrm>
          <a:custGeom>
            <a:avLst/>
            <a:gdLst>
              <a:gd name="T0" fmla="*/ 0 w 372"/>
              <a:gd name="T1" fmla="*/ 0 h 166"/>
              <a:gd name="T2" fmla="*/ 372 w 372"/>
              <a:gd name="T3" fmla="*/ 166 h 166"/>
            </a:gdLst>
            <a:ahLst/>
            <a:cxnLst/>
            <a:rect l="T0" t="T1" r="T2" b="T3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>
              <a:defRPr/>
            </a:pPr>
            <a:endParaRPr lang="ru-RU"/>
          </a:p>
        </p:txBody>
      </p:sp>
      <p:sp>
        <p:nvSpPr>
          <p:cNvPr id="31774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683375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317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1513" y="2133600"/>
            <a:ext cx="66865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35" name="Date Placeholder 3"/>
          <p:cNvSpPr>
            <a:spLocks noGrp="1"/>
          </p:cNvSpPr>
          <p:nvPr>
            <p:ph type="dt" sz="half" idx="2"/>
          </p:nvPr>
        </p:nvSpPr>
        <p:spPr>
          <a:xfrm>
            <a:off x="7770813" y="6130925"/>
            <a:ext cx="860425" cy="36988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+mn-lt"/>
              </a:defRPr>
            </a:lvl1pPr>
          </a:lstStyle>
          <a:p>
            <a:fld id="{5D262DF0-BA45-4BF8-9986-07E1F5A494EA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3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513" y="6135688"/>
            <a:ext cx="5715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rgbClr val="898989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37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463" y="4529138"/>
            <a:ext cx="5857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2000">
                <a:solidFill>
                  <a:srgbClr val="FEFFFF"/>
                </a:solidFill>
                <a:latin typeface="+mn-lt"/>
              </a:defRPr>
            </a:lvl1pPr>
          </a:lstStyle>
          <a:p>
            <a:fld id="{017B0357-F410-4CDD-BEBE-0E366A4010F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marL="4572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6pPr>
      <a:lvl7pPr marL="9144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7pPr>
      <a:lvl8pPr marL="13716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8pPr>
      <a:lvl9pPr marL="18288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>
          <a:solidFill>
            <a:srgbClr val="404040"/>
          </a:solidFill>
          <a:latin typeface="+mn-lt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>
          <a:solidFill>
            <a:srgbClr val="404040"/>
          </a:solidFill>
          <a:latin typeface="+mn-lt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5pPr>
      <a:lvl6pPr marL="25146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6pPr>
      <a:lvl7pPr marL="29718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7pPr>
      <a:lvl8pPr marL="3429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8pPr>
      <a:lvl9pPr marL="3886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22"/>
          <p:cNvGrpSpPr>
            <a:grpSpLocks/>
          </p:cNvGrpSpPr>
          <p:nvPr/>
        </p:nvGrpSpPr>
        <p:grpSpPr bwMode="auto">
          <a:xfrm>
            <a:off x="0" y="228600"/>
            <a:ext cx="2138363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 noChangeArrowheads="1"/>
            </p:cNvSpPr>
            <p:nvPr/>
          </p:nvSpPr>
          <p:spPr bwMode="auto">
            <a:xfrm>
              <a:off x="2487613" y="2284222"/>
              <a:ext cx="86552" cy="534098"/>
            </a:xfrm>
            <a:custGeom>
              <a:avLst/>
              <a:gdLst>
                <a:gd name="T0" fmla="*/ 0 w 22"/>
                <a:gd name="T1" fmla="*/ 0 h 136"/>
                <a:gd name="T2" fmla="*/ 22 w 22"/>
                <a:gd name="T3" fmla="*/ 136 h 136"/>
              </a:gdLst>
              <a:ahLst/>
              <a:cxnLst/>
              <a:rect l="T0" t="T1" r="T2" b="T3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 noChangeArrowheads="1"/>
            </p:cNvSpPr>
            <p:nvPr/>
          </p:nvSpPr>
          <p:spPr bwMode="auto">
            <a:xfrm>
              <a:off x="2597607" y="2779108"/>
              <a:ext cx="549967" cy="1978191"/>
            </a:xfrm>
            <a:custGeom>
              <a:avLst/>
              <a:gdLst>
                <a:gd name="T0" fmla="*/ 0 w 140"/>
                <a:gd name="T1" fmla="*/ 0 h 504"/>
                <a:gd name="T2" fmla="*/ 140 w 140"/>
                <a:gd name="T3" fmla="*/ 504 h 504"/>
              </a:gdLst>
              <a:ahLst/>
              <a:cxnLst/>
              <a:rect l="T0" t="T1" r="T2" b="T3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 noChangeArrowheads="1"/>
            </p:cNvSpPr>
            <p:nvPr/>
          </p:nvSpPr>
          <p:spPr bwMode="auto">
            <a:xfrm>
              <a:off x="3174623" y="4730255"/>
              <a:ext cx="519314" cy="1210171"/>
            </a:xfrm>
            <a:custGeom>
              <a:avLst/>
              <a:gdLst>
                <a:gd name="T0" fmla="*/ 0 w 132"/>
                <a:gd name="T1" fmla="*/ 0 h 308"/>
                <a:gd name="T2" fmla="*/ 132 w 132"/>
                <a:gd name="T3" fmla="*/ 308 h 308"/>
              </a:gdLst>
              <a:ahLst/>
              <a:cxnLst/>
              <a:rect l="T0" t="T1" r="T2" b="T3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 noChangeArrowheads="1"/>
            </p:cNvSpPr>
            <p:nvPr/>
          </p:nvSpPr>
          <p:spPr bwMode="auto">
            <a:xfrm>
              <a:off x="3304451" y="5630785"/>
              <a:ext cx="146056" cy="309641"/>
            </a:xfrm>
            <a:custGeom>
              <a:avLst/>
              <a:gdLst>
                <a:gd name="T0" fmla="*/ 0 w 37"/>
                <a:gd name="T1" fmla="*/ 0 h 79"/>
                <a:gd name="T2" fmla="*/ 37 w 37"/>
                <a:gd name="T3" fmla="*/ 79 h 79"/>
              </a:gdLst>
              <a:ahLst/>
              <a:cxnLst/>
              <a:rect l="T0" t="T1" r="T2" b="T3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 noChangeArrowheads="1"/>
            </p:cNvSpPr>
            <p:nvPr/>
          </p:nvSpPr>
          <p:spPr bwMode="auto">
            <a:xfrm>
              <a:off x="2574165" y="2818321"/>
              <a:ext cx="699631" cy="2834099"/>
            </a:xfrm>
            <a:custGeom>
              <a:avLst/>
              <a:gdLst>
                <a:gd name="T0" fmla="*/ 0 w 178"/>
                <a:gd name="T1" fmla="*/ 0 h 722"/>
                <a:gd name="T2" fmla="*/ 178 w 178"/>
                <a:gd name="T3" fmla="*/ 722 h 722"/>
              </a:gdLst>
              <a:ahLst/>
              <a:cxnLst/>
              <a:rect l="T0" t="T1" r="T2" b="T3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 noChangeArrowheads="1"/>
            </p:cNvSpPr>
            <p:nvPr/>
          </p:nvSpPr>
          <p:spPr bwMode="auto">
            <a:xfrm>
              <a:off x="2507448" y="285750"/>
              <a:ext cx="90159" cy="2493358"/>
            </a:xfrm>
            <a:custGeom>
              <a:avLst/>
              <a:gdLst>
                <a:gd name="T0" fmla="*/ 0 w 23"/>
                <a:gd name="T1" fmla="*/ 0 h 635"/>
                <a:gd name="T2" fmla="*/ 23 w 23"/>
                <a:gd name="T3" fmla="*/ 635 h 635"/>
              </a:gdLst>
              <a:ahLst/>
              <a:cxnLst/>
              <a:rect l="T0" t="T1" r="T2" b="T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 noChangeArrowheads="1"/>
            </p:cNvSpPr>
            <p:nvPr/>
          </p:nvSpPr>
          <p:spPr bwMode="auto">
            <a:xfrm>
              <a:off x="2554331" y="2599273"/>
              <a:ext cx="66717" cy="420517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 noChangeArrowheads="1"/>
            </p:cNvSpPr>
            <p:nvPr/>
          </p:nvSpPr>
          <p:spPr bwMode="auto">
            <a:xfrm>
              <a:off x="3143968" y="4757298"/>
              <a:ext cx="160483" cy="873487"/>
            </a:xfrm>
            <a:custGeom>
              <a:avLst/>
              <a:gdLst>
                <a:gd name="T0" fmla="*/ 0 w 41"/>
                <a:gd name="T1" fmla="*/ 0 h 222"/>
                <a:gd name="T2" fmla="*/ 41 w 41"/>
                <a:gd name="T3" fmla="*/ 222 h 222"/>
              </a:gdLst>
              <a:ahLst/>
              <a:cxnLst/>
              <a:rect l="T0" t="T1" r="T2" b="T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 noChangeArrowheads="1"/>
            </p:cNvSpPr>
            <p:nvPr/>
          </p:nvSpPr>
          <p:spPr bwMode="auto">
            <a:xfrm>
              <a:off x="3147574" y="1282282"/>
              <a:ext cx="1768914" cy="3447973"/>
            </a:xfrm>
            <a:custGeom>
              <a:avLst/>
              <a:gdLst>
                <a:gd name="T0" fmla="*/ 0 w 450"/>
                <a:gd name="T1" fmla="*/ 0 h 878"/>
                <a:gd name="T2" fmla="*/ 450 w 450"/>
                <a:gd name="T3" fmla="*/ 878 h 878"/>
              </a:gdLst>
              <a:ahLst/>
              <a:cxnLst/>
              <a:rect l="T0" t="T1" r="T2" b="T3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 noChangeArrowheads="1"/>
            </p:cNvSpPr>
            <p:nvPr/>
          </p:nvSpPr>
          <p:spPr bwMode="auto">
            <a:xfrm>
              <a:off x="3273797" y="5652419"/>
              <a:ext cx="137041" cy="288007"/>
            </a:xfrm>
            <a:custGeom>
              <a:avLst/>
              <a:gdLst>
                <a:gd name="T0" fmla="*/ 0 w 35"/>
                <a:gd name="T1" fmla="*/ 0 h 73"/>
                <a:gd name="T2" fmla="*/ 35 w 35"/>
                <a:gd name="T3" fmla="*/ 73 h 73"/>
              </a:gdLst>
              <a:ahLst/>
              <a:cxnLst/>
              <a:rect l="T0" t="T1" r="T2" b="T3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 noChangeArrowheads="1"/>
            </p:cNvSpPr>
            <p:nvPr/>
          </p:nvSpPr>
          <p:spPr bwMode="auto">
            <a:xfrm>
              <a:off x="3143968" y="4655887"/>
              <a:ext cx="30655" cy="189300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 noChangeArrowheads="1"/>
            </p:cNvSpPr>
            <p:nvPr/>
          </p:nvSpPr>
          <p:spPr bwMode="auto">
            <a:xfrm>
              <a:off x="3210686" y="5410385"/>
              <a:ext cx="203758" cy="530041"/>
            </a:xfrm>
            <a:custGeom>
              <a:avLst/>
              <a:gdLst>
                <a:gd name="T0" fmla="*/ 0 w 52"/>
                <a:gd name="T1" fmla="*/ 0 h 135"/>
                <a:gd name="T2" fmla="*/ 52 w 52"/>
                <a:gd name="T3" fmla="*/ 135 h 135"/>
              </a:gdLst>
              <a:ahLst/>
              <a:cxnLst/>
              <a:rect l="T0" t="T1" r="T2" b="T3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</p:grpSp>
      <p:grpSp>
        <p:nvGrpSpPr>
          <p:cNvPr id="33807" name="Group 9"/>
          <p:cNvGrpSpPr>
            <a:grpSpLocks/>
          </p:cNvGrpSpPr>
          <p:nvPr/>
        </p:nvGrpSpPr>
        <p:grpSpPr bwMode="auto">
          <a:xfrm>
            <a:off x="20638" y="0"/>
            <a:ext cx="1768475" cy="6853238"/>
            <a:chOff x="6627813" y="194833"/>
            <a:chExt cx="1952625" cy="5678918"/>
          </a:xfrm>
        </p:grpSpPr>
        <p:sp>
          <p:nvSpPr>
            <p:cNvPr id="1034" name="Freeform 27"/>
            <p:cNvSpPr>
              <a:spLocks noChangeArrowheads="1"/>
            </p:cNvSpPr>
            <p:nvPr/>
          </p:nvSpPr>
          <p:spPr bwMode="auto">
            <a:xfrm>
              <a:off x="6627813" y="194833"/>
              <a:ext cx="410156" cy="3646504"/>
            </a:xfrm>
            <a:custGeom>
              <a:avLst/>
              <a:gdLst>
                <a:gd name="T0" fmla="*/ 0 w 103"/>
                <a:gd name="T1" fmla="*/ 0 h 920"/>
                <a:gd name="T2" fmla="*/ 103 w 103"/>
                <a:gd name="T3" fmla="*/ 920 h 920"/>
              </a:gdLst>
              <a:ahLst/>
              <a:cxnLst/>
              <a:rect l="T0" t="T1" r="T2" b="T3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 noChangeArrowheads="1"/>
            </p:cNvSpPr>
            <p:nvPr/>
          </p:nvSpPr>
          <p:spPr bwMode="auto">
            <a:xfrm>
              <a:off x="7060755" y="3771618"/>
              <a:ext cx="350561" cy="1310216"/>
            </a:xfrm>
            <a:custGeom>
              <a:avLst/>
              <a:gdLst>
                <a:gd name="T0" fmla="*/ 0 w 88"/>
                <a:gd name="T1" fmla="*/ 0 h 330"/>
                <a:gd name="T2" fmla="*/ 88 w 88"/>
                <a:gd name="T3" fmla="*/ 330 h 330"/>
              </a:gdLst>
              <a:ahLst/>
              <a:cxnLst/>
              <a:rect l="T0" t="T1" r="T2" b="T3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 noChangeArrowheads="1"/>
            </p:cNvSpPr>
            <p:nvPr/>
          </p:nvSpPr>
          <p:spPr bwMode="auto">
            <a:xfrm>
              <a:off x="7439361" y="5052893"/>
              <a:ext cx="357572" cy="820858"/>
            </a:xfrm>
            <a:custGeom>
              <a:avLst/>
              <a:gdLst>
                <a:gd name="T0" fmla="*/ 0 w 90"/>
                <a:gd name="T1" fmla="*/ 0 h 207"/>
                <a:gd name="T2" fmla="*/ 90 w 90"/>
                <a:gd name="T3" fmla="*/ 207 h 207"/>
              </a:gdLst>
              <a:ahLst/>
              <a:cxnLst/>
              <a:rect l="T0" t="T1" r="T2" b="T3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 noChangeArrowheads="1"/>
            </p:cNvSpPr>
            <p:nvPr/>
          </p:nvSpPr>
          <p:spPr bwMode="auto">
            <a:xfrm>
              <a:off x="7037969" y="3811082"/>
              <a:ext cx="457482" cy="1853508"/>
            </a:xfrm>
            <a:custGeom>
              <a:avLst/>
              <a:gdLst>
                <a:gd name="T0" fmla="*/ 0 w 115"/>
                <a:gd name="T1" fmla="*/ 0 h 467"/>
                <a:gd name="T2" fmla="*/ 115 w 115"/>
                <a:gd name="T3" fmla="*/ 467 h 467"/>
              </a:gdLst>
              <a:ahLst/>
              <a:cxnLst/>
              <a:rect l="T0" t="T1" r="T2" b="T3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 noChangeArrowheads="1"/>
            </p:cNvSpPr>
            <p:nvPr/>
          </p:nvSpPr>
          <p:spPr bwMode="auto">
            <a:xfrm>
              <a:off x="6992396" y="1263001"/>
              <a:ext cx="145482" cy="2508617"/>
            </a:xfrm>
            <a:custGeom>
              <a:avLst/>
              <a:gdLst>
                <a:gd name="T0" fmla="*/ 0 w 36"/>
                <a:gd name="T1" fmla="*/ 0 h 633"/>
                <a:gd name="T2" fmla="*/ 36 w 36"/>
                <a:gd name="T3" fmla="*/ 633 h 633"/>
              </a:gdLst>
              <a:ahLst/>
              <a:cxnLst/>
              <a:rect l="T0" t="T1" r="T2" b="T3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 noChangeArrowheads="1"/>
            </p:cNvSpPr>
            <p:nvPr/>
          </p:nvSpPr>
          <p:spPr bwMode="auto">
            <a:xfrm>
              <a:off x="7527002" y="5640911"/>
              <a:ext cx="110427" cy="232840"/>
            </a:xfrm>
            <a:custGeom>
              <a:avLst/>
              <a:gdLst>
                <a:gd name="T0" fmla="*/ 0 w 28"/>
                <a:gd name="T1" fmla="*/ 0 h 59"/>
                <a:gd name="T2" fmla="*/ 28 w 28"/>
                <a:gd name="T3" fmla="*/ 59 h 59"/>
              </a:gdLst>
              <a:ahLst/>
              <a:cxnLst/>
              <a:rect l="T0" t="T1" r="T2" b="T3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 noChangeArrowheads="1"/>
            </p:cNvSpPr>
            <p:nvPr/>
          </p:nvSpPr>
          <p:spPr bwMode="auto">
            <a:xfrm>
              <a:off x="7022194" y="3599290"/>
              <a:ext cx="68360" cy="423584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 noChangeArrowheads="1"/>
            </p:cNvSpPr>
            <p:nvPr/>
          </p:nvSpPr>
          <p:spPr bwMode="auto">
            <a:xfrm>
              <a:off x="7411316" y="2802110"/>
              <a:ext cx="1169122" cy="2250783"/>
            </a:xfrm>
            <a:custGeom>
              <a:avLst/>
              <a:gdLst>
                <a:gd name="T0" fmla="*/ 0 w 294"/>
                <a:gd name="T1" fmla="*/ 0 h 568"/>
                <a:gd name="T2" fmla="*/ 294 w 294"/>
                <a:gd name="T3" fmla="*/ 568 h 568"/>
              </a:gdLst>
              <a:ahLst/>
              <a:cxnLst/>
              <a:rect l="T0" t="T1" r="T2" b="T3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 noChangeArrowheads="1"/>
            </p:cNvSpPr>
            <p:nvPr/>
          </p:nvSpPr>
          <p:spPr bwMode="auto">
            <a:xfrm>
              <a:off x="7495451" y="5664590"/>
              <a:ext cx="99910" cy="209161"/>
            </a:xfrm>
            <a:custGeom>
              <a:avLst/>
              <a:gdLst>
                <a:gd name="T0" fmla="*/ 0 w 25"/>
                <a:gd name="T1" fmla="*/ 0 h 53"/>
                <a:gd name="T2" fmla="*/ 25 w 25"/>
                <a:gd name="T3" fmla="*/ 53 h 53"/>
              </a:gdLst>
              <a:ahLst/>
              <a:cxnLst/>
              <a:rect l="T0" t="T1" r="T2" b="T3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 noChangeArrowheads="1"/>
            </p:cNvSpPr>
            <p:nvPr/>
          </p:nvSpPr>
          <p:spPr bwMode="auto">
            <a:xfrm>
              <a:off x="7411316" y="5081833"/>
              <a:ext cx="115685" cy="559078"/>
            </a:xfrm>
            <a:custGeom>
              <a:avLst/>
              <a:gdLst>
                <a:gd name="T0" fmla="*/ 0 w 29"/>
                <a:gd name="T1" fmla="*/ 0 h 141"/>
                <a:gd name="T2" fmla="*/ 29 w 29"/>
                <a:gd name="T3" fmla="*/ 141 h 141"/>
              </a:gdLst>
              <a:ahLst/>
              <a:cxnLst/>
              <a:rect l="T0" t="T1" r="T2" b="T3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 noChangeArrowheads="1"/>
            </p:cNvSpPr>
            <p:nvPr/>
          </p:nvSpPr>
          <p:spPr bwMode="auto">
            <a:xfrm>
              <a:off x="7411316" y="4977910"/>
              <a:ext cx="33304" cy="189429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 noChangeArrowheads="1"/>
            </p:cNvSpPr>
            <p:nvPr/>
          </p:nvSpPr>
          <p:spPr bwMode="auto">
            <a:xfrm>
              <a:off x="7439361" y="5434381"/>
              <a:ext cx="173528" cy="439370"/>
            </a:xfrm>
            <a:custGeom>
              <a:avLst/>
              <a:gdLst>
                <a:gd name="T0" fmla="*/ 0 w 44"/>
                <a:gd name="T1" fmla="*/ 0 h 111"/>
                <a:gd name="T2" fmla="*/ 44 w 44"/>
                <a:gd name="T3" fmla="*/ 111 h 111"/>
              </a:gdLst>
              <a:ahLst/>
              <a:cxnLst/>
              <a:rect l="T0" t="T1" r="T2" b="T3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36525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3821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683375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3382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1513" y="2133600"/>
            <a:ext cx="66865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marL="4572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6pPr>
      <a:lvl7pPr marL="9144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7pPr>
      <a:lvl8pPr marL="13716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8pPr>
      <a:lvl9pPr marL="18288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>
          <a:solidFill>
            <a:srgbClr val="404040"/>
          </a:solidFill>
          <a:latin typeface="+mn-lt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>
          <a:solidFill>
            <a:srgbClr val="404040"/>
          </a:solidFill>
          <a:latin typeface="+mn-lt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5pPr>
      <a:lvl6pPr marL="25146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6pPr>
      <a:lvl7pPr marL="29718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7pPr>
      <a:lvl8pPr marL="3429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8pPr>
      <a:lvl9pPr marL="3886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684213" y="1628775"/>
            <a:ext cx="8054975" cy="24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457200">
              <a:lnSpc>
                <a:spcPct val="150000"/>
              </a:lnSpc>
            </a:pPr>
            <a:r>
              <a:rPr lang="uk-UA" sz="4800" b="1">
                <a:solidFill>
                  <a:srgbClr val="333300"/>
                </a:solidFill>
                <a:latin typeface="Georgia" pitchFamily="18" charset="0"/>
                <a:cs typeface="Arial" charset="0"/>
              </a:rPr>
              <a:t>Тема:</a:t>
            </a:r>
            <a:r>
              <a:rPr lang="uk-UA" sz="4800" b="1">
                <a:solidFill>
                  <a:srgbClr val="FF0000"/>
                </a:solidFill>
                <a:latin typeface="Georgia" pitchFamily="18" charset="0"/>
                <a:cs typeface="Arial" charset="0"/>
              </a:rPr>
              <a:t> </a:t>
            </a:r>
            <a:r>
              <a:rPr lang="uk-UA" sz="4800" b="1">
                <a:solidFill>
                  <a:srgbClr val="3E1F00"/>
                </a:solidFill>
                <a:latin typeface="Georgia" pitchFamily="18" charset="0"/>
                <a:cs typeface="Arial" charset="0"/>
              </a:rPr>
              <a:t>Кам’яне вугілля, продукти його переробки</a:t>
            </a:r>
            <a:r>
              <a:rPr lang="ru-RU" sz="4800" b="1">
                <a:solidFill>
                  <a:srgbClr val="3E1F00"/>
                </a:solidFill>
                <a:latin typeface="Georgia" pitchFamily="18" charset="0"/>
                <a:cs typeface="Arial" charset="0"/>
              </a:rPr>
              <a:t>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2984500" y="6027738"/>
            <a:ext cx="3284538" cy="4762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Wingdings 3" pitchFamily="18" charset="2"/>
              <a:buNone/>
            </a:pPr>
            <a:r>
              <a:rPr lang="uk-UA" b="1">
                <a:solidFill>
                  <a:srgbClr val="595959"/>
                </a:solidFill>
                <a:latin typeface="Georgia" pitchFamily="18" charset="0"/>
                <a:cs typeface="Arial" charset="0"/>
              </a:rPr>
              <a:t>Урок </a:t>
            </a:r>
            <a:r>
              <a:rPr lang="en-US" b="1">
                <a:solidFill>
                  <a:srgbClr val="595959"/>
                </a:solidFill>
                <a:latin typeface="Georgia" pitchFamily="18" charset="0"/>
                <a:cs typeface="Arial" charset="0"/>
              </a:rPr>
              <a:t>12</a:t>
            </a:r>
            <a:endParaRPr lang="ru-RU">
              <a:solidFill>
                <a:srgbClr val="595959"/>
              </a:solidFill>
              <a:latin typeface="Georgia" pitchFamily="18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145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>
            <a:normAutofit/>
          </a:bodyPr>
          <a:lstStyle/>
          <a:p>
            <a:r>
              <a:rPr lang="ru-RU" sz="3200">
                <a:latin typeface="Arial Black" pitchFamily="34" charset="0"/>
              </a:rPr>
              <a:t>способи хімічної переробки вугілля</a:t>
            </a: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830513" y="2133600"/>
            <a:ext cx="4908550" cy="3886200"/>
          </a:xfrm>
          <a:ln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>
            <a:normAutofit/>
          </a:bodyPr>
          <a:lstStyle/>
          <a:p>
            <a:r>
              <a:rPr lang="ru-RU" sz="3200">
                <a:latin typeface="Arial Black" pitchFamily="34" charset="0"/>
              </a:rPr>
              <a:t>Коксування кам’яного вугілля</a:t>
            </a:r>
          </a:p>
        </p:txBody>
      </p:sp>
      <p:sp>
        <p:nvSpPr>
          <p:cNvPr id="21506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ru-RU" b="1"/>
              <a:t>Коксування – процес розкладу вугілля за високої температури й відсутності повітря.</a:t>
            </a:r>
          </a:p>
          <a:p>
            <a:r>
              <a:rPr lang="ru-RU" b="1"/>
              <a:t> Кокс одержують на коксохімічних заводах.</a:t>
            </a:r>
          </a:p>
          <a:p>
            <a:r>
              <a:rPr lang="ru-RU" b="1"/>
              <a:t> Кам’яне вугілля піддають сухій перегонці (коксування) шляхом нагрівання у спеціальних коксових печах без доступу повітря при температурі 1000</a:t>
            </a:r>
            <a:r>
              <a:rPr lang="en-US" b="1"/>
              <a:t>º</a:t>
            </a:r>
            <a:r>
              <a:rPr lang="ru-RU" b="1"/>
              <a:t>С.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Прямоугольник 3"/>
          <p:cNvSpPr>
            <a:spLocks noChangeArrowheads="1"/>
          </p:cNvSpPr>
          <p:nvPr/>
        </p:nvSpPr>
        <p:spPr bwMode="auto">
          <a:xfrm>
            <a:off x="539750" y="476250"/>
            <a:ext cx="7993063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Calibri" pitchFamily="34" charset="0"/>
              </a:rPr>
              <a:t>Кокс – тверда пориста речовина темно-сірого кольору, що містить 96-98% Карбону за масою, а також Гідроген, Оксиген  та деякі інші елементи.</a:t>
            </a:r>
          </a:p>
          <a:p>
            <a:endParaRPr lang="ru-RU" sz="2800" b="1">
              <a:latin typeface="Calibri" pitchFamily="34" charset="0"/>
            </a:endParaRPr>
          </a:p>
          <a:p>
            <a:r>
              <a:rPr lang="ru-RU" sz="2800" b="1">
                <a:latin typeface="Calibri" pitchFamily="34" charset="0"/>
              </a:rPr>
              <a:t> Його використовують як відновник у металургії, зокрема у виробництві чавуну.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50" y="3213100"/>
            <a:ext cx="6667500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Прямоугольник 1"/>
          <p:cNvSpPr>
            <a:spLocks noChangeArrowheads="1"/>
          </p:cNvSpPr>
          <p:nvPr/>
        </p:nvSpPr>
        <p:spPr bwMode="auto">
          <a:xfrm>
            <a:off x="250825" y="260350"/>
            <a:ext cx="87137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alibri" pitchFamily="34" charset="0"/>
              </a:rPr>
              <a:t>Процес коксування – це не лише добування необхідного для металургії коксу. Не менш цінними є продукти, які утворюються паралельно із коксом. 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91440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>
                <a:latin typeface="Arial Black" pitchFamily="34" charset="0"/>
              </a:rPr>
              <a:t>Коксовий газ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600" b="1"/>
              <a:t> Амоніак вилучають, пропускаючи коксовий газ, що утворюється у розчин сульфатної кислоти, а амоній сульфат, що утворюється, використовують як азотне добриво.</a:t>
            </a:r>
          </a:p>
          <a:p>
            <a:pPr>
              <a:lnSpc>
                <a:spcPct val="90000"/>
              </a:lnSpc>
            </a:pPr>
            <a:endParaRPr lang="ru-RU" sz="1600" b="1"/>
          </a:p>
          <a:p>
            <a:pPr>
              <a:lnSpc>
                <a:spcPct val="90000"/>
              </a:lnSpc>
            </a:pPr>
            <a:r>
              <a:rPr lang="ru-RU" sz="1600" b="1"/>
              <a:t> Бензен поглинають органічними розчинниками, а потім виділяють перегонкою.</a:t>
            </a:r>
          </a:p>
          <a:p>
            <a:pPr>
              <a:lnSpc>
                <a:spcPct val="90000"/>
              </a:lnSpc>
            </a:pPr>
            <a:endParaRPr lang="ru-RU" sz="1600" b="1"/>
          </a:p>
          <a:p>
            <a:pPr>
              <a:lnSpc>
                <a:spcPct val="90000"/>
              </a:lnSpc>
            </a:pPr>
            <a:r>
              <a:rPr lang="ru-RU" sz="1600" b="1"/>
              <a:t> Звільнений від амоніаку і бензену коксовий газ використовується як паливо в промисловості , а також як хімічна сировина  для добування водню.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>
                <a:latin typeface="Arial Black" pitchFamily="34" charset="0"/>
              </a:rPr>
              <a:t>Кам’яновугільна смола</a:t>
            </a:r>
          </a:p>
        </p:txBody>
      </p:sp>
      <p:sp>
        <p:nvSpPr>
          <p:cNvPr id="25602" name="Содержимое 5"/>
          <p:cNvSpPr>
            <a:spLocks noGrp="1"/>
          </p:cNvSpPr>
          <p:nvPr>
            <p:ph sz="half" idx="4294967295"/>
          </p:nvPr>
        </p:nvSpPr>
        <p:spPr>
          <a:xfrm>
            <a:off x="5753100" y="2133600"/>
            <a:ext cx="2874963" cy="3886200"/>
          </a:xfrm>
        </p:spPr>
        <p:txBody>
          <a:bodyPr/>
          <a:lstStyle/>
          <a:p>
            <a:r>
              <a:rPr lang="ru-RU" sz="1600" b="1"/>
              <a:t>Густа чорна рідина зі специфічним запахом.</a:t>
            </a:r>
          </a:p>
          <a:p>
            <a:endParaRPr lang="ru-RU" sz="1600" b="1"/>
          </a:p>
          <a:p>
            <a:r>
              <a:rPr lang="ru-RU" sz="1600" b="1"/>
              <a:t> Вона піддається дробній (фракційній) перегонці</a:t>
            </a:r>
          </a:p>
        </p:txBody>
      </p:sp>
      <p:pic>
        <p:nvPicPr>
          <p:cNvPr id="25603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941513" y="2282825"/>
            <a:ext cx="3811587" cy="3398838"/>
          </a:xfrm>
          <a:ln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Прямоугольник 4"/>
          <p:cNvSpPr>
            <a:spLocks noChangeArrowheads="1"/>
          </p:cNvSpPr>
          <p:nvPr/>
        </p:nvSpPr>
        <p:spPr bwMode="auto">
          <a:xfrm>
            <a:off x="611188" y="260350"/>
            <a:ext cx="8208962" cy="649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Calibri" pitchFamily="34" charset="0"/>
              </a:rPr>
              <a:t> - легке масло (температура кипіння до 170</a:t>
            </a:r>
            <a:r>
              <a:rPr lang="en-US" sz="3200" b="1">
                <a:latin typeface="Calibri" pitchFamily="34" charset="0"/>
              </a:rPr>
              <a:t>º</a:t>
            </a:r>
            <a:r>
              <a:rPr lang="ru-RU" sz="3200" b="1">
                <a:latin typeface="Calibri" pitchFamily="34" charset="0"/>
              </a:rPr>
              <a:t>С) </a:t>
            </a:r>
          </a:p>
          <a:p>
            <a:endParaRPr lang="ru-RU" sz="3200" b="1">
              <a:latin typeface="Calibri" pitchFamily="34" charset="0"/>
            </a:endParaRPr>
          </a:p>
          <a:p>
            <a:r>
              <a:rPr lang="ru-RU" sz="3200" b="1">
                <a:latin typeface="Calibri" pitchFamily="34" charset="0"/>
              </a:rPr>
              <a:t> - середнє масло (температура кипіння 170-230</a:t>
            </a:r>
            <a:r>
              <a:rPr lang="en-US" sz="3200" b="1">
                <a:latin typeface="Calibri" pitchFamily="34" charset="0"/>
              </a:rPr>
              <a:t>º</a:t>
            </a:r>
            <a:r>
              <a:rPr lang="ru-RU" sz="3200" b="1">
                <a:latin typeface="Calibri" pitchFamily="34" charset="0"/>
              </a:rPr>
              <a:t>С)</a:t>
            </a:r>
          </a:p>
          <a:p>
            <a:endParaRPr lang="ru-RU" sz="3200" b="1">
              <a:latin typeface="Calibri" pitchFamily="34" charset="0"/>
            </a:endParaRPr>
          </a:p>
          <a:p>
            <a:r>
              <a:rPr lang="ru-RU" sz="3200" b="1">
                <a:latin typeface="Calibri" pitchFamily="34" charset="0"/>
              </a:rPr>
              <a:t> - важке масло (температура кипіння 230-270</a:t>
            </a:r>
            <a:r>
              <a:rPr lang="en-US" sz="3200" b="1">
                <a:latin typeface="Calibri" pitchFamily="34" charset="0"/>
              </a:rPr>
              <a:t>º</a:t>
            </a:r>
            <a:r>
              <a:rPr lang="ru-RU" sz="3200" b="1">
                <a:latin typeface="Calibri" pitchFamily="34" charset="0"/>
              </a:rPr>
              <a:t>С)</a:t>
            </a:r>
          </a:p>
          <a:p>
            <a:endParaRPr lang="ru-RU" sz="3200" b="1">
              <a:latin typeface="Calibri" pitchFamily="34" charset="0"/>
            </a:endParaRPr>
          </a:p>
          <a:p>
            <a:r>
              <a:rPr lang="ru-RU" sz="3200" b="1">
                <a:latin typeface="Calibri" pitchFamily="34" charset="0"/>
              </a:rPr>
              <a:t> - антраценове масло (температура кипіння 270-350</a:t>
            </a:r>
            <a:r>
              <a:rPr lang="en-US" sz="3200" b="1">
                <a:latin typeface="Calibri" pitchFamily="34" charset="0"/>
              </a:rPr>
              <a:t>º</a:t>
            </a:r>
            <a:r>
              <a:rPr lang="ru-RU" sz="3200" b="1">
                <a:latin typeface="Calibri" pitchFamily="34" charset="0"/>
              </a:rPr>
              <a:t>С)</a:t>
            </a:r>
          </a:p>
          <a:p>
            <a:endParaRPr lang="ru-RU" sz="3200" b="1">
              <a:latin typeface="Calibri" pitchFamily="34" charset="0"/>
            </a:endParaRPr>
          </a:p>
          <a:p>
            <a:r>
              <a:rPr lang="ru-RU" sz="3200" b="1">
                <a:latin typeface="Calibri" pitchFamily="34" charset="0"/>
              </a:rPr>
              <a:t> - залишок – пек.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>
                <a:latin typeface="Arial Black" pitchFamily="34" charset="0"/>
              </a:rPr>
              <a:t>Надсмольна вода</a:t>
            </a:r>
          </a:p>
        </p:txBody>
      </p:sp>
      <p:sp>
        <p:nvSpPr>
          <p:cNvPr id="27650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ru-RU" b="1"/>
              <a:t>містить розчинені гази – вуглекислий газ, сірководень, хлороводень, амоніак та солі амонію. </a:t>
            </a:r>
          </a:p>
          <a:p>
            <a:endParaRPr lang="ru-RU" sz="1600" b="1"/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24188" y="3357563"/>
            <a:ext cx="3095625" cy="29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>
                <a:latin typeface="Arial Black" pitchFamily="34" charset="0"/>
              </a:rPr>
              <a:t>Газифікація </a:t>
            </a:r>
          </a:p>
        </p:txBody>
      </p:sp>
      <p:sp>
        <p:nvSpPr>
          <p:cNvPr id="28674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ru-RU" b="1"/>
              <a:t>перетворення низькосортного вугілля, бурого вугілля і торфу за допомогою хімічних реакцій на суміш  газоподібних і рідких вуглеводнів. </a:t>
            </a: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3716338"/>
            <a:ext cx="7200900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>
                <a:latin typeface="Arial Black" pitchFamily="34" charset="0"/>
              </a:rPr>
              <a:t>Гідрування </a:t>
            </a:r>
          </a:p>
        </p:txBody>
      </p:sp>
      <p:sp>
        <p:nvSpPr>
          <p:cNvPr id="29698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ru-RU" sz="1600" b="1"/>
              <a:t>перетворення вугілля на рідкі та газуваті вуглеводні під дією водню за температури 400-600</a:t>
            </a:r>
            <a:r>
              <a:rPr lang="en-US" sz="1600" b="1"/>
              <a:t>º</a:t>
            </a:r>
            <a:r>
              <a:rPr lang="ru-RU" sz="1600" b="1"/>
              <a:t>С, певного тиску і наявності каталізатора. </a:t>
            </a: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50" y="3141663"/>
            <a:ext cx="66675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1450"/>
            <a:ext cx="9144000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Прямоугольник 4"/>
          <p:cNvSpPr>
            <a:spLocks noChangeArrowheads="1"/>
          </p:cNvSpPr>
          <p:nvPr/>
        </p:nvSpPr>
        <p:spPr bwMode="auto">
          <a:xfrm>
            <a:off x="250825" y="5657850"/>
            <a:ext cx="88931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alibri" pitchFamily="34" charset="0"/>
              </a:rPr>
              <a:t> Отже , з вугілля, завдяки значній різноманітності його складу, можна добути незрівнянно ширший асортимент продуктів, ніж з нафти і природного газу.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 1">
      <a:dk1>
        <a:srgbClr val="000000"/>
      </a:dk1>
      <a:lt1>
        <a:srgbClr val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FFFFFF"/>
      </a:accent3>
      <a:accent4>
        <a:srgbClr val="000000"/>
      </a:accent4>
      <a:accent5>
        <a:srgbClr val="CFADAA"/>
      </a:accent5>
      <a:accent6>
        <a:srgbClr val="C97215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Легкий дым 1">
        <a:dk1>
          <a:srgbClr val="000000"/>
        </a:dk1>
        <a:lt1>
          <a:srgbClr val="FFFFFF"/>
        </a:lt1>
        <a:dk2>
          <a:srgbClr val="766F54"/>
        </a:dk2>
        <a:lt2>
          <a:srgbClr val="E3EACF"/>
        </a:lt2>
        <a:accent1>
          <a:srgbClr val="A53010"/>
        </a:accent1>
        <a:accent2>
          <a:srgbClr val="DE7E18"/>
        </a:accent2>
        <a:accent3>
          <a:srgbClr val="FFFFFF"/>
        </a:accent3>
        <a:accent4>
          <a:srgbClr val="000000"/>
        </a:accent4>
        <a:accent5>
          <a:srgbClr val="CFADAA"/>
        </a:accent5>
        <a:accent6>
          <a:srgbClr val="C97215"/>
        </a:accent6>
        <a:hlink>
          <a:srgbClr val="FB4A18"/>
        </a:hlink>
        <a:folHlink>
          <a:srgbClr val="FB931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Легкий дым">
  <a:themeElements>
    <a:clrScheme name="1_Легкий дым 1">
      <a:dk1>
        <a:srgbClr val="000000"/>
      </a:dk1>
      <a:lt1>
        <a:srgbClr val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FFFFFF"/>
      </a:accent3>
      <a:accent4>
        <a:srgbClr val="000000"/>
      </a:accent4>
      <a:accent5>
        <a:srgbClr val="CFADAA"/>
      </a:accent5>
      <a:accent6>
        <a:srgbClr val="C97215"/>
      </a:accent6>
      <a:hlink>
        <a:srgbClr val="FB4A18"/>
      </a:hlink>
      <a:folHlink>
        <a:srgbClr val="FB9318"/>
      </a:folHlink>
    </a:clrScheme>
    <a:fontScheme name="1_Легкий дым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Легкий дым 1">
        <a:dk1>
          <a:srgbClr val="000000"/>
        </a:dk1>
        <a:lt1>
          <a:srgbClr val="FFFFFF"/>
        </a:lt1>
        <a:dk2>
          <a:srgbClr val="766F54"/>
        </a:dk2>
        <a:lt2>
          <a:srgbClr val="E3EACF"/>
        </a:lt2>
        <a:accent1>
          <a:srgbClr val="A53010"/>
        </a:accent1>
        <a:accent2>
          <a:srgbClr val="DE7E18"/>
        </a:accent2>
        <a:accent3>
          <a:srgbClr val="FFFFFF"/>
        </a:accent3>
        <a:accent4>
          <a:srgbClr val="000000"/>
        </a:accent4>
        <a:accent5>
          <a:srgbClr val="CFADAA"/>
        </a:accent5>
        <a:accent6>
          <a:srgbClr val="C97215"/>
        </a:accent6>
        <a:hlink>
          <a:srgbClr val="FB4A18"/>
        </a:hlink>
        <a:folHlink>
          <a:srgbClr val="FB931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266</Words>
  <Application>Microsoft Office PowerPoint</Application>
  <PresentationFormat>Экран (4:3)</PresentationFormat>
  <Paragraphs>37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Calibri</vt:lpstr>
      <vt:lpstr>Arial</vt:lpstr>
      <vt:lpstr>Arial Black</vt:lpstr>
      <vt:lpstr>Century Gothic</vt:lpstr>
      <vt:lpstr>Wingdings 3</vt:lpstr>
      <vt:lpstr>Georgia</vt:lpstr>
      <vt:lpstr>Легкий дым</vt:lpstr>
      <vt:lpstr>1_Легкий дым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способи хімічної переробки вугілля</vt:lpstr>
      <vt:lpstr>Коксування кам’яного вугілля</vt:lpstr>
      <vt:lpstr>Слайд 10</vt:lpstr>
      <vt:lpstr>Слайд 11</vt:lpstr>
      <vt:lpstr>Коксовий газ</vt:lpstr>
      <vt:lpstr>Кам’яновугільна смола</vt:lpstr>
      <vt:lpstr>Слайд 14</vt:lpstr>
      <vt:lpstr>Надсмольна вода</vt:lpstr>
      <vt:lpstr>Газифікація </vt:lpstr>
      <vt:lpstr>Гідрування </vt:lpstr>
      <vt:lpstr>Слайд 18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16</cp:revision>
  <dcterms:created xsi:type="dcterms:W3CDTF">2016-05-24T06:42:02Z</dcterms:created>
  <dcterms:modified xsi:type="dcterms:W3CDTF">2016-05-29T07:15:13Z</dcterms:modified>
</cp:coreProperties>
</file>