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72" r:id="rId3"/>
    <p:sldId id="273" r:id="rId4"/>
    <p:sldId id="274" r:id="rId5"/>
    <p:sldId id="257" r:id="rId6"/>
    <p:sldId id="258" r:id="rId7"/>
    <p:sldId id="259" r:id="rId8"/>
    <p:sldId id="261" r:id="rId9"/>
    <p:sldId id="262" r:id="rId10"/>
    <p:sldId id="263" r:id="rId11"/>
    <p:sldId id="265" r:id="rId12"/>
    <p:sldId id="264" r:id="rId13"/>
    <p:sldId id="266" r:id="rId14"/>
    <p:sldId id="268" r:id="rId15"/>
    <p:sldId id="270" r:id="rId16"/>
    <p:sldId id="269" r:id="rId17"/>
    <p:sldId id="271" r:id="rId18"/>
    <p:sldId id="275" r:id="rId19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vod Veronika" initials="OV" lastIdx="1" clrIdx="0">
    <p:extLst>
      <p:ext uri="{19B8F6BF-5375-455C-9EA6-DF929625EA0E}">
        <p15:presenceInfo xmlns:p15="http://schemas.microsoft.com/office/powerpoint/2012/main" userId="f08985ea77c63fa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4E103-2C58-154D-A5A1-B50FB8FAE6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14B0A7-9BAF-A846-8456-AEA1FC320F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7CCB0-9DDC-ED4B-BECC-6B8CDD043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1E7C7-7410-934B-BA1C-16CF9600D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88599-5AF6-9B49-B010-46E66BAB7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19D002-DAFB-BD42-AA0E-7590DBE3E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CD2A861-AEA4-834F-A814-6C719DF0A30D}"/>
              </a:ext>
            </a:extLst>
          </p:cNvPr>
          <p:cNvSpPr/>
          <p:nvPr/>
        </p:nvSpPr>
        <p:spPr>
          <a:xfrm>
            <a:off x="2563585" y="1629208"/>
            <a:ext cx="7064829" cy="3761509"/>
          </a:xfrm>
          <a:prstGeom prst="rect">
            <a:avLst/>
          </a:prstGeom>
          <a:solidFill>
            <a:schemeClr val="bg1">
              <a:alpha val="83000"/>
            </a:schemeClr>
          </a:solidFill>
          <a:ln w="238125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956912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EB9EF-8829-0B40-8AD9-0BC92EA33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A68E00-AF60-C84C-9245-8FD0E2B2AF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080B3-F7F7-D34E-9B4F-9DBBC7F7F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D9F9AC-264E-6D41-BEAE-D19A9280E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B899E8-FF05-2E4C-83A1-32BECB74B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3477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CA100-FA0A-E244-AE7B-0E91B03D7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D303A0-9C85-7D4A-99E6-B7DBA684C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2B2F4-38D1-9846-A7D0-3E8153837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680971-BEE5-BA4D-AF15-8E5880626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F2FA8-F323-B344-8FEC-846AFC8CC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854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9E861-D0F9-E044-A84D-871FAC219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FED37-A0DB-9B48-98FA-9917C889A4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90A946-899E-1243-AEE8-A09FF299E7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49421C-9FE8-3D47-BAF3-5E3446EE5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FE881-A0C1-C24B-8553-7A31E719E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7AF3EE-5349-504D-A8FA-314BF4BB9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42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6EBC3-0B1F-A64B-AB15-6041A4E97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B5058-BDC6-AC4E-9353-11BCE3167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CAEC0B-4979-D943-84B3-D3BCFC0347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5ACB57-04D6-7D42-95AC-270BB7AAA2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C370D7-6FB9-0244-A56A-8BDD6FBB1D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123832-F427-4C47-84CD-E21416D80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7D9336-152C-6E46-B3A2-90CAE05C0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6021D3-F6AD-964C-A587-0B28033D1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900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E2415-537F-6D4D-82E8-F3D7ECD18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2274C6-D9B8-F248-BB5F-36142A961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7E6E97-9019-B647-9BBF-296A83CC1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D0064-39D5-294F-A24D-AA8DB0296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724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001C08-19E9-5248-93AE-C1FCC2561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D57BFF-0FDD-BE4D-92C0-079205C72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46513E-FFA1-9C47-821B-490DEC6B9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048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E8027-0DCD-D246-89FC-1686561C2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ACDD3E-344D-DC44-AC21-0BBC1D848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B90491-2B97-FB4B-AA29-8E386E2AC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D44420-3182-CA42-A8B8-6E893A5B8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3B3C58-DB0B-7140-A8F3-6AD0C98BB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91C344-D131-244C-AE20-134F348F6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237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22E71-F755-D042-8360-264C43126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8AD4D7-DB2D-F449-B644-426CB7E0EF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882B78-EB65-AD48-95C6-0273FF4B66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C8A4DE-25F2-C049-8790-7153D9C66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166CE-612D-034E-8C2D-C2456C88A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309F3-0509-8747-8E38-E64041BD6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360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635E7-15C6-E240-B9F8-CB608192D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6A7560-6F04-4748-9467-BB22C61CAB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F5DB32-EAD7-3E4E-B0A0-ED6385DCB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1820E-E1AF-1F43-8CD2-C7807EE6E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3935C-C136-C54F-BB65-3E9B30790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3183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B73449-87C0-3D48-8EF6-89BE467B6B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723DC0-C690-3F4A-893C-E7ED341B0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5D2ED-7D68-DF4C-BCAB-269E372B4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B0A65-9B91-EF4D-9632-F6F6EACF0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F9487B-2DF4-4246-BB8A-B413E114B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743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6344DD-2AC8-FD4F-BF53-4838F5191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00AF8-0A64-5C47-976B-908DE0109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C53F57-D5B0-AC41-B6E2-5B042301A6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24D6C-2EB2-8447-95CE-C558607907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6147C-2098-5E49-9670-B728C8B7A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smtClean="0"/>
              <a:t>‹№›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D37D42-0909-1D40-933A-5732A3E8DDF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D4602DF-5400-574F-B48C-8DCBC44C2875}"/>
              </a:ext>
            </a:extLst>
          </p:cNvPr>
          <p:cNvSpPr/>
          <p:nvPr/>
        </p:nvSpPr>
        <p:spPr>
          <a:xfrm>
            <a:off x="265792" y="246892"/>
            <a:ext cx="11660415" cy="6364215"/>
          </a:xfrm>
          <a:prstGeom prst="rect">
            <a:avLst/>
          </a:prstGeom>
          <a:solidFill>
            <a:schemeClr val="bg1">
              <a:alpha val="83000"/>
            </a:schemeClr>
          </a:solidFill>
          <a:ln w="238125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84740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nrv.org.ua/kyslotni-doshhi-prychyny-i-naslidky/" TargetMode="External"/><Relationship Id="rId2" Type="http://schemas.openxmlformats.org/officeDocument/2006/relationships/hyperlink" Target="https://miyklas.com.ua/p/himija/8-klas/osnovni-klasi-neorganichnikh-spoluk-41963/kisloti-39949/re-5c0d2d68-3a64-4f05-98b8-f3eb2a9e614e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923CE4-A682-FE4D-A20B-4CC3D82FC1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0012" y="2621225"/>
            <a:ext cx="7751975" cy="2387600"/>
          </a:xfrm>
        </p:spPr>
        <p:txBody>
          <a:bodyPr/>
          <a:lstStyle/>
          <a:p>
            <a:pPr algn="ctr"/>
            <a:r>
              <a:rPr lang="uk-UA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КИСЛОТИ. КИСЛОТНІ ДОЩІ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0ED0EA-A1A2-4EAF-A41E-9FBE1A6E093B}"/>
              </a:ext>
            </a:extLst>
          </p:cNvPr>
          <p:cNvSpPr txBox="1"/>
          <p:nvPr/>
        </p:nvSpPr>
        <p:spPr>
          <a:xfrm>
            <a:off x="5114353" y="2007909"/>
            <a:ext cx="1963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solidFill>
                  <a:srgbClr val="002060"/>
                </a:solidFill>
              </a:rPr>
              <a:t>Тема уроку:</a:t>
            </a:r>
          </a:p>
        </p:txBody>
      </p:sp>
    </p:spTree>
    <p:extLst>
      <p:ext uri="{BB962C8B-B14F-4D97-AF65-F5344CB8AC3E}">
        <p14:creationId xmlns:p14="http://schemas.microsoft.com/office/powerpoint/2010/main" val="1439845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3281AD-30B3-43D1-9B6D-643EBBBE0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Пригадайте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68960F-7C63-4403-B05E-1D61EF68BDC3}"/>
              </a:ext>
            </a:extLst>
          </p:cNvPr>
          <p:cNvSpPr txBox="1"/>
          <p:nvPr/>
        </p:nvSpPr>
        <p:spPr>
          <a:xfrm>
            <a:off x="1132648" y="2341387"/>
            <a:ext cx="103114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uk-UA" sz="3200" dirty="0"/>
              <a:t>Що таке кислоти?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3200" dirty="0"/>
              <a:t>Що таке кислотні залишки?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3200" dirty="0"/>
              <a:t>На які класи поділяються кислоти за вмістом Оксигену?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3200" dirty="0"/>
              <a:t>На які класи поділяються кислоти за кількістю атомів Гідрогену?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619FC4-9712-4781-86BF-61DE2E4F2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0499" y="365125"/>
            <a:ext cx="2279223" cy="2744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291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58903C-B7F2-4552-9887-0FD51886A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Кислоти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EB85D202-A71E-471A-9664-BEC5ED42C133}"/>
              </a:ext>
            </a:extLst>
          </p:cNvPr>
          <p:cNvSpPr/>
          <p:nvPr/>
        </p:nvSpPr>
        <p:spPr>
          <a:xfrm>
            <a:off x="679908" y="2166803"/>
            <a:ext cx="108321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Міжнародні </a:t>
            </a:r>
            <a:r>
              <a:rPr lang="uk-UA" sz="2400" u="sng" dirty="0"/>
              <a:t>назви кислот походять від назв відповідних кислотних залишків</a:t>
            </a:r>
            <a:r>
              <a:rPr lang="uk-UA" sz="2400" dirty="0"/>
              <a:t>, наприклад: </a:t>
            </a:r>
            <a:r>
              <a:rPr lang="en-US" sz="2400" dirty="0"/>
              <a:t>H</a:t>
            </a:r>
            <a:r>
              <a:rPr lang="en-US" sz="2400" baseline="-25000" dirty="0"/>
              <a:t>2</a:t>
            </a:r>
            <a:r>
              <a:rPr lang="en-US" sz="2400" dirty="0"/>
              <a:t>SO</a:t>
            </a:r>
            <a:r>
              <a:rPr lang="en-US" sz="2400" baseline="-25000" dirty="0"/>
              <a:t>4</a:t>
            </a:r>
            <a:r>
              <a:rPr lang="en-US" sz="2400" dirty="0"/>
              <a:t> – </a:t>
            </a:r>
            <a:r>
              <a:rPr lang="uk-UA" sz="2400" dirty="0"/>
              <a:t>сульфатна кислота; </a:t>
            </a:r>
            <a:r>
              <a:rPr lang="en-US" sz="2400" dirty="0"/>
              <a:t>HNO</a:t>
            </a:r>
            <a:r>
              <a:rPr lang="en-US" sz="2400" baseline="-25000" dirty="0"/>
              <a:t>3</a:t>
            </a:r>
            <a:r>
              <a:rPr lang="en-US" sz="2400" dirty="0"/>
              <a:t> – </a:t>
            </a:r>
            <a:r>
              <a:rPr lang="uk-UA" sz="2400" dirty="0"/>
              <a:t>нітратна кислота. </a:t>
            </a:r>
          </a:p>
          <a:p>
            <a:pPr algn="just"/>
            <a:r>
              <a:rPr lang="uk-UA" sz="2400" dirty="0"/>
              <a:t>Якщо елемент з однаковим ступенем окиснення утворює декілька </a:t>
            </a:r>
            <a:r>
              <a:rPr lang="uk-UA" sz="2400" dirty="0" err="1"/>
              <a:t>оксигеновмісних</a:t>
            </a:r>
            <a:r>
              <a:rPr lang="uk-UA" sz="2400" dirty="0"/>
              <a:t> кислот, то до назви кислоти додають </a:t>
            </a:r>
            <a:r>
              <a:rPr lang="uk-UA" sz="2400" dirty="0">
                <a:solidFill>
                  <a:srgbClr val="C00000"/>
                </a:solidFill>
              </a:rPr>
              <a:t>префікс </a:t>
            </a:r>
            <a:r>
              <a:rPr lang="uk-UA" sz="2400" i="1" dirty="0">
                <a:solidFill>
                  <a:srgbClr val="C00000"/>
                </a:solidFill>
              </a:rPr>
              <a:t>мета</a:t>
            </a:r>
            <a:r>
              <a:rPr lang="uk-UA" sz="2400" dirty="0">
                <a:solidFill>
                  <a:srgbClr val="C00000"/>
                </a:solidFill>
              </a:rPr>
              <a:t>- </a:t>
            </a:r>
            <a:r>
              <a:rPr lang="uk-UA" sz="2400" dirty="0"/>
              <a:t>(якщо в складі молекули кислоти найменша кількість атомів Оксигену) або </a:t>
            </a:r>
            <a:r>
              <a:rPr lang="uk-UA" sz="2400" i="1" dirty="0" err="1">
                <a:solidFill>
                  <a:srgbClr val="C00000"/>
                </a:solidFill>
              </a:rPr>
              <a:t>орто</a:t>
            </a:r>
            <a:r>
              <a:rPr lang="uk-UA" sz="2400" dirty="0">
                <a:solidFill>
                  <a:srgbClr val="C00000"/>
                </a:solidFill>
              </a:rPr>
              <a:t>-</a:t>
            </a:r>
            <a:r>
              <a:rPr lang="uk-UA" sz="2400" dirty="0"/>
              <a:t> (якщо в складі молекули кислоти найбільша кількість атомів Оксигену), наприклад: НРО</a:t>
            </a:r>
            <a:r>
              <a:rPr lang="uk-UA" sz="2400" baseline="-25000" dirty="0"/>
              <a:t>3</a:t>
            </a:r>
            <a:r>
              <a:rPr lang="uk-UA" sz="2400" dirty="0"/>
              <a:t> – </a:t>
            </a:r>
            <a:r>
              <a:rPr lang="uk-UA" sz="2400" dirty="0" err="1"/>
              <a:t>метафосфатна</a:t>
            </a:r>
            <a:r>
              <a:rPr lang="uk-UA" sz="2400" dirty="0"/>
              <a:t> кислота, Н</a:t>
            </a:r>
            <a:r>
              <a:rPr lang="uk-UA" sz="2400" baseline="-25000" dirty="0"/>
              <a:t>3</a:t>
            </a:r>
            <a:r>
              <a:rPr lang="uk-UA" sz="2400" dirty="0"/>
              <a:t>РО</a:t>
            </a:r>
            <a:r>
              <a:rPr lang="uk-UA" sz="2400" baseline="-25000" dirty="0"/>
              <a:t>4</a:t>
            </a:r>
            <a:r>
              <a:rPr lang="uk-UA" sz="2400" dirty="0"/>
              <a:t> – </a:t>
            </a:r>
            <a:r>
              <a:rPr lang="uk-UA" sz="2400" dirty="0" err="1"/>
              <a:t>ортофосфатна</a:t>
            </a:r>
            <a:r>
              <a:rPr lang="uk-UA" sz="2400" dirty="0"/>
              <a:t> кислота., а також використовують префікс </a:t>
            </a:r>
            <a:r>
              <a:rPr lang="uk-UA" sz="2400" i="1" dirty="0" err="1"/>
              <a:t>ди</a:t>
            </a:r>
            <a:r>
              <a:rPr lang="uk-UA" sz="2400" dirty="0"/>
              <a:t>, якщо до складу атома входить два атоми основного елемента: </a:t>
            </a:r>
            <a:r>
              <a:rPr lang="uk-UA" sz="2400" dirty="0" err="1"/>
              <a:t>дихроматна</a:t>
            </a:r>
            <a:r>
              <a:rPr lang="uk-UA" sz="2400" dirty="0"/>
              <a:t> </a:t>
            </a:r>
            <a:r>
              <a:rPr lang="en-US" sz="2400" dirty="0"/>
              <a:t>H</a:t>
            </a:r>
            <a:r>
              <a:rPr lang="en-US" sz="2400" baseline="-25000" dirty="0"/>
              <a:t>2</a:t>
            </a:r>
            <a:r>
              <a:rPr lang="en-US" sz="2400" dirty="0"/>
              <a:t>Cr</a:t>
            </a:r>
            <a:r>
              <a:rPr lang="en-US" sz="2400" baseline="-25000" dirty="0"/>
              <a:t>2</a:t>
            </a:r>
            <a:r>
              <a:rPr lang="en-US" sz="2400" dirty="0"/>
              <a:t>O</a:t>
            </a:r>
            <a:r>
              <a:rPr lang="en-US" sz="2400" baseline="-25000" dirty="0"/>
              <a:t>7</a:t>
            </a:r>
            <a:r>
              <a:rPr lang="en-US" sz="2400" dirty="0"/>
              <a:t>, </a:t>
            </a:r>
            <a:r>
              <a:rPr lang="uk-UA" sz="2400" dirty="0" err="1"/>
              <a:t>дифосфатна</a:t>
            </a:r>
            <a:r>
              <a:rPr lang="uk-UA" sz="2400" dirty="0"/>
              <a:t> Н</a:t>
            </a:r>
            <a:r>
              <a:rPr lang="uk-UA" sz="2400" baseline="-25000" dirty="0"/>
              <a:t>4</a:t>
            </a:r>
            <a:r>
              <a:rPr lang="uk-UA" sz="2400" dirty="0"/>
              <a:t>Р</a:t>
            </a:r>
            <a:r>
              <a:rPr lang="uk-UA" sz="2400" baseline="-25000" dirty="0"/>
              <a:t>2</a:t>
            </a:r>
            <a:r>
              <a:rPr lang="uk-UA" sz="2400" dirty="0"/>
              <a:t>О</a:t>
            </a:r>
            <a:r>
              <a:rPr lang="uk-UA" sz="2400" baseline="-25000" dirty="0"/>
              <a:t>7</a:t>
            </a:r>
            <a:r>
              <a:rPr lang="uk-UA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5345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00611E-428E-46C9-B215-0EB3D6AF82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35" t="34089" r="15567" b="10515"/>
          <a:stretch/>
        </p:blipFill>
        <p:spPr>
          <a:xfrm>
            <a:off x="397156" y="744716"/>
            <a:ext cx="11397687" cy="5081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775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2FDCF3-B63D-4948-A356-B905510E7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0569" y="635792"/>
            <a:ext cx="8708426" cy="899025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таке кислотний дощ 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B382BE-E087-B147-B0D2-C59749BDDC59}"/>
              </a:ext>
            </a:extLst>
          </p:cNvPr>
          <p:cNvSpPr txBox="1"/>
          <p:nvPr/>
        </p:nvSpPr>
        <p:spPr>
          <a:xfrm>
            <a:off x="1088717" y="2364704"/>
            <a:ext cx="1007213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i="0" dirty="0">
                <a:effectLst/>
              </a:rPr>
              <a:t>Оксиди сірки й азоту, що викидаються в атмосферу внаслідок роботи теплових електростанцій і автомобільних двигунів, сполучаються з атмосферною вологою і утворюють дрібні крапельки сірчаної та азотної кислот, які переносяться вітрами у вигляді кислотного туману та випадають на Землю </a:t>
            </a:r>
            <a:r>
              <a:rPr lang="uk-UA" sz="2800" b="1" i="0" u="sng" dirty="0">
                <a:effectLst/>
              </a:rPr>
              <a:t>кислотними дощами</a:t>
            </a:r>
            <a:r>
              <a:rPr lang="uk-UA" sz="2800" i="0" dirty="0">
                <a:effectLst/>
              </a:rPr>
              <a:t>.</a:t>
            </a:r>
            <a:endParaRPr lang="uk-UA" sz="28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9EA7774-DFD7-4C11-B3DB-E6A15777D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29" b="98046" l="2500" r="98889">
                        <a14:foregroundMark x1="6111" y1="33550" x2="9444" y2="22801"/>
                        <a14:foregroundMark x1="32222" y1="11075" x2="61389" y2="6840"/>
                        <a14:foregroundMark x1="61389" y1="6840" x2="63333" y2="6840"/>
                        <a14:foregroundMark x1="94167" y1="28013" x2="93611" y2="39088"/>
                        <a14:foregroundMark x1="98889" y1="31596" x2="98889" y2="31596"/>
                        <a14:foregroundMark x1="46111" y1="1629" x2="46111" y2="1629"/>
                        <a14:foregroundMark x1="2500" y1="28990" x2="2500" y2="28990"/>
                        <a14:foregroundMark x1="36944" y1="89251" x2="36944" y2="89251"/>
                        <a14:foregroundMark x1="33611" y1="89251" x2="37222" y2="82736"/>
                        <a14:foregroundMark x1="52222" y1="76221" x2="54722" y2="71336"/>
                        <a14:foregroundMark x1="55278" y1="94788" x2="58889" y2="88274"/>
                        <a14:foregroundMark x1="17778" y1="79805" x2="20278" y2="71010"/>
                        <a14:foregroundMark x1="19167" y1="98046" x2="20833" y2="94463"/>
                        <a14:foregroundMark x1="33056" y1="85993" x2="36667" y2="81433"/>
                        <a14:foregroundMark x1="65278" y1="2606" x2="65278" y2="26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64510" y="401041"/>
            <a:ext cx="2192125" cy="186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770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1AB548-891F-1E40-8FA2-AA5BFAEA6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3638" y="345057"/>
            <a:ext cx="9404723" cy="1400530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Утворення кислотних опадів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A57E02E1-F021-4B4A-A9AB-CCB610BED3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638" y="1546849"/>
            <a:ext cx="9404724" cy="496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172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635738-174B-9C40-A8B2-C6B48E729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253" y="400738"/>
            <a:ext cx="11623494" cy="4166647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4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Внаслідок випадіння кислотних опадів у природному середовищі і життєдіяльності людини відбуваються такі негативні процеси:</a:t>
            </a:r>
            <a:r>
              <a:rPr lang="uk-UA" sz="2400" dirty="0">
                <a:latin typeface="+mn-lt"/>
              </a:rPr>
              <a:t>
- знижується врожайність більшості сільськогосподарських культур через ушкодження листя кислотами;
- з ґрунту вимиваються кальцій, калій та магній, що призводить до деградації рослинності і, як наслідок, - до збіднення тваринного світу;
- отруюється вода озер і ставків, у них гине риба, зникають комахи;
- активізуються зсуви та селі, спричинені загибеллю лісів у гірських районах;
- прискорюється руйнування пам’яток архітектури, споруд, особливо тих, що побудовані з вапняку й оздоблені мармуром;
- збільшується захворюваність серед людей (найчастіше уражуються очі, органи дихання тощо).</a:t>
            </a:r>
          </a:p>
        </p:txBody>
      </p:sp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5659B92F-4118-4C06-986E-96D8BE94C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4623" y="4570558"/>
            <a:ext cx="3051141" cy="1885605"/>
          </a:xfrm>
          <a:prstGeom prst="rect">
            <a:avLst/>
          </a:prstGeom>
        </p:spPr>
      </p:pic>
      <p:pic>
        <p:nvPicPr>
          <p:cNvPr id="4" name="Рисунок 10">
            <a:extLst>
              <a:ext uri="{FF2B5EF4-FFF2-40B4-BE49-F238E27FC236}">
                <a16:creationId xmlns:a16="http://schemas.microsoft.com/office/drawing/2014/main" id="{885E2FF6-05F2-425B-8843-951C4106BF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989" b="1998"/>
          <a:stretch/>
        </p:blipFill>
        <p:spPr>
          <a:xfrm>
            <a:off x="6725173" y="4571657"/>
            <a:ext cx="3583165" cy="1884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40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323E1C-21AE-7B44-8368-A770A1E1B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54" y="638502"/>
            <a:ext cx="11246963" cy="3650694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Є три види джерел природної емісії сірки</a:t>
            </a:r>
            <a:r>
              <a:rPr lang="uk-UA" sz="3200" dirty="0">
                <a:latin typeface="+mn-lt"/>
              </a:rPr>
              <a:t>
1. </a:t>
            </a:r>
            <a:r>
              <a:rPr lang="uk-UA" sz="3200" b="1" u="sng" dirty="0">
                <a:latin typeface="+mn-lt"/>
              </a:rPr>
              <a:t>Процеси руйнування біосфери </a:t>
            </a:r>
            <a:r>
              <a:rPr lang="uk-UA" sz="3200" dirty="0">
                <a:latin typeface="+mn-lt"/>
              </a:rPr>
              <a:t>– за допомогою анаеробних (що діють без участі кисню) мікроорганізмів відбуваються процеси руйнування органічних речовин, завдяки чому сірка, що міститься в них, утворює газоподібні сполуки. Виділення сірки біологічним шляхом не перевищує 30—40 млн. т у рік, що складає 1/3 усієї кількості сірки, що виділяється.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B2BFF6B-72E8-49A0-9A82-9F92F1C1F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107" y="4493912"/>
            <a:ext cx="2957856" cy="1875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732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2E2DAF-3ED7-CC44-AFF5-8EA6F8AD9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040" y="1236509"/>
            <a:ext cx="6280074" cy="4116890"/>
          </a:xfrm>
        </p:spPr>
        <p:txBody>
          <a:bodyPr/>
          <a:lstStyle/>
          <a:p>
            <a:r>
              <a:rPr lang="uk-UA" sz="3600" dirty="0">
                <a:latin typeface="+mn-lt"/>
              </a:rPr>
              <a:t>2. </a:t>
            </a:r>
            <a:r>
              <a:rPr lang="uk-UA" sz="3600" b="1" u="sng" dirty="0">
                <a:latin typeface="+mn-lt"/>
              </a:rPr>
              <a:t>Вулканічна діяльність </a:t>
            </a:r>
            <a:r>
              <a:rPr lang="uk-UA" sz="3600" dirty="0">
                <a:latin typeface="+mn-lt"/>
              </a:rPr>
              <a:t>викидає в атмосферу (більше всього в тропосферу) двоокис сірки, сірководень, сульфати й елементарну сірку. Це складає близько 2 млн. </a:t>
            </a:r>
            <a:r>
              <a:rPr lang="uk-UA" sz="3600" dirty="0" err="1">
                <a:latin typeface="+mn-lt"/>
              </a:rPr>
              <a:t>Тонн</a:t>
            </a:r>
            <a:r>
              <a:rPr lang="uk-UA" sz="3600" dirty="0">
                <a:latin typeface="+mn-lt"/>
              </a:rPr>
              <a:t> </a:t>
            </a:r>
            <a:r>
              <a:rPr lang="uk-UA" sz="3600" dirty="0" err="1">
                <a:latin typeface="+mn-lt"/>
              </a:rPr>
              <a:t>сполук</a:t>
            </a:r>
            <a:r>
              <a:rPr lang="uk-UA" sz="3600" dirty="0">
                <a:latin typeface="+mn-lt"/>
              </a:rPr>
              <a:t> на рік, які вміщують сірку.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56F88A8D-35AF-5744-827A-9808AEBBD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31047">
            <a:off x="6689311" y="1931174"/>
            <a:ext cx="4938508" cy="3326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37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4E23C4-0A2E-3E4B-8DD4-3D6B5F7ED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620" y="1295007"/>
            <a:ext cx="7009922" cy="4267986"/>
          </a:xfrm>
        </p:spPr>
        <p:txBody>
          <a:bodyPr>
            <a:normAutofit fontScale="90000"/>
          </a:bodyPr>
          <a:lstStyle/>
          <a:p>
            <a:r>
              <a:rPr lang="uk-UA" sz="2800" i="0" dirty="0">
                <a:solidFill>
                  <a:schemeClr val="tx1"/>
                </a:solidFill>
                <a:effectLst/>
                <a:latin typeface="+mn-lt"/>
              </a:rPr>
              <a:t>3. </a:t>
            </a:r>
            <a:r>
              <a:rPr lang="uk-UA" sz="2800" b="1" i="0" u="sng" dirty="0">
                <a:solidFill>
                  <a:schemeClr val="tx1"/>
                </a:solidFill>
                <a:effectLst/>
                <a:latin typeface="+mn-lt"/>
              </a:rPr>
              <a:t>Поверхня океанів </a:t>
            </a:r>
            <a:r>
              <a:rPr lang="uk-UA" sz="2800" i="0" dirty="0">
                <a:solidFill>
                  <a:schemeClr val="tx1"/>
                </a:solidFill>
                <a:effectLst/>
                <a:latin typeface="+mn-lt"/>
              </a:rPr>
              <a:t>— при випаровуванні крапель води в атмосферу </a:t>
            </a:r>
            <a:r>
              <a:rPr lang="uk-UA" sz="2800" dirty="0">
                <a:latin typeface="+mn-lt"/>
              </a:rPr>
              <a:t>потрапляє</a:t>
            </a:r>
            <a:r>
              <a:rPr lang="uk-UA" sz="2800" i="0" dirty="0">
                <a:solidFill>
                  <a:schemeClr val="tx1"/>
                </a:solidFill>
                <a:effectLst/>
                <a:latin typeface="+mn-lt"/>
              </a:rPr>
              <a:t> морська сіль, що містить поряд із </a:t>
            </a:r>
            <a:r>
              <a:rPr lang="uk-UA" sz="2800" dirty="0">
                <a:latin typeface="+mn-lt"/>
              </a:rPr>
              <a:t>частинками</a:t>
            </a:r>
            <a:r>
              <a:rPr lang="uk-UA" sz="2800" i="0" dirty="0">
                <a:solidFill>
                  <a:schemeClr val="tx1"/>
                </a:solidFill>
                <a:effectLst/>
                <a:latin typeface="+mn-lt"/>
              </a:rPr>
              <a:t> натрію і хлору сполуки сірки — сульфати, що складає 50—200 млн. т сірки в рік. З цих сульфатів не може утворитися сірчана кислота, тому їхній вплив поширюється тільки на регулювання утворення хмар і опадів.</a:t>
            </a:r>
            <a:br>
              <a:rPr lang="uk-UA" sz="2800" i="0" dirty="0">
                <a:solidFill>
                  <a:schemeClr val="tx1"/>
                </a:solidFill>
                <a:effectLst/>
                <a:latin typeface="+mn-lt"/>
              </a:rPr>
            </a:br>
            <a:r>
              <a:rPr lang="uk-UA" sz="2800" i="0" dirty="0">
                <a:solidFill>
                  <a:schemeClr val="tx1"/>
                </a:solidFill>
                <a:effectLst/>
                <a:latin typeface="+mn-lt"/>
              </a:rPr>
              <a:t>У результаті діяльності людини в атмосферу надходить значна кількість </a:t>
            </a:r>
            <a:r>
              <a:rPr lang="uk-UA" sz="2800" i="0" dirty="0" err="1">
                <a:solidFill>
                  <a:schemeClr val="tx1"/>
                </a:solidFill>
                <a:effectLst/>
                <a:latin typeface="+mn-lt"/>
              </a:rPr>
              <a:t>сполук</a:t>
            </a:r>
            <a:r>
              <a:rPr lang="uk-UA" sz="2800" i="0" dirty="0">
                <a:solidFill>
                  <a:schemeClr val="tx1"/>
                </a:solidFill>
                <a:effectLst/>
                <a:latin typeface="+mn-lt"/>
              </a:rPr>
              <a:t> сірки, головним чином у вигляді її двоокису.</a:t>
            </a:r>
            <a:br>
              <a:rPr lang="uk-UA" sz="2800" b="0" i="0" dirty="0">
                <a:solidFill>
                  <a:srgbClr val="000000"/>
                </a:solidFill>
                <a:effectLst/>
                <a:latin typeface="+mn-lt"/>
              </a:rPr>
            </a:br>
            <a:endParaRPr lang="uk-UA" sz="2800" dirty="0">
              <a:latin typeface="+mn-lt"/>
            </a:endParaRP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DF9BBF2A-FDAA-B14F-80E6-E9C4BD8A4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57839">
            <a:off x="7495797" y="2318057"/>
            <a:ext cx="4159850" cy="248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1643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F492CC-8EF3-5140-9521-E2E58A576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769" y="1288678"/>
            <a:ext cx="10885569" cy="4280644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800" dirty="0">
                <a:latin typeface="+mn-lt"/>
              </a:rPr>
              <a:t>До фізико-хімічних методів очищення газових викидів належать абсорбція і адсорбція. </a:t>
            </a:r>
            <a:r>
              <a:rPr lang="uk-UA" sz="2800" b="1" u="sng" dirty="0">
                <a:solidFill>
                  <a:srgbClr val="FF0000"/>
                </a:solidFill>
                <a:latin typeface="+mn-lt"/>
              </a:rPr>
              <a:t>Абсорбція</a:t>
            </a:r>
            <a:r>
              <a:rPr lang="uk-UA" sz="2800" dirty="0">
                <a:latin typeface="+mn-lt"/>
              </a:rPr>
              <a:t> – це процес хімічного осадження або зв’язування забруднювальних речовин під час пропускання </a:t>
            </a:r>
            <a:r>
              <a:rPr lang="uk-UA" sz="2800" dirty="0" err="1">
                <a:latin typeface="+mn-lt"/>
              </a:rPr>
              <a:t>очищуваного</a:t>
            </a:r>
            <a:r>
              <a:rPr lang="uk-UA" sz="2800" dirty="0">
                <a:latin typeface="+mn-lt"/>
              </a:rPr>
              <a:t> газу крізь рідкий поглинач. Апарати для такого очищення називають абсорберами. У них </a:t>
            </a:r>
            <a:r>
              <a:rPr lang="uk-UA" sz="2800" dirty="0" err="1">
                <a:latin typeface="+mn-lt"/>
              </a:rPr>
              <a:t>очищуваний</a:t>
            </a:r>
            <a:r>
              <a:rPr lang="uk-UA" sz="2800" dirty="0">
                <a:latin typeface="+mn-lt"/>
              </a:rPr>
              <a:t> газ і </a:t>
            </a:r>
            <a:r>
              <a:rPr lang="uk-UA" sz="2800" dirty="0" err="1">
                <a:latin typeface="+mn-lt"/>
              </a:rPr>
              <a:t>абсорбувальна</a:t>
            </a:r>
            <a:r>
              <a:rPr lang="uk-UA" sz="2800" dirty="0">
                <a:latin typeface="+mn-lt"/>
              </a:rPr>
              <a:t> рідина рухаються назустріч один одному. Абсорбцію застосовують для очищення повітря і викидних газів, що містять токсичні забруднення – кислотні тумани, ціанідну чи ацетатну кислоти, сірчистий газ, оксиди нітрогену, різні розчинники тощо. Як поглинач використовують суспензії, що містять оксиди магнію і кальцію або вапняк. Ефективність очищення становить 90—95 </a:t>
            </a:r>
            <a:r>
              <a:rPr lang="uk-UA" dirty="0">
                <a:latin typeface="+mn-lt"/>
              </a:rPr>
              <a:t>%.</a:t>
            </a:r>
          </a:p>
        </p:txBody>
      </p:sp>
    </p:spTree>
    <p:extLst>
      <p:ext uri="{BB962C8B-B14F-4D97-AF65-F5344CB8AC3E}">
        <p14:creationId xmlns:p14="http://schemas.microsoft.com/office/powerpoint/2010/main" val="4159165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670B6A-4A86-B544-9CF9-7C4F81893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234" y="1331456"/>
            <a:ext cx="10897531" cy="4195087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400" dirty="0">
                <a:latin typeface="+mn-lt"/>
              </a:rPr>
              <a:t>Дуже поширеним методом є </a:t>
            </a:r>
            <a:r>
              <a:rPr lang="uk-UA" sz="2400" b="1" u="sng" dirty="0">
                <a:solidFill>
                  <a:srgbClr val="FF0000"/>
                </a:solidFill>
                <a:latin typeface="+mn-lt"/>
              </a:rPr>
              <a:t>хемосорбція</a:t>
            </a:r>
            <a:r>
              <a:rPr lang="uk-UA" sz="2400" dirty="0">
                <a:latin typeface="+mn-lt"/>
              </a:rPr>
              <a:t>, коли </a:t>
            </a:r>
            <a:r>
              <a:rPr lang="uk-UA" sz="2400" dirty="0" err="1">
                <a:latin typeface="+mn-lt"/>
              </a:rPr>
              <a:t>очищуваний</a:t>
            </a:r>
            <a:r>
              <a:rPr lang="uk-UA" sz="2400" dirty="0">
                <a:latin typeface="+mn-lt"/>
              </a:rPr>
              <a:t> газ промивають розчином речовин, що реагують із забруднювальними домішками. Наприклад, для вловлювання оксидів нітрогену застосовують </a:t>
            </a:r>
            <a:r>
              <a:rPr lang="uk-UA" sz="2400" dirty="0" err="1">
                <a:latin typeface="+mn-lt"/>
              </a:rPr>
              <a:t>торфолужні</a:t>
            </a:r>
            <a:r>
              <a:rPr lang="uk-UA" sz="2400" dirty="0">
                <a:latin typeface="+mn-lt"/>
              </a:rPr>
              <a:t> композиції з гідроксидом кальцію або аміаком. У результаті хемосорбції утворюється добриво з 6-8% вмістом зв’язаного азоту у вигляді нітратів кальцію і амонію. </a:t>
            </a:r>
            <a:br>
              <a:rPr lang="uk-UA" sz="2400" dirty="0">
                <a:latin typeface="+mn-lt"/>
              </a:rPr>
            </a:br>
            <a:r>
              <a:rPr lang="uk-UA" sz="2400" dirty="0">
                <a:latin typeface="+mn-lt"/>
              </a:rPr>
              <a:t>Спалювання використовують для знешкодження горючих вуглеводнів, які не використовуються у виробництві. З погляду екології та економіки, це малоефективний процес, оскільки теплота не використовується, а тільки призводить до теплового забруднення навколишнього середовища. Якщо концентрація горючих речовин недостатня для горіння, то застосовують термічне окиснення. При цьому </a:t>
            </a:r>
            <a:r>
              <a:rPr lang="uk-UA" sz="2400" dirty="0" err="1">
                <a:latin typeface="+mn-lt"/>
              </a:rPr>
              <a:t>очищуваний</a:t>
            </a:r>
            <a:r>
              <a:rPr lang="uk-UA" sz="2400" dirty="0">
                <a:latin typeface="+mn-lt"/>
              </a:rPr>
              <a:t> газ спалюють у полум’ї пальника. </a:t>
            </a:r>
            <a:br>
              <a:rPr lang="uk-UA" sz="2400" dirty="0">
                <a:latin typeface="+mn-lt"/>
              </a:rPr>
            </a:br>
            <a:r>
              <a:rPr lang="uk-UA" sz="2400" u="sng" dirty="0">
                <a:latin typeface="+mn-lt"/>
              </a:rPr>
              <a:t>У багатьох випадках для знешкодження викидних газів застосовують каталітичні процеси окиснення, відновлення та розкладу</a:t>
            </a:r>
            <a:r>
              <a:rPr lang="uk-UA" u="sng" dirty="0"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4701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A217B3-8E78-CC4D-AD31-8586B9014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300" y="569674"/>
            <a:ext cx="10993229" cy="1455273"/>
          </a:xfrm>
        </p:spPr>
        <p:txBody>
          <a:bodyPr/>
          <a:lstStyle/>
          <a:p>
            <a:pPr algn="ctr"/>
            <a:r>
              <a:rPr lang="uk-UA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Наслідки кислотних дощів у природі</a:t>
            </a: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1D44AA68-DA1A-C54C-AC9C-6380D03CE0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851" y="1896890"/>
            <a:ext cx="5710149" cy="321195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A73C27E-6516-495C-8D67-5865318FE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98924"/>
            <a:ext cx="5715000" cy="3209925"/>
          </a:xfrm>
          <a:prstGeom prst="rect">
            <a:avLst/>
          </a:prstGeom>
        </p:spPr>
      </p:pic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AD898688-B0EA-3D47-AAE2-48BDCE2886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628" y="3657621"/>
            <a:ext cx="4570743" cy="277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427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5EBDB4-CD09-F249-88C5-456807720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104" y="371656"/>
            <a:ext cx="10179792" cy="1616764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Наслідки кислотних дощів в архітектурі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C91F582-0507-4182-9C92-132EE32A5C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27" t="25045" r="10112" b="3303"/>
          <a:stretch/>
        </p:blipFill>
        <p:spPr>
          <a:xfrm>
            <a:off x="466676" y="1771120"/>
            <a:ext cx="5901181" cy="393792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133F55-B28B-48FF-890F-D218DDAC92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2809" y="3488549"/>
            <a:ext cx="4915293" cy="292869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B5E3F1B-4CF6-4DC4-8F41-EC0F6C4FF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0906" y="1686312"/>
            <a:ext cx="2590456" cy="336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9800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C91EB7-390E-5344-AB31-0FCCF5020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92" y="677301"/>
            <a:ext cx="10929616" cy="3618036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Вплив кислотних дощів на здоров’я людини</a:t>
            </a:r>
            <a:br>
              <a:rPr lang="uk-UA" dirty="0">
                <a:latin typeface="+mn-lt"/>
              </a:rPr>
            </a:br>
            <a:br>
              <a:rPr lang="uk-UA" dirty="0">
                <a:latin typeface="+mn-lt"/>
              </a:rPr>
            </a:br>
            <a:r>
              <a:rPr lang="uk-UA" sz="4000" dirty="0">
                <a:latin typeface="+mn-lt"/>
              </a:rPr>
              <a:t>Іони важких металів забруднюють канали в легенях, печінці та нирках, а поступове скупчення токсинів призводить до загального отруєння всього організму.</a:t>
            </a:r>
            <a:endParaRPr lang="uk-UA" dirty="0">
              <a:latin typeface="+mn-l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F0B826B-7217-4C5B-A02B-1194CF9E16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83" t="16496" r="25532" b="7216"/>
          <a:stretch/>
        </p:blipFill>
        <p:spPr>
          <a:xfrm>
            <a:off x="7095241" y="4120858"/>
            <a:ext cx="2309567" cy="235194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B7C03E-D184-477F-AFAA-0455FE5526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77" t="18376" r="27190" b="10742"/>
          <a:stretch/>
        </p:blipFill>
        <p:spPr>
          <a:xfrm>
            <a:off x="2787192" y="4124270"/>
            <a:ext cx="2042474" cy="234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7166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181996-0411-024F-B160-FBD367800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484" y="244222"/>
            <a:ext cx="11537032" cy="6350696"/>
          </a:xfrm>
        </p:spPr>
        <p:txBody>
          <a:bodyPr/>
          <a:lstStyle/>
          <a:p>
            <a:pPr algn="ctr"/>
            <a:r>
              <a:rPr lang="uk-UA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Висновки</a:t>
            </a:r>
            <a:r>
              <a:rPr lang="uk-UA" sz="3200" dirty="0">
                <a:latin typeface="+mn-lt"/>
              </a:rPr>
              <a:t>
</a:t>
            </a:r>
            <a:r>
              <a:rPr lang="uk-UA" sz="3200" u="sng" dirty="0">
                <a:latin typeface="+mn-lt"/>
              </a:rPr>
              <a:t>Кислотні дощі</a:t>
            </a:r>
            <a:r>
              <a:rPr lang="uk-UA" sz="3200" dirty="0">
                <a:latin typeface="+mn-lt"/>
              </a:rPr>
              <a:t> – дуже небезпечне явище, що приносить шкоду навколишньому середовищу, і навіть живим і неживим організмам. Але виявляється, що кислотні дощі можуть принести й користь (наприклад, руйнувати частки пилу й заліза повітря над океаном). Найчастіше за кислотними дощами міститься небезпечна сірчана кислота і менш небезпечна азотна. Ці кислоти спалюють і роз’їдають все. У кислотний дощ найкраще не виходити назовні. Вони завдають неабиякої шкоди пам’яткам культури, домівкам і сільському господарству.</a:t>
            </a:r>
          </a:p>
        </p:txBody>
      </p:sp>
    </p:spTree>
    <p:extLst>
      <p:ext uri="{BB962C8B-B14F-4D97-AF65-F5344CB8AC3E}">
        <p14:creationId xmlns:p14="http://schemas.microsoft.com/office/powerpoint/2010/main" val="3263313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14DB61-F788-4F91-B284-D60D54D2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1751"/>
            <a:ext cx="10515600" cy="974251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Узагальнення знань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0C87E5B-82C6-41E2-80C9-77CBB2194B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21" t="18007" r="5128" b="7217"/>
          <a:stretch/>
        </p:blipFill>
        <p:spPr>
          <a:xfrm>
            <a:off x="1417649" y="989814"/>
            <a:ext cx="9356702" cy="561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571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B9CF9-0A4E-47E2-951E-02910803F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Джерела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FB2F057-4846-4623-9323-C3948EEB6B35}"/>
              </a:ext>
            </a:extLst>
          </p:cNvPr>
          <p:cNvSpPr/>
          <p:nvPr/>
        </p:nvSpPr>
        <p:spPr>
          <a:xfrm>
            <a:off x="597030" y="2733195"/>
            <a:ext cx="111770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/>
              <a:t>2. Інтернет-ресурс: </a:t>
            </a:r>
            <a:r>
              <a:rPr lang="uk-UA" sz="2000" dirty="0">
                <a:hlinkClick r:id="rId2"/>
              </a:rPr>
              <a:t>https://miyklas.com.ua/p/himija/8-klas/osnovni-klasi-neorganichnikh-spoluk-41963/kisloti-39949/re-5c0d2d68-3a64-4f05-98b8-f3eb2a9e614e</a:t>
            </a:r>
            <a:r>
              <a:rPr lang="uk-UA" sz="2000" dirty="0"/>
              <a:t> 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C8E9B64C-D2C5-4375-B6FF-49F0AFDB1145}"/>
              </a:ext>
            </a:extLst>
          </p:cNvPr>
          <p:cNvSpPr/>
          <p:nvPr/>
        </p:nvSpPr>
        <p:spPr>
          <a:xfrm>
            <a:off x="597030" y="3690452"/>
            <a:ext cx="107567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/>
              <a:t>3. Інтернет-ресурс: </a:t>
            </a:r>
            <a:r>
              <a:rPr lang="uk-UA" sz="2000" dirty="0">
                <a:hlinkClick r:id="rId3"/>
              </a:rPr>
              <a:t>https://nrv.org.ua/kyslotni-doshhi-prychyny-i-naslidky/</a:t>
            </a:r>
            <a:r>
              <a:rPr lang="uk-UA" sz="2000" dirty="0"/>
              <a:t> 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D5116067-4045-471C-8FA9-248CCD2330BF}"/>
              </a:ext>
            </a:extLst>
          </p:cNvPr>
          <p:cNvSpPr/>
          <p:nvPr/>
        </p:nvSpPr>
        <p:spPr>
          <a:xfrm>
            <a:off x="597030" y="1869801"/>
            <a:ext cx="10756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/>
              <a:t>1. Хімія (рівень стандарту): </a:t>
            </a:r>
            <a:r>
              <a:rPr lang="uk-UA" sz="2000" dirty="0" err="1"/>
              <a:t>підруч</a:t>
            </a:r>
            <a:r>
              <a:rPr lang="uk-UA" sz="2000" dirty="0"/>
              <a:t>. для 11 класу </a:t>
            </a:r>
            <a:r>
              <a:rPr lang="uk-UA" sz="2000" dirty="0" err="1"/>
              <a:t>закл</a:t>
            </a:r>
            <a:r>
              <a:rPr lang="uk-UA" sz="2000" dirty="0"/>
              <a:t>. загал. серед. освіти / Олексій Григорович. – Харків: Вид-во «Ранок», 2019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EA724F87-4E79-48B2-8202-62BF4B9C41C8}"/>
              </a:ext>
            </a:extLst>
          </p:cNvPr>
          <p:cNvSpPr/>
          <p:nvPr/>
        </p:nvSpPr>
        <p:spPr>
          <a:xfrm>
            <a:off x="597030" y="4339933"/>
            <a:ext cx="10756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Практичний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аспект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використання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технології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графіки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на уроках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хімії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старшій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школі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збірник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/ автор-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розробник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А. В.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Метейко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, за ред. І. В. Удовиченко. </a:t>
            </a:r>
            <a:r>
              <a:rPr lang="ru-RU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Суми</a:t>
            </a:r>
            <a:r>
              <a:rPr lang="ru-RU" sz="2000" dirty="0">
                <a:latin typeface="Calibri" panose="020F0502020204030204" pitchFamily="34" charset="0"/>
                <a:cs typeface="Calibri" panose="020F0502020204030204" pitchFamily="34" charset="0"/>
              </a:rPr>
              <a:t> : НВВ КЗ СОІППО, 2022. 84 с</a:t>
            </a:r>
            <a:endParaRPr lang="uk-UA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872765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base.com-1025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powerpointbase.com-1025</Template>
  <TotalTime>270</TotalTime>
  <Words>961</Words>
  <Application>Microsoft Office PowerPoint</Application>
  <PresentationFormat>Широкий екран</PresentationFormat>
  <Paragraphs>29</Paragraphs>
  <Slides>18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powerpointbase.com-1025</vt:lpstr>
      <vt:lpstr>КИСЛОТИ. КИСЛОТНІ ДОЩІ </vt:lpstr>
      <vt:lpstr>Пригадайте</vt:lpstr>
      <vt:lpstr>Кислоти</vt:lpstr>
      <vt:lpstr>Презентація PowerPoint</vt:lpstr>
      <vt:lpstr>Що таке кислотний дощ ? </vt:lpstr>
      <vt:lpstr>Утворення кислотних опадів</vt:lpstr>
      <vt:lpstr>Внаслідок випадіння кислотних опадів у природному середовищі і життєдіяльності людини відбуваються такі негативні процеси:
- знижується врожайність більшості сільськогосподарських культур через ушкодження листя кислотами;
- з ґрунту вимиваються кальцій, калій та магній, що призводить до деградації рослинності і, як наслідок, - до збіднення тваринного світу;
- отруюється вода озер і ставків, у них гине риба, зникають комахи;
- активізуються зсуви та селі, спричинені загибеллю лісів у гірських районах;
- прискорюється руйнування пам’яток архітектури, споруд, особливо тих, що побудовані з вапняку й оздоблені мармуром;
- збільшується захворюваність серед людей (найчастіше уражуються очі, органи дихання тощо).</vt:lpstr>
      <vt:lpstr>Є три види джерел природної емісії сірки
1. Процеси руйнування біосфери – за допомогою анаеробних (що діють без участі кисню) мікроорганізмів відбуваються процеси руйнування органічних речовин, завдяки чому сірка, що міститься в них, утворює газоподібні сполуки. Виділення сірки біологічним шляхом не перевищує 30—40 млн. т у рік, що складає 1/3 усієї кількості сірки, що виділяється.</vt:lpstr>
      <vt:lpstr>2. Вулканічна діяльність викидає в атмосферу (більше всього в тропосферу) двоокис сірки, сірководень, сульфати й елементарну сірку. Це складає близько 2 млн. Тонн сполук на рік, які вміщують сірку.</vt:lpstr>
      <vt:lpstr>3. Поверхня океанів — при випаровуванні крапель води в атмосферу потрапляє морська сіль, що містить поряд із частинками натрію і хлору сполуки сірки — сульфати, що складає 50—200 млн. т сірки в рік. З цих сульфатів не може утворитися сірчана кислота, тому їхній вплив поширюється тільки на регулювання утворення хмар і опадів. У результаті діяльності людини в атмосферу надходить значна кількість сполук сірки, головним чином у вигляді її двоокису. </vt:lpstr>
      <vt:lpstr>До фізико-хімічних методів очищення газових викидів належать абсорбція і адсорбція. Абсорбція – це процес хімічного осадження або зв’язування забруднювальних речовин під час пропускання очищуваного газу крізь рідкий поглинач. Апарати для такого очищення називають абсорберами. У них очищуваний газ і абсорбувальна рідина рухаються назустріч один одному. Абсорбцію застосовують для очищення повітря і викидних газів, що містять токсичні забруднення – кислотні тумани, ціанідну чи ацетатну кислоти, сірчистий газ, оксиди нітрогену, різні розчинники тощо. Як поглинач використовують суспензії, що містять оксиди магнію і кальцію або вапняк. Ефективність очищення становить 90—95 %.</vt:lpstr>
      <vt:lpstr>Дуже поширеним методом є хемосорбція, коли очищуваний газ промивають розчином речовин, що реагують із забруднювальними домішками. Наприклад, для вловлювання оксидів нітрогену застосовують торфолужні композиції з гідроксидом кальцію або аміаком. У результаті хемосорбції утворюється добриво з 6-8% вмістом зв’язаного азоту у вигляді нітратів кальцію і амонію.  Спалювання використовують для знешкодження горючих вуглеводнів, які не використовуються у виробництві. З погляду екології та економіки, це малоефективний процес, оскільки теплота не використовується, а тільки призводить до теплового забруднення навколишнього середовища. Якщо концентрація горючих речовин недостатня для горіння, то застосовують термічне окиснення. При цьому очищуваний газ спалюють у полум’ї пальника.  У багатьох випадках для знешкодження викидних газів застосовують каталітичні процеси окиснення, відновлення та розкладу.</vt:lpstr>
      <vt:lpstr>Наслідки кислотних дощів у природі</vt:lpstr>
      <vt:lpstr>Наслідки кислотних дощів в архітектурі </vt:lpstr>
      <vt:lpstr>Вплив кислотних дощів на здоров’я людини  Іони важких металів забруднюють канали в легенях, печінці та нирках, а поступове скупчення токсинів призводить до загального отруєння всього організму.</vt:lpstr>
      <vt:lpstr>Висновки
Кислотні дощі – дуже небезпечне явище, що приносить шкоду навколишньому середовищу, і навіть живим і неживим організмам. Але виявляється, що кислотні дощі можуть принести й користь (наприклад, руйнувати частки пилу й заліза повітря над океаном). Найчастіше за кислотними дощами міститься небезпечна сірчана кислота і менш небезпечна азотна. Ці кислоти спалюють і роз’їдають все. У кислотний дощ найкраще не виходити назовні. Вони завдають неабиякої шкоди пам’яткам культури, домівкам і сільському господарству.</vt:lpstr>
      <vt:lpstr>Узагальнення знань</vt:lpstr>
      <vt:lpstr>Джерела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КИСЛОТНІ ДОЩІ </dc:title>
  <dc:creator>Ovod Veronika</dc:creator>
  <cp:lastModifiedBy>Стрельченко Дмитро Сергійович</cp:lastModifiedBy>
  <cp:revision>6</cp:revision>
  <dcterms:created xsi:type="dcterms:W3CDTF">2019-12-17T19:15:56Z</dcterms:created>
  <dcterms:modified xsi:type="dcterms:W3CDTF">2023-02-03T12:38:03Z</dcterms:modified>
</cp:coreProperties>
</file>