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  <p:sldMasterId id="2147483698" r:id="rId2"/>
  </p:sldMasterIdLst>
  <p:sldIdLst>
    <p:sldId id="257" r:id="rId3"/>
    <p:sldId id="258" r:id="rId4"/>
    <p:sldId id="260" r:id="rId5"/>
    <p:sldId id="262" r:id="rId6"/>
    <p:sldId id="261" r:id="rId7"/>
    <p:sldId id="263" r:id="rId8"/>
    <p:sldId id="264" r:id="rId9"/>
    <p:sldId id="259" r:id="rId10"/>
    <p:sldId id="267" r:id="rId11"/>
    <p:sldId id="266" r:id="rId12"/>
    <p:sldId id="269" r:id="rId13"/>
    <p:sldId id="270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86" d="100"/>
          <a:sy n="86" d="100"/>
        </p:scale>
        <p:origin x="33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D41C0F-B596-492C-8707-E03383E2361D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E473E8-3677-4229-9A4C-382FBE7C408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436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12FCD-8B35-47F9-BDB7-943F28260CE3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 dirty="0">
              <a:solidFill>
                <a:srgbClr val="23387D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496295-8FBF-4275-ADAF-4CF977AA23E7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904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AA0AB-4086-4AD8-B2DE-0E0506A63E4A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 dirty="0">
              <a:solidFill>
                <a:srgbClr val="23387D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F88E24-3EF4-4256-9016-2171FD33EB2B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91168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A97CC-CFED-44D6-9F94-4DBA1AA818A3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99B2E0-DD8D-4E44-A056-9C3E0974BEA8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977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1DAA9-A715-4888-9D6A-D6ADA41D3FC0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AC0E25-E347-4062-AE6D-249881C9FB39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25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7497D-4BE2-4CF9-85E7-9F4EC1A564C1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98527B-23F0-4CC6-AA42-E5956B98534A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795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1AF1F-D9D9-4DBE-B47A-3AD33A13399A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9FA581-4962-4961-A909-0DD6EA001117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1488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914BD-E241-4BA7-8AC5-3BCF7500C821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072080-F609-4694-9ADD-6B0DE6BDD0B1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4457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8C47F-5602-43A3-BBD2-D453FAAA7AF4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DECED5-DFC1-44AB-B89D-1717B89C4E2F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251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B9B7F-B273-4247-8583-E6C4D8304C85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86307E-A87D-4B07-885F-DF17A44DDD96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72582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A09A4-0C76-47E3-B7EC-5F1C7FF4260B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676BB7-D169-4FC7-9DA1-5D5B111B838C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39904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7D41C0F-B596-492C-8707-E03383E2361D}" type="datetimeFigureOut">
              <a:rPr lang="ru-RU" smtClean="0"/>
              <a:t>08.12.2022</a:t>
            </a:fld>
            <a:endParaRPr lang="ru-RU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DE473E8-3677-4229-9A4C-382FBE7C4084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456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812FCD-8B35-47F9-BDB7-943F28260CE3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 dirty="0">
              <a:solidFill>
                <a:srgbClr val="23387D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496295-8FBF-4275-ADAF-4CF977AA23E7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26200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0AA0AB-4086-4AD8-B2DE-0E0506A63E4A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 dirty="0">
              <a:solidFill>
                <a:srgbClr val="23387D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F88E24-3EF4-4256-9016-2171FD33EB2B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44697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A97CC-CFED-44D6-9F94-4DBA1AA818A3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199B2E0-DD8D-4E44-A056-9C3E0974BEA8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21424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1DAA9-A715-4888-9D6A-D6ADA41D3FC0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AC0E25-E347-4062-AE6D-249881C9FB39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6806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F7497D-4BE2-4CF9-85E7-9F4EC1A564C1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98527B-23F0-4CC6-AA42-E5956B98534A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87695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01AF1F-D9D9-4DBE-B47A-3AD33A13399A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9FA581-4962-4961-A909-0DD6EA001117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0302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2914BD-E241-4BA7-8AC5-3BCF7500C821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072080-F609-4694-9ADD-6B0DE6BDD0B1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795133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F8C47F-5602-43A3-BBD2-D453FAAA7AF4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DECED5-DFC1-44AB-B89D-1717B89C4E2F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8079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FB9B7F-B273-4247-8583-E6C4D8304C85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86307E-A87D-4B07-885F-DF17A44DDD96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72771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FA09A4-0C76-47E3-B7EC-5F1C7FF4260B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>
              <a:solidFill>
                <a:srgbClr val="23387D"/>
              </a:solidFill>
            </a:endParaRP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7676BB7-D169-4FC7-9DA1-5D5B111B838C}" type="slidenum">
              <a:rPr lang="ru-RU" altLang="ru-RU" smtClean="0">
                <a:solidFill>
                  <a:srgbClr val="23387D"/>
                </a:solidFill>
              </a:rPr>
              <a:pPr/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836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8366D9C6-8DDD-4E83-B73D-7D8B2124244F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 sz="1400" dirty="0">
              <a:solidFill>
                <a:srgbClr val="1A3D97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0700D17-43C2-4B1A-ABD5-71E4AB1F9CFE}" type="slidenum">
              <a:rPr lang="ru-RU" altLang="ru-RU" smtClean="0">
                <a:solidFill>
                  <a:srgbClr val="23387D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2956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8366D9C6-8DDD-4E83-B73D-7D8B2124244F}" type="datetimeFigureOut">
              <a:rPr lang="en-US" smtClean="0">
                <a:solidFill>
                  <a:srgbClr val="23387D"/>
                </a:solidFill>
              </a:rPr>
              <a:pPr>
                <a:defRPr/>
              </a:pPr>
              <a:t>12/8/2022</a:t>
            </a:fld>
            <a:endParaRPr lang="en-US" sz="1400" dirty="0">
              <a:solidFill>
                <a:srgbClr val="1A3D97"/>
              </a:solidFill>
            </a:endParaRPr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>
              <a:solidFill>
                <a:srgbClr val="23387D"/>
              </a:solidFill>
            </a:endParaRPr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0700D17-43C2-4B1A-ABD5-71E4AB1F9CFE}" type="slidenum">
              <a:rPr lang="ru-RU" altLang="ru-RU" smtClean="0">
                <a:solidFill>
                  <a:srgbClr val="23387D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‹№›</a:t>
            </a:fld>
            <a:endParaRPr lang="ru-RU" altLang="ru-RU">
              <a:solidFill>
                <a:srgbClr val="2338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7672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5.png"/><Relationship Id="rId7" Type="http://schemas.openxmlformats.org/officeDocument/2006/relationships/image" Target="../media/image4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miyklas.com.ua/p/himija/11-klas/khimichni-reaktciyi-329747/obchislennia-za-khimichnimi-rivnianniami-vidnosnogo-vikhodu-produktu-rea_-342105/re-f55a58b5-ab64-485c-aa23-7d5edc3779e1" TargetMode="Externa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8"/>
          <p:cNvSpPr>
            <a:spLocks noGrp="1"/>
          </p:cNvSpPr>
          <p:nvPr>
            <p:ph type="ctrTitle"/>
          </p:nvPr>
        </p:nvSpPr>
        <p:spPr>
          <a:xfrm>
            <a:off x="2476500" y="2040731"/>
            <a:ext cx="7239000" cy="2776538"/>
          </a:xfrm>
        </p:spPr>
        <p:txBody>
          <a:bodyPr/>
          <a:lstStyle/>
          <a:p>
            <a:pPr algn="ctr" eaLnBrk="1" hangingPunct="1"/>
            <a:r>
              <a:rPr lang="uk-UA" altLang="ru-RU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Обчислення за хімічними рівняннями відносного виходу продукту реакції</a:t>
            </a:r>
            <a:endParaRPr lang="ru-RU" altLang="ru-RU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ідзаголовок 1">
            <a:extLst>
              <a:ext uri="{FF2B5EF4-FFF2-40B4-BE49-F238E27FC236}">
                <a16:creationId xmlns:a16="http://schemas.microsoft.com/office/drawing/2014/main" id="{4CCD2832-C764-418B-9FC2-A4128B09D0C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66982" y="5493059"/>
            <a:ext cx="8534400" cy="676922"/>
          </a:xfrm>
        </p:spPr>
        <p:txBody>
          <a:bodyPr/>
          <a:lstStyle/>
          <a:p>
            <a:pPr algn="r"/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Стрельченко М.О.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ABDCD89-C92A-4EBA-9563-2B743A41076F}"/>
              </a:ext>
            </a:extLst>
          </p:cNvPr>
          <p:cNvSpPr txBox="1"/>
          <p:nvPr/>
        </p:nvSpPr>
        <p:spPr>
          <a:xfrm>
            <a:off x="470516" y="710213"/>
            <a:ext cx="12979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Тема:</a:t>
            </a:r>
          </a:p>
        </p:txBody>
      </p:sp>
      <p:pic>
        <p:nvPicPr>
          <p:cNvPr id="1026" name="Picture 2" descr="Фотография на тему Векторный рисунок с символами химии. Векторные  иллюстрации | PressFoto">
            <a:extLst>
              <a:ext uri="{FF2B5EF4-FFF2-40B4-BE49-F238E27FC236}">
                <a16:creationId xmlns:a16="http://schemas.microsoft.com/office/drawing/2014/main" id="{06618308-CBB4-422C-AC6A-762ADA8419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907" y="3864399"/>
            <a:ext cx="2205094" cy="225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0344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7731" y="577415"/>
            <a:ext cx="2283405" cy="563562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058" y="1942304"/>
            <a:ext cx="11111883" cy="2973392"/>
          </a:xfrm>
        </p:spPr>
        <p:txBody>
          <a:bodyPr/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ясувати суть поняття «вихід продукту реакції».</a:t>
            </a:r>
          </a:p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Засвоїти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алгоритм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розв'язування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 на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хімічними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рівняннями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відносного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виходу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продукту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Навчитися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обчислювати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хімічними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рівняннями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відносний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вихід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продукту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685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6317"/>
            <a:ext cx="644814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Навіщо це треба?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5127" y="1691135"/>
            <a:ext cx="11481745" cy="4319048"/>
          </a:xfrm>
        </p:spPr>
        <p:txBody>
          <a:bodyPr/>
          <a:lstStyle/>
          <a:p>
            <a:pPr algn="just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Вивчаючи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типами задач,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змогу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відіграють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роль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виробничих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сприяють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рентабельному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використанню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сировини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Однак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розрахунків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6656521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62" y="256883"/>
            <a:ext cx="671447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Чому бувають втрати?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486063"/>
            <a:ext cx="11887200" cy="5248275"/>
          </a:xfrm>
        </p:spPr>
        <p:txBody>
          <a:bodyPr/>
          <a:lstStyle/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будь-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технологічного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неможливе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без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втрат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Втрати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відбуваються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транспортуванні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сировини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подрібненні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розчиненні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завантаженні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реактор. </a:t>
            </a:r>
          </a:p>
          <a:p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здійснюють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заводах, 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оборотними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Тому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вихідних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вдається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Крім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іноді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водночас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основною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реакцією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відбувається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побічна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реагентів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витрачається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сторонніх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</a:p>
          <a:p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Отже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продукту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завжди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утворюється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менше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ніж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розраховано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хімічним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рівнянням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388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3563" y="319524"/>
            <a:ext cx="6900920" cy="1118658"/>
          </a:xfrm>
        </p:spPr>
        <p:txBody>
          <a:bodyPr/>
          <a:lstStyle/>
          <a:p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Розрізняємо два виходи продукту реакції: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34570" y="1581307"/>
            <a:ext cx="11661508" cy="4681720"/>
          </a:xfrm>
        </p:spPr>
        <p:txBody>
          <a:bodyPr/>
          <a:lstStyle/>
          <a:p>
            <a:pPr algn="ctr"/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Теоретичний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масі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об'єму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(n)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рівнянням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k-UA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</a:t>
            </a:r>
            <a:r>
              <a:rPr lang="uk-UA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 – маса теоретичного </a:t>
            </a:r>
            <a:r>
              <a:rPr lang="uk-UA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виходу</a:t>
            </a:r>
          </a:p>
          <a:p>
            <a:pPr marL="0" indent="0" algn="ctr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теор</a:t>
            </a:r>
            <a:r>
              <a:rPr lang="uk-UA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 – об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єм</a:t>
            </a:r>
            <a:r>
              <a:rPr lang="uk-UA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теоретичного </a:t>
            </a:r>
            <a:r>
              <a:rPr lang="uk-UA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виходу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Практичний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об’єм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час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виробництва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ctr">
              <a:buNone/>
            </a:pPr>
            <a:r>
              <a:rPr lang="uk-UA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k-UA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(пр.) </a:t>
            </a:r>
            <a:r>
              <a:rPr lang="uk-UA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 практичного </a:t>
            </a:r>
            <a:r>
              <a:rPr lang="uk-UA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виходу</a:t>
            </a:r>
            <a:endParaRPr lang="ru-RU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uk-UA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(пр.) – об</a:t>
            </a:r>
            <a:r>
              <a:rPr lang="en-US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єм</a:t>
            </a:r>
            <a:r>
              <a:rPr lang="uk-UA" dirty="0">
                <a:solidFill>
                  <a:schemeClr val="tx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практичного </a:t>
            </a:r>
            <a:r>
              <a:rPr lang="uk-UA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виходу</a:t>
            </a:r>
            <a:endParaRPr lang="ru-RU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662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61831"/>
            <a:ext cx="7273771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Вихід продукту реакції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242552" y="1588464"/>
            <a:ext cx="11825056" cy="127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Величину, яка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характеризує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повноту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перебігу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хімічної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ступінь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перетворення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речовини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іншу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відносним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виходом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продукту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Цю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величину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позначають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грецькою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літерою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η (</a:t>
            </a:r>
            <a:r>
              <a:rPr lang="ru-RU" sz="2400" b="1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ета</a:t>
            </a:r>
            <a:r>
              <a:rPr lang="ru-RU" sz="2400" b="1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 </a:t>
            </a:r>
            <a:r>
              <a:rPr lang="ru-RU" sz="2400" dirty="0" err="1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обчислюють</a:t>
            </a:r>
            <a:r>
              <a:rPr lang="ru-RU" sz="24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формулами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8726" y="4341474"/>
            <a:ext cx="10094548" cy="194125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42552" y="2957512"/>
            <a:ext cx="117068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uk-UA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Вихід продукту </a:t>
            </a:r>
            <a:r>
              <a:rPr lang="uk-UA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— це відношення реальної маси (об’єму чи кількості речовини) продукту (практичний вихід) до теоретично можливої, обчисленої за рівнянням реакції (теоретичний вихід); виражається у відсотках ( %) або частках одиниці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3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79156"/>
            <a:ext cx="7306322" cy="1146219"/>
          </a:xfrm>
        </p:spPr>
        <p:txBody>
          <a:bodyPr/>
          <a:lstStyle/>
          <a:p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 для обчислення виходу продукту реакції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Прямоугольник 10"/>
              <p:cNvSpPr/>
              <p:nvPr/>
            </p:nvSpPr>
            <p:spPr>
              <a:xfrm>
                <a:off x="1399358" y="1890588"/>
                <a:ext cx="2253803" cy="988925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l-GR" sz="3200" b="1" dirty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η </a:t>
                </a:r>
                <a:r>
                  <a:rPr lang="uk-UA" sz="3200" b="1" dirty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пр.</m:t>
                        </m:r>
                      </m:num>
                      <m:den>
                        <m:r>
                          <a:rPr lang="en-US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теор.</m:t>
                        </m:r>
                      </m:den>
                    </m:f>
                  </m:oMath>
                </a14:m>
                <a:endPara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1" name="Прямоугольник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99358" y="1890588"/>
                <a:ext cx="2253803" cy="988925"/>
              </a:xfrm>
              <a:prstGeom prst="rect">
                <a:avLst/>
              </a:prstGeom>
              <a:blipFill>
                <a:blip r:embed="rId2"/>
                <a:stretch>
                  <a:fillRect l="-704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Прямоугольник 13"/>
              <p:cNvSpPr/>
              <p:nvPr/>
            </p:nvSpPr>
            <p:spPr>
              <a:xfrm>
                <a:off x="4810784" y="1887171"/>
                <a:ext cx="2253803" cy="1054199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l-GR" sz="3200" b="1" dirty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η </a:t>
                </a:r>
                <a:r>
                  <a:rPr lang="uk-UA" sz="3200" b="1" dirty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  <m: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пр.</m:t>
                        </m:r>
                      </m:num>
                      <m:den>
                        <m:r>
                          <a:rPr lang="en-US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𝑽</m:t>
                        </m:r>
                        <m: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теор.</m:t>
                        </m:r>
                      </m:den>
                    </m:f>
                  </m:oMath>
                </a14:m>
                <a:endPara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4" name="Прямоугольник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784" y="1887171"/>
                <a:ext cx="2253803" cy="1054199"/>
              </a:xfrm>
              <a:prstGeom prst="rect">
                <a:avLst/>
              </a:prstGeom>
              <a:blipFill>
                <a:blip r:embed="rId3"/>
                <a:stretch>
                  <a:fillRect l="-6757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Прямоугольник 14"/>
              <p:cNvSpPr/>
              <p:nvPr/>
            </p:nvSpPr>
            <p:spPr>
              <a:xfrm>
                <a:off x="8378145" y="1887171"/>
                <a:ext cx="2583173" cy="920317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r>
                  <a:rPr lang="el-GR" sz="3200" b="1" dirty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η </a:t>
                </a:r>
                <a:r>
                  <a:rPr lang="uk-UA" sz="3200" b="1" dirty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r>
                  <a:rPr lang="en-US" sz="3200" b="1" dirty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sz="3200" b="1" dirty="0">
                    <a:solidFill>
                      <a:schemeClr val="tx2">
                        <a:lumMod val="75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uk-UA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теор.</m:t>
                        </m:r>
                        <m:r>
                          <a:rPr lang="en-US" sz="40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endParaRPr lang="ru-RU" sz="32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5" name="Прямоугольник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78145" y="1887171"/>
                <a:ext cx="2583173" cy="920317"/>
              </a:xfrm>
              <a:prstGeom prst="rect">
                <a:avLst/>
              </a:prstGeom>
              <a:blipFill>
                <a:blip r:embed="rId4"/>
                <a:stretch>
                  <a:fillRect l="-589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Прямоугольник 17"/>
          <p:cNvSpPr/>
          <p:nvPr/>
        </p:nvSpPr>
        <p:spPr>
          <a:xfrm>
            <a:off x="9332189" y="1568556"/>
            <a:ext cx="12402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(</a:t>
            </a:r>
            <a:r>
              <a:rPr lang="uk-UA" sz="40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пр.</a:t>
            </a:r>
            <a:r>
              <a:rPr lang="en-US" sz="4000" baseline="-25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077954" y="2084962"/>
            <a:ext cx="6559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</a:rPr>
              <a:t>n </a:t>
            </a:r>
            <a:endParaRPr lang="ru-RU" sz="44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155741" y="3363566"/>
                <a:ext cx="267092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uk-UA" sz="2800" dirty="0"/>
                  <a:t> = </a:t>
                </a:r>
                <a:r>
                  <a:rPr lang="el-GR" sz="3600" b="1" dirty="0">
                    <a:solidFill>
                      <a:schemeClr val="tx2">
                        <a:lumMod val="75000"/>
                      </a:schemeClr>
                    </a:solidFill>
                    <a:latin typeface="Roboto"/>
                  </a:rPr>
                  <a:t>η</a:t>
                </a:r>
                <a:r>
                  <a:rPr lang="el-GR" sz="3600" b="1" dirty="0">
                    <a:solidFill>
                      <a:schemeClr val="tx2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∙</a:t>
                </a:r>
                <a:r>
                  <a:rPr lang="uk-UA" sz="3600" b="1" dirty="0">
                    <a:solidFill>
                      <a:schemeClr val="tx2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3200" b="1" i="1">
                        <a:solidFill>
                          <a:schemeClr val="tx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𝒎</m:t>
                    </m:r>
                    <m:r>
                      <a:rPr lang="uk-UA" sz="3200" b="1" i="1">
                        <a:solidFill>
                          <a:schemeClr val="tx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теор</m:t>
                    </m:r>
                  </m:oMath>
                </a14:m>
                <a:r>
                  <a:rPr lang="uk-UA" sz="3600" i="1" dirty="0">
                    <a:solidFill>
                      <a:schemeClr val="tx2">
                        <a:lumMod val="75000"/>
                      </a:schemeClr>
                    </a:solidFill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ru-RU" sz="36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55741" y="3363566"/>
                <a:ext cx="2670924" cy="646331"/>
              </a:xfrm>
              <a:prstGeom prst="rect">
                <a:avLst/>
              </a:prstGeom>
              <a:blipFill rotWithShape="0">
                <a:blip r:embed="rId6"/>
                <a:stretch>
                  <a:fillRect t="-16981" b="-3584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3806240" y="4729910"/>
            <a:ext cx="3813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/>
              <a:t>=</a:t>
            </a:r>
            <a:endParaRPr lang="ru-RU" sz="28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Прямоугольник 25"/>
              <p:cNvSpPr/>
              <p:nvPr/>
            </p:nvSpPr>
            <p:spPr>
              <a:xfrm>
                <a:off x="1819924" y="3363566"/>
                <a:ext cx="1654620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schemeClr val="tx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𝒎</m:t>
                    </m:r>
                    <m:r>
                      <a:rPr lang="uk-UA" sz="3200" b="1" i="1">
                        <a:solidFill>
                          <a:schemeClr val="tx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3200" b="1" i="1" smtClean="0">
                        <a:solidFill>
                          <a:schemeClr val="tx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(</m:t>
                    </m:r>
                    <m:r>
                      <a:rPr lang="uk-UA" sz="3200" b="1" i="1">
                        <a:solidFill>
                          <a:schemeClr val="tx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пр</m:t>
                    </m:r>
                    <m:r>
                      <a:rPr lang="en-US" sz="3200" b="0" i="0" smtClean="0">
                        <a:solidFill>
                          <a:schemeClr val="tx2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r>
                  <a:rPr lang="en-US" sz="3200" dirty="0"/>
                  <a:t>)</a:t>
                </a:r>
                <a:endParaRPr lang="ru-RU" sz="3200" dirty="0"/>
              </a:p>
            </p:txBody>
          </p:sp>
        </mc:Choice>
        <mc:Fallback xmlns="">
          <p:sp>
            <p:nvSpPr>
              <p:cNvPr id="26" name="Прямоугольник 2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9924" y="3363566"/>
                <a:ext cx="1654620" cy="584775"/>
              </a:xfrm>
              <a:prstGeom prst="rect">
                <a:avLst/>
              </a:prstGeom>
              <a:blipFill>
                <a:blip r:embed="rId7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Прямоугольник 26"/>
              <p:cNvSpPr/>
              <p:nvPr/>
            </p:nvSpPr>
            <p:spPr>
              <a:xfrm>
                <a:off x="1879532" y="4654930"/>
                <a:ext cx="2117375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uk-UA" sz="3200" b="1" i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US" sz="32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uk-UA" sz="3200" b="1" i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теор</m:t>
                      </m:r>
                      <m:r>
                        <a:rPr lang="en-US" sz="3200" b="1" i="1" smtClean="0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.)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27" name="Прямоугольник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9532" y="4654930"/>
                <a:ext cx="2117375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Прямоугольник 29"/>
              <p:cNvSpPr/>
              <p:nvPr/>
            </p:nvSpPr>
            <p:spPr>
              <a:xfrm>
                <a:off x="4257119" y="4406745"/>
                <a:ext cx="1258678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𝒎</m:t>
                      </m:r>
                      <m:r>
                        <a:rPr lang="uk-UA" sz="3200" b="1" i="1">
                          <a:solidFill>
                            <a:schemeClr val="tx2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 пр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30" name="Прямоугольник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7119" y="4406745"/>
                <a:ext cx="1258678" cy="584775"/>
              </a:xfrm>
              <a:prstGeom prst="rect">
                <a:avLst/>
              </a:prstGeom>
              <a:blipFill rotWithShape="0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096" name="Прямая соединительная линия 4095"/>
          <p:cNvCxnSpPr/>
          <p:nvPr/>
        </p:nvCxnSpPr>
        <p:spPr>
          <a:xfrm>
            <a:off x="4257119" y="4988412"/>
            <a:ext cx="117219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097" name="Прямоугольник 4096"/>
          <p:cNvSpPr/>
          <p:nvPr/>
        </p:nvSpPr>
        <p:spPr>
          <a:xfrm>
            <a:off x="4625849" y="4960742"/>
            <a:ext cx="4347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3200" b="1" dirty="0">
                <a:solidFill>
                  <a:schemeClr val="tx2">
                    <a:lumMod val="75000"/>
                  </a:schemeClr>
                </a:solidFill>
                <a:latin typeface="Roboto"/>
              </a:rPr>
              <a:t>η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103981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Заголовок 1"/>
          <p:cNvSpPr>
            <a:spLocks noGrp="1"/>
          </p:cNvSpPr>
          <p:nvPr>
            <p:ph type="title"/>
          </p:nvPr>
        </p:nvSpPr>
        <p:spPr>
          <a:xfrm>
            <a:off x="0" y="283515"/>
            <a:ext cx="7060707" cy="1143000"/>
          </a:xfrm>
        </p:spPr>
        <p:txBody>
          <a:bodyPr/>
          <a:lstStyle/>
          <a:p>
            <a:pPr eaLnBrk="1" hangingPunct="1"/>
            <a:r>
              <a:rPr lang="uk-UA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Алгоритм </a:t>
            </a:r>
            <a:r>
              <a:rPr lang="uk-UA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alt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язку</a:t>
            </a:r>
            <a:r>
              <a:rPr lang="uk-UA" alt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</a:t>
            </a:r>
            <a:endParaRPr lang="ru-RU" alt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 bwMode="auto">
          <a:xfrm>
            <a:off x="121444" y="1503451"/>
            <a:ext cx="11949111" cy="51849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v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indent="0">
              <a:spcAft>
                <a:spcPts val="0"/>
              </a:spcAft>
              <a:buNone/>
              <a:tabLst>
                <a:tab pos="457200" algn="l"/>
              </a:tabLst>
            </a:pPr>
            <a:r>
              <a:rPr lang="uk-UA" sz="2400" kern="0" dirty="0">
                <a:solidFill>
                  <a:schemeClr val="tx2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Записуємо скорочену умову задачі (дано).</a:t>
            </a:r>
            <a:endParaRPr lang="ru-RU" sz="2400" kern="0" dirty="0">
              <a:solidFill>
                <a:schemeClr val="tx2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  <a:tabLst>
                <a:tab pos="457200" algn="l"/>
              </a:tabLst>
            </a:pPr>
            <a:r>
              <a:rPr lang="uk-UA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Складаємо  рівняння хімічної реакції, обов’язково урівнюємо (виставляємо коефіцієнти).</a:t>
            </a:r>
            <a:endParaRPr lang="ru-RU" sz="2400" kern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  <a:tabLst>
                <a:tab pos="457200" algn="l"/>
              </a:tabLst>
            </a:pPr>
            <a:r>
              <a:rPr lang="uk-UA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Над формулами речовин з умови задачі записуємо відому величину й невідому з відповідними одиницями вимірювання. </a:t>
            </a:r>
            <a:endParaRPr lang="ru-RU" sz="2400" kern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  <a:tabLst>
                <a:tab pos="457200" algn="l"/>
              </a:tabLst>
            </a:pPr>
            <a:r>
              <a:rPr lang="uk-UA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Під формулами речовин з відомою і невідомою величиною записуємо  відповідні значення цих величин, знайдені за рівнянням реакції.</a:t>
            </a:r>
            <a:endParaRPr lang="ru-RU" sz="2400" kern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spcAft>
                <a:spcPts val="0"/>
              </a:spcAft>
              <a:buNone/>
              <a:tabLst>
                <a:tab pos="457200" algn="l"/>
              </a:tabLst>
            </a:pPr>
            <a:r>
              <a:rPr lang="uk-UA" sz="2400" kern="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5. Обчислюємо теоретичний вихід речовини. Для цього складаємо й розв'язуємо пропорцію на підставі двох даних, узятих з рівняння реакції, і двох даних — з умови задачі.</a:t>
            </a:r>
            <a:endParaRPr lang="ru-RU" sz="2400" kern="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uk-UA" sz="2400" kern="0" dirty="0">
                <a:latin typeface="Times New Roman" panose="02020603050405020304" pitchFamily="18" charset="0"/>
                <a:ea typeface="Times New Roman" panose="02020603050405020304" pitchFamily="18" charset="0"/>
              </a:rPr>
              <a:t>6. </a:t>
            </a: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Обчислюємо вихід продукту реакції за  формулою</a:t>
            </a:r>
          </a:p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7. Записуємо відповідь.</a:t>
            </a: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Font typeface="Wingdings" panose="05000000000000000000" pitchFamily="2" charset="2"/>
              <a:buNone/>
            </a:pPr>
            <a:endParaRPr lang="ru-RU" sz="2400" kern="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Прямоугольник 11"/>
              <p:cNvSpPr/>
              <p:nvPr/>
            </p:nvSpPr>
            <p:spPr>
              <a:xfrm>
                <a:off x="7120768" y="5504619"/>
                <a:ext cx="2292440" cy="809709"/>
              </a:xfrm>
              <a:prstGeom prst="rect">
                <a:avLst/>
              </a:prstGeom>
              <a:solidFill>
                <a:schemeClr val="bg2"/>
              </a:solidFill>
            </p:spPr>
            <p:txBody>
              <a:bodyPr wrap="square">
                <a:spAutoFit/>
              </a:bodyPr>
              <a:lstStyle/>
              <a:p>
                <a:r>
                  <a:rPr lang="el-GR" sz="2400" b="1" dirty="0">
                    <a:solidFill>
                      <a:schemeClr val="tx2">
                        <a:lumMod val="75000"/>
                      </a:schemeClr>
                    </a:solidFill>
                    <a:latin typeface="Roboto"/>
                  </a:rPr>
                  <a:t>η </a:t>
                </a:r>
                <a:r>
                  <a:rPr lang="uk-UA" sz="2400" b="1" dirty="0">
                    <a:solidFill>
                      <a:schemeClr val="tx2">
                        <a:lumMod val="75000"/>
                      </a:schemeClr>
                    </a:solidFill>
                    <a:latin typeface="Roboto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32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32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a:rPr lang="uk-UA" sz="32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пр.</m:t>
                        </m:r>
                      </m:num>
                      <m:den>
                        <m:r>
                          <a:rPr lang="en-US" sz="32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a:rPr lang="uk-UA" sz="3200" b="1" i="1" smtClean="0">
                            <a:solidFill>
                              <a:schemeClr val="tx2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 теор.</m:t>
                        </m:r>
                      </m:den>
                    </m:f>
                  </m:oMath>
                </a14:m>
                <a:endParaRPr lang="ru-RU" sz="3200" b="1" dirty="0"/>
              </a:p>
            </p:txBody>
          </p:sp>
        </mc:Choice>
        <mc:Fallback xmlns="">
          <p:sp>
            <p:nvSpPr>
              <p:cNvPr id="12" name="Прямоугольник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20768" y="5504619"/>
                <a:ext cx="2292440" cy="809709"/>
              </a:xfrm>
              <a:prstGeom prst="rect">
                <a:avLst/>
              </a:prstGeom>
              <a:blipFill>
                <a:blip r:embed="rId2"/>
                <a:stretch>
                  <a:fillRect l="-398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324599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0" y="274637"/>
            <a:ext cx="6314983" cy="1143000"/>
          </a:xfrm>
        </p:spPr>
        <p:txBody>
          <a:bodyPr/>
          <a:lstStyle/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язуємо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43304"/>
          <a:stretch/>
        </p:blipFill>
        <p:spPr>
          <a:xfrm>
            <a:off x="2860378" y="2460744"/>
            <a:ext cx="6729044" cy="424185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6" name="Прямоугольник 5"/>
          <p:cNvSpPr/>
          <p:nvPr/>
        </p:nvSpPr>
        <p:spPr>
          <a:xfrm>
            <a:off x="356760" y="1523692"/>
            <a:ext cx="1147847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№1.Обчислити вихід амоніаку, якщо відомо, що після взаємодії азоту об’ємом 2,24 л (</a:t>
            </a:r>
            <a:r>
              <a:rPr lang="uk-UA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н.у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 із воднем утворився амоніак об’ємом 4,0 л.</a:t>
            </a:r>
          </a:p>
        </p:txBody>
      </p:sp>
      <p:cxnSp>
        <p:nvCxnSpPr>
          <p:cNvPr id="3" name="Пряма сполучна лінія 2">
            <a:extLst>
              <a:ext uri="{FF2B5EF4-FFF2-40B4-BE49-F238E27FC236}">
                <a16:creationId xmlns:a16="http://schemas.microsoft.com/office/drawing/2014/main" id="{43284A1D-0135-463A-9D55-918638C8F391}"/>
              </a:ext>
            </a:extLst>
          </p:cNvPr>
          <p:cNvCxnSpPr/>
          <p:nvPr/>
        </p:nvCxnSpPr>
        <p:spPr bwMode="auto">
          <a:xfrm>
            <a:off x="5797118" y="2627790"/>
            <a:ext cx="985422" cy="470517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8" name="Пряма сполучна лінія 7">
            <a:extLst>
              <a:ext uri="{FF2B5EF4-FFF2-40B4-BE49-F238E27FC236}">
                <a16:creationId xmlns:a16="http://schemas.microsoft.com/office/drawing/2014/main" id="{17C4ADF1-DA55-4143-83E0-97A87DF97977}"/>
              </a:ext>
            </a:extLst>
          </p:cNvPr>
          <p:cNvCxnSpPr/>
          <p:nvPr/>
        </p:nvCxnSpPr>
        <p:spPr bwMode="auto">
          <a:xfrm flipH="1">
            <a:off x="5823751" y="2574524"/>
            <a:ext cx="932156" cy="541538"/>
          </a:xfrm>
          <a:prstGeom prst="lin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549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72248" y="1446759"/>
            <a:ext cx="11647503" cy="933269"/>
          </a:xfrm>
        </p:spPr>
        <p:txBody>
          <a:bodyPr/>
          <a:lstStyle/>
          <a:p>
            <a:pPr marL="0" indent="0">
              <a:buNone/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№2.Обчисліть об’єм амоніаку (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н.у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.), який можна одержати з азоту об’ємом 0,68л і достатньої кількості водню, якщо вихід амоніаку становить 43 %.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r="10368"/>
          <a:stretch/>
        </p:blipFill>
        <p:spPr>
          <a:xfrm>
            <a:off x="1049710" y="2287125"/>
            <a:ext cx="10092577" cy="451760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6" name="Заголовок 1">
            <a:extLst>
              <a:ext uri="{FF2B5EF4-FFF2-40B4-BE49-F238E27FC236}">
                <a16:creationId xmlns:a16="http://schemas.microsoft.com/office/drawing/2014/main" id="{9DED4163-8206-4363-9251-231E8140B8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74637"/>
            <a:ext cx="6314983" cy="1143000"/>
          </a:xfrm>
        </p:spPr>
        <p:txBody>
          <a:bodyPr/>
          <a:lstStyle/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язуємо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задачі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3214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2393"/>
            <a:ext cx="595099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9503" y="1509204"/>
            <a:ext cx="11635454" cy="4802517"/>
          </a:xfrm>
        </p:spPr>
        <p:txBody>
          <a:bodyPr/>
          <a:lstStyle/>
          <a:p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яжіть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задачі:</a:t>
            </a:r>
          </a:p>
          <a:p>
            <a:pPr marL="0" indent="0">
              <a:buNone/>
            </a:pPr>
            <a:r>
              <a:rPr lang="uk-UA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№1.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46,8 г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натрій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хлориду в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результаті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достатньою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кількістю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концентрованої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сульфатної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добуто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21,9 г</a:t>
            </a:r>
          </a:p>
          <a:p>
            <a:pPr marL="0" indent="0">
              <a:buNone/>
            </a:pP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гідроген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хлориду.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відносний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вихід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продукту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uk-UA" sz="2400" i="1" dirty="0">
              <a:solidFill>
                <a:schemeClr val="tx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uk-UA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 №2. 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окисненні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17,32 л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сульфур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(IV) оксиду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утворився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сульфур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(VI) оксид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відносний вихід продукту реакції 97%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</a:t>
            </a:r>
            <a:r>
              <a:rPr lang="uk-UA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єм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продукту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реакції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400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400" i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7550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id="{FFCAAE9D-B7F8-4A1C-A7CE-231DC6BEA3B7}"/>
              </a:ext>
            </a:extLst>
          </p:cNvPr>
          <p:cNvSpPr/>
          <p:nvPr/>
        </p:nvSpPr>
        <p:spPr>
          <a:xfrm>
            <a:off x="739140" y="1813852"/>
            <a:ext cx="107137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Інтернет ресурс: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https://miyklas.com.ua/p/himija/11-klas/khimichni-reaktciyi-329747/obchislennia-za-khimichnimi-rivnianniami-vidnosnogo-vikhodu-produktu-rea_-342105/re-f55a58b5-ab64-485c-aa23-7d5edc3779e1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D56AE8-45B4-4602-B971-A0C3DE71B641}"/>
              </a:ext>
            </a:extLst>
          </p:cNvPr>
          <p:cNvSpPr txBox="1"/>
          <p:nvPr/>
        </p:nvSpPr>
        <p:spPr>
          <a:xfrm>
            <a:off x="739140" y="3110647"/>
            <a:ext cx="104550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Хімія: підручник для 10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загальносвіт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навч.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закл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профільн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рівень)/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Буринська Н.М., Депутат В.М.,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Сударева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Г.Ф.,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Чайченко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Н.Н.: Кер.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кол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Буринська Н.М. – К.: Педагогічна думка, 2010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FB86AA4-6AE8-4DE8-9614-ABE289F77098}"/>
              </a:ext>
            </a:extLst>
          </p:cNvPr>
          <p:cNvSpPr txBox="1"/>
          <p:nvPr/>
        </p:nvSpPr>
        <p:spPr>
          <a:xfrm>
            <a:off x="283464" y="538198"/>
            <a:ext cx="178869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Джерела</a:t>
            </a:r>
          </a:p>
        </p:txBody>
      </p:sp>
    </p:spTree>
    <p:extLst>
      <p:ext uri="{BB962C8B-B14F-4D97-AF65-F5344CB8AC3E}">
        <p14:creationId xmlns:p14="http://schemas.microsoft.com/office/powerpoint/2010/main" val="31440012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ppt/theme/theme2.xml><?xml version="1.0" encoding="utf-8"?>
<a:theme xmlns:a="http://schemas.openxmlformats.org/drawingml/2006/main" name="1_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875E370B-9326-4294-9356-24D7A7D44C27}" vid="{B596BEAE-8391-47C3-B6C0-808DFC14467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754</Words>
  <Application>Microsoft Office PowerPoint</Application>
  <PresentationFormat>Широкий екран</PresentationFormat>
  <Paragraphs>63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слайдів</vt:lpstr>
      </vt:variant>
      <vt:variant>
        <vt:i4>12</vt:i4>
      </vt:variant>
    </vt:vector>
  </HeadingPairs>
  <TitlesOfParts>
    <vt:vector size="20" baseType="lpstr">
      <vt:lpstr>Arial</vt:lpstr>
      <vt:lpstr>Calibri</vt:lpstr>
      <vt:lpstr>Cambria Math</vt:lpstr>
      <vt:lpstr>Roboto</vt:lpstr>
      <vt:lpstr>Times New Roman</vt:lpstr>
      <vt:lpstr>Wingdings</vt:lpstr>
      <vt:lpstr>Тема1</vt:lpstr>
      <vt:lpstr>1_Тема1</vt:lpstr>
      <vt:lpstr> Обчислення за хімічними рівняннями відносного виходу продукту реакції</vt:lpstr>
      <vt:lpstr>Мета: </vt:lpstr>
      <vt:lpstr>Навіщо це треба?</vt:lpstr>
      <vt:lpstr>Чому бувають втрати?</vt:lpstr>
      <vt:lpstr>Розрізняємо два виходи продукту реакції:</vt:lpstr>
      <vt:lpstr>Вихід продукту реакції</vt:lpstr>
      <vt:lpstr>Формули для обчислення виходу продукту реакції</vt:lpstr>
      <vt:lpstr>Алгоритм розв’язку задач</vt:lpstr>
      <vt:lpstr>Розв’язуємо задачі</vt:lpstr>
      <vt:lpstr>Розв’язуємо задачі</vt:lpstr>
      <vt:lpstr>Домашнє завдання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Обчислення за хімічними рівняннями відносного виходу продукту реакції</dc:title>
  <dc:creator>Учетная запись Майкрософт</dc:creator>
  <cp:lastModifiedBy>Стрельченко Дмитро Сергійович</cp:lastModifiedBy>
  <cp:revision>28</cp:revision>
  <dcterms:created xsi:type="dcterms:W3CDTF">2020-11-03T11:50:50Z</dcterms:created>
  <dcterms:modified xsi:type="dcterms:W3CDTF">2022-12-08T11:53:59Z</dcterms:modified>
</cp:coreProperties>
</file>