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0719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4212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3643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0547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1992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38784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4709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31668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405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75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80871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036FFBCB-B728-4B9B-8AAA-9A95CC5EA6E6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D3921BE9-D322-4E15-8B6C-C26492A95D1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8822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24EA07-5313-4D30-AB28-DE6534180A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/>
          <a:lstStyle/>
          <a:p>
            <a:r>
              <a:rPr lang="uk-UA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Оксиген. Поширеність Оксигену в природі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80DB576-B709-4734-9E67-A7427D428F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55497" y="5487398"/>
            <a:ext cx="4572000" cy="649451"/>
          </a:xfrm>
        </p:spPr>
        <p:txBody>
          <a:bodyPr/>
          <a:lstStyle/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Стрельченко М.О.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919030-AEC2-4CA5-B0C5-8A8213583E0A}"/>
              </a:ext>
            </a:extLst>
          </p:cNvPr>
          <p:cNvSpPr txBox="1"/>
          <p:nvPr/>
        </p:nvSpPr>
        <p:spPr>
          <a:xfrm>
            <a:off x="245097" y="565608"/>
            <a:ext cx="2266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</a:p>
        </p:txBody>
      </p:sp>
      <p:pic>
        <p:nvPicPr>
          <p:cNvPr id="1026" name="Picture 2" descr="Оксиген">
            <a:extLst>
              <a:ext uri="{FF2B5EF4-FFF2-40B4-BE49-F238E27FC236}">
                <a16:creationId xmlns:a16="http://schemas.microsoft.com/office/drawing/2014/main" id="{FCF9594D-A531-479C-894A-24F8340F93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2" b="4952"/>
          <a:stretch/>
        </p:blipFill>
        <p:spPr bwMode="auto">
          <a:xfrm>
            <a:off x="364503" y="4449452"/>
            <a:ext cx="2831184" cy="168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CA6EA7-4CE0-4E9F-B7DF-E9C1513CC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7309" y="1150383"/>
            <a:ext cx="1470188" cy="147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76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F03713-E1CE-4EE2-9BDF-C03FEBDF6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433004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Повторення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DF43BFA2-EEC1-4BD2-B5D1-9487A497736E}"/>
              </a:ext>
            </a:extLst>
          </p:cNvPr>
          <p:cNvSpPr/>
          <p:nvPr/>
        </p:nvSpPr>
        <p:spPr>
          <a:xfrm>
            <a:off x="516902" y="1550699"/>
            <a:ext cx="10272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№1.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57E7D94-EB21-4EC7-B620-2FF2ADFAC5A2}"/>
              </a:ext>
            </a:extLst>
          </p:cNvPr>
          <p:cNvSpPr/>
          <p:nvPr/>
        </p:nvSpPr>
        <p:spPr>
          <a:xfrm>
            <a:off x="516902" y="2235261"/>
            <a:ext cx="1137029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№2.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Виберіть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переліку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14350" indent="-51435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блакитного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без запаху і смаку </a:t>
            </a:r>
          </a:p>
          <a:p>
            <a:pPr marL="514350" indent="-51435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buAutoNum type="arabicPeriod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безбарвне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запаху і смаку </a:t>
            </a:r>
          </a:p>
          <a:p>
            <a:pPr marL="514350" indent="-514350">
              <a:buAutoNum type="arabicPeriod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малорозчинне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7C76BE-F08D-4D19-9FD2-2CAC11C5CC68}"/>
              </a:ext>
            </a:extLst>
          </p:cNvPr>
          <p:cNvSpPr txBox="1"/>
          <p:nvPr/>
        </p:nvSpPr>
        <p:spPr>
          <a:xfrm>
            <a:off x="516902" y="5405360"/>
            <a:ext cx="9756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№3.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речовина за вмістом в атмосфері займає друге місце?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B35801-7A07-46B0-9668-36D448C629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6681" y="93244"/>
            <a:ext cx="1868469" cy="186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676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18F9B75-293E-4000-BF55-90EAA2412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2345"/>
            <a:ext cx="6441649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відкриття Оксигену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28FC1F5-22EC-4497-9151-03E706EE568F}"/>
              </a:ext>
            </a:extLst>
          </p:cNvPr>
          <p:cNvSpPr/>
          <p:nvPr/>
        </p:nvSpPr>
        <p:spPr>
          <a:xfrm>
            <a:off x="5143893" y="1724149"/>
            <a:ext cx="644164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Назву цього елемента запропонував французький хімік А. Лавуазьє, що з латини означає «той, що народжує кислоту». У 1775 році Лавуазьє дослідив і описав властивості кисню – простої речовини утвореної двома атомами Оксигену.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548029C-99FA-41A7-8E00-B59A1F844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120" y="1950366"/>
            <a:ext cx="3318234" cy="395284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BAF8E7F-C6BA-4B90-8383-6CA64A9EF2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662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FC2C907-9D10-4973-924E-B4C84D487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2918"/>
            <a:ext cx="6300247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– хімічний елемент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9BE472F-2D5E-4D0B-A03B-EA1C183A2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D3CF04A5-2C88-41D8-B527-DC0D1F0A7609}"/>
              </a:ext>
            </a:extLst>
          </p:cNvPr>
          <p:cNvSpPr/>
          <p:nvPr/>
        </p:nvSpPr>
        <p:spPr>
          <a:xfrm>
            <a:off x="5797484" y="1746374"/>
            <a:ext cx="61651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– це неметалічний елемент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групи головної підгрупи (А), 2 періоду Періодичної системи з порядковим номером - 8. Хімічний символ Оксигену – О. Відносна атомна маса - 16. Валентність Оксигену у сполуках дорівнює - ІІ.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28E4B84-0D83-4A04-9A0B-FC2130B69DC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3861" r="37922" b="48292"/>
          <a:stretch/>
        </p:blipFill>
        <p:spPr>
          <a:xfrm>
            <a:off x="342810" y="2245995"/>
            <a:ext cx="5416060" cy="3046988"/>
          </a:xfrm>
          <a:prstGeom prst="rect">
            <a:avLst/>
          </a:prstGeom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id="{CC7F491B-A803-40E2-9B99-EFC45A2BC527}"/>
              </a:ext>
            </a:extLst>
          </p:cNvPr>
          <p:cNvSpPr/>
          <p:nvPr/>
        </p:nvSpPr>
        <p:spPr bwMode="auto">
          <a:xfrm>
            <a:off x="4448544" y="2997723"/>
            <a:ext cx="876693" cy="565608"/>
          </a:xfrm>
          <a:prstGeom prst="ellipse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0" i="0" u="none" strike="noStrike" cap="none" normalizeH="0" baseline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  <p:cxnSp>
        <p:nvCxnSpPr>
          <p:cNvPr id="3" name="Пряма зі стрілкою 2">
            <a:extLst>
              <a:ext uri="{FF2B5EF4-FFF2-40B4-BE49-F238E27FC236}">
                <a16:creationId xmlns:a16="http://schemas.microsoft.com/office/drawing/2014/main" id="{E9DC1B0E-855E-440E-8C38-0308EFA40971}"/>
              </a:ext>
            </a:extLst>
          </p:cNvPr>
          <p:cNvCxnSpPr/>
          <p:nvPr/>
        </p:nvCxnSpPr>
        <p:spPr bwMode="auto">
          <a:xfrm flipV="1">
            <a:off x="4920792" y="2752627"/>
            <a:ext cx="0" cy="24509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" name="Пряма зі стрілкою 9">
            <a:extLst>
              <a:ext uri="{FF2B5EF4-FFF2-40B4-BE49-F238E27FC236}">
                <a16:creationId xmlns:a16="http://schemas.microsoft.com/office/drawing/2014/main" id="{388AB7FA-1838-4E30-88E2-DEDF21367E0C}"/>
              </a:ext>
            </a:extLst>
          </p:cNvPr>
          <p:cNvCxnSpPr>
            <a:stCxn id="8" idx="2"/>
          </p:cNvCxnSpPr>
          <p:nvPr/>
        </p:nvCxnSpPr>
        <p:spPr bwMode="auto">
          <a:xfrm flipH="1">
            <a:off x="612742" y="3280527"/>
            <a:ext cx="3835802" cy="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651977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7D6D150-1333-4776-B5E2-CAB3447FEDCA}"/>
              </a:ext>
            </a:extLst>
          </p:cNvPr>
          <p:cNvSpPr/>
          <p:nvPr/>
        </p:nvSpPr>
        <p:spPr>
          <a:xfrm>
            <a:off x="5659225" y="2491091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Будова атома Оксигену: заряд ядра +8, ядро містить 8 протонів та 8 нейтронів, навколо ядра на двох орбітах обертається 8 електронів. </a:t>
            </a:r>
            <a:endParaRPr lang="uk-UA" dirty="0"/>
          </a:p>
        </p:txBody>
      </p:sp>
      <p:sp>
        <p:nvSpPr>
          <p:cNvPr id="4" name="Заголовок 4">
            <a:extLst>
              <a:ext uri="{FF2B5EF4-FFF2-40B4-BE49-F238E27FC236}">
                <a16:creationId xmlns:a16="http://schemas.microsoft.com/office/drawing/2014/main" id="{A8CA3911-9D8E-40D7-B3D3-9F6B0551D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2918"/>
            <a:ext cx="6300247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– хімічний елемент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F96124-C0AD-46DC-B7EB-B118AB8606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390" y="1735172"/>
            <a:ext cx="4072481" cy="40663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F36EF03-B9C0-44EA-852A-6B6F15188B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433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>
            <a:extLst>
              <a:ext uri="{FF2B5EF4-FFF2-40B4-BE49-F238E27FC236}">
                <a16:creationId xmlns:a16="http://schemas.microsoft.com/office/drawing/2014/main" id="{2750462D-6604-44D4-8EB0-21994176D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2918"/>
            <a:ext cx="6300247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– хімічний елемент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F044C84-F83C-4820-B486-D8A4CAA65D95}"/>
              </a:ext>
            </a:extLst>
          </p:cNvPr>
          <p:cNvSpPr/>
          <p:nvPr/>
        </p:nvSpPr>
        <p:spPr>
          <a:xfrm>
            <a:off x="5170602" y="1846671"/>
            <a:ext cx="630024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дуже поширений елемент на нашій планеті. Біосфера Землі містить 52 % Оксигену. Вона об’єднує частини атмосфери, гідросфери, літосфери, де існує життя. Атоми Оксигену входять до складу таких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важливих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кисень повітря та вода.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E2373CB-BB4C-4BCA-B10E-99DBB0B77F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76CD84B-73F4-4C83-A746-8EFEC9C719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550" y="2755743"/>
            <a:ext cx="2947473" cy="29474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99D87B-1A4E-463F-ABB2-1DFE393FA066}"/>
              </a:ext>
            </a:extLst>
          </p:cNvPr>
          <p:cNvSpPr txBox="1"/>
          <p:nvPr/>
        </p:nvSpPr>
        <p:spPr>
          <a:xfrm>
            <a:off x="1722296" y="1703045"/>
            <a:ext cx="269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52% Оксигену</a:t>
            </a:r>
          </a:p>
        </p:txBody>
      </p:sp>
      <p:cxnSp>
        <p:nvCxnSpPr>
          <p:cNvPr id="9" name="Пряма зі стрілкою 8">
            <a:extLst>
              <a:ext uri="{FF2B5EF4-FFF2-40B4-BE49-F238E27FC236}">
                <a16:creationId xmlns:a16="http://schemas.microsoft.com/office/drawing/2014/main" id="{F03D2DFA-12F5-45AA-B5D0-DC3C01894166}"/>
              </a:ext>
            </a:extLst>
          </p:cNvPr>
          <p:cNvCxnSpPr>
            <a:stCxn id="5" idx="2"/>
          </p:cNvCxnSpPr>
          <p:nvPr/>
        </p:nvCxnSpPr>
        <p:spPr bwMode="auto">
          <a:xfrm flipH="1">
            <a:off x="2799761" y="2287820"/>
            <a:ext cx="271045" cy="549648"/>
          </a:xfrm>
          <a:prstGeom prst="straightConnector1">
            <a:avLst/>
          </a:prstGeom>
          <a:ln>
            <a:solidFill>
              <a:srgbClr val="00B050"/>
            </a:solidFill>
            <a:headEnd type="none" w="med" len="med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5345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525000D8-0640-4F45-A429-404C340AB7A3}"/>
              </a:ext>
            </a:extLst>
          </p:cNvPr>
          <p:cNvSpPr/>
          <p:nvPr/>
        </p:nvSpPr>
        <p:spPr>
          <a:xfrm>
            <a:off x="5203598" y="2740459"/>
            <a:ext cx="641965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Більша частина поверхні нашої планети вкрита водою. Усі води Світового океану роблять значний внесок у відсоток вмісту Оксигену. </a:t>
            </a:r>
          </a:p>
        </p:txBody>
      </p:sp>
      <p:sp>
        <p:nvSpPr>
          <p:cNvPr id="4" name="Заголовок 4">
            <a:extLst>
              <a:ext uri="{FF2B5EF4-FFF2-40B4-BE49-F238E27FC236}">
                <a16:creationId xmlns:a16="http://schemas.microsoft.com/office/drawing/2014/main" id="{4AB80A1D-3FCA-4F22-B100-53A0DA17D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2918"/>
            <a:ext cx="6300247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– хімічний елемент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9B1360C-8A7B-4715-B8E1-C9B706D6E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39" y="1810415"/>
            <a:ext cx="3901535" cy="42086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E62659-9C5C-40B5-886B-69F2357909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315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B6C8BCB-4947-4543-B694-CEBE9FAD3C8B}"/>
              </a:ext>
            </a:extLst>
          </p:cNvPr>
          <p:cNvSpPr/>
          <p:nvPr/>
        </p:nvSpPr>
        <p:spPr>
          <a:xfrm>
            <a:off x="5316718" y="1910435"/>
            <a:ext cx="655162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Хімічний елемент Оксиген утворює дві прості речовини кисень та озон, проте лише невелика частина Оксигену існує як проста речовина кисень, ще менше припадає на озон. 99,99% Оксигену, що є на нашій планеті, тобто майже весь, міститься у складних речовинах</a:t>
            </a:r>
          </a:p>
        </p:txBody>
      </p:sp>
      <p:sp>
        <p:nvSpPr>
          <p:cNvPr id="4" name="Заголовок 4">
            <a:extLst>
              <a:ext uri="{FF2B5EF4-FFF2-40B4-BE49-F238E27FC236}">
                <a16:creationId xmlns:a16="http://schemas.microsoft.com/office/drawing/2014/main" id="{FB5F454B-61A2-45FB-8A66-89AACA417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2918"/>
            <a:ext cx="6300247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– хімічний елемент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FADAD5-84A5-405E-86A4-918E8CC9F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C8159D-B914-4F48-92B3-85362FBCE5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59" y="1846671"/>
            <a:ext cx="1798101" cy="158232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E60BD0E-C982-4824-9FCA-26795D2F8A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691" y="4049377"/>
            <a:ext cx="3062139" cy="220474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BDF5400-97A4-4F39-A2D2-30BA09DF09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182" b="90455" l="4778" r="94667">
                        <a14:foregroundMark x1="8111" y1="56061" x2="8111" y2="56061"/>
                        <a14:foregroundMark x1="29667" y1="90606" x2="29667" y2="90606"/>
                        <a14:foregroundMark x1="48333" y1="8333" x2="48333" y2="8333"/>
                        <a14:foregroundMark x1="91000" y1="52576" x2="91000" y2="52576"/>
                        <a14:foregroundMark x1="94667" y1="56364" x2="94667" y2="56364"/>
                        <a14:foregroundMark x1="69333" y1="90303" x2="69333" y2="90303"/>
                        <a14:foregroundMark x1="4778" y1="57727" x2="4778" y2="5772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6849" y="2450301"/>
            <a:ext cx="2669179" cy="195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761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0E5B0D41-21FD-4491-A91E-426FF7362D3F}"/>
              </a:ext>
            </a:extLst>
          </p:cNvPr>
          <p:cNvSpPr/>
          <p:nvPr/>
        </p:nvSpPr>
        <p:spPr>
          <a:xfrm>
            <a:off x="4732256" y="1681592"/>
            <a:ext cx="714551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атмосфері Оксиген міститься у складі кисню, масова частка якого -23%, а об’ємна - 21%. Цей хімічний елемент входить до складу піску, глини, гірських порід і мінералів. Його вміст у земній корі становить - 47%. Оксиген утворює сполуки майже з усіма елементами, крім Гелію, Неону та Аргону.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67A525-8A30-4AC4-B588-C58CB8968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93D4260F-FCD4-4DA8-B824-483EBCB39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2918"/>
            <a:ext cx="6300247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– хімічний елемент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368744A-7674-4CBF-9D8F-764AF0E330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227" y="1912660"/>
            <a:ext cx="4028283" cy="185727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38F5611-B162-4DFC-9DC5-0AB30A90CF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473" y="4208398"/>
            <a:ext cx="3769789" cy="19912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9B3427-84C9-4B21-908B-54E48F432AB1}"/>
              </a:ext>
            </a:extLst>
          </p:cNvPr>
          <p:cNvSpPr txBox="1"/>
          <p:nvPr/>
        </p:nvSpPr>
        <p:spPr>
          <a:xfrm>
            <a:off x="1251537" y="1587034"/>
            <a:ext cx="2096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 атмосфери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C6FA0E4-DFB7-40FE-B536-1E4E08A706E0}"/>
              </a:ext>
            </a:extLst>
          </p:cNvPr>
          <p:cNvSpPr txBox="1"/>
          <p:nvPr/>
        </p:nvSpPr>
        <p:spPr>
          <a:xfrm>
            <a:off x="1251537" y="3736918"/>
            <a:ext cx="2201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 земної кори</a:t>
            </a:r>
          </a:p>
        </p:txBody>
      </p:sp>
    </p:spTree>
    <p:extLst>
      <p:ext uri="{BB962C8B-B14F-4D97-AF65-F5344CB8AC3E}">
        <p14:creationId xmlns:p14="http://schemas.microsoft.com/office/powerpoint/2010/main" val="1340497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8F9E8B7-5D7D-4386-AC81-D156B50DC38D}"/>
              </a:ext>
            </a:extLst>
          </p:cNvPr>
          <p:cNvSpPr/>
          <p:nvPr/>
        </p:nvSpPr>
        <p:spPr>
          <a:xfrm>
            <a:off x="455628" y="1641989"/>
            <a:ext cx="1128074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ходить до складу таких біологічно важливих речовин, як білки, жири, вуглеводи, нуклеїнові кислоти. Ці речовини входять до складу живих організмів або надходять туди разом з їжею. Оксиген в живих організмах використовується для окислення поживних речовин та перетворення їх в енергію, надходження його організм відбувається в процесі дихання.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E4420F1-C91B-4751-A9EB-ED8A3A0C0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748D9108-C403-4DDB-83F0-EDDD8EA6B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2918"/>
            <a:ext cx="6300247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– хімічний елемент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930C67-AB39-417E-BA10-2FB3C8F815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481" y="4867257"/>
            <a:ext cx="2862078" cy="197295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78341CC-F518-4B37-939E-DCA3040089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6557" y="4902836"/>
            <a:ext cx="3206686" cy="193737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D856B98-0786-4461-B201-25FDBA6D0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3243" y="4902837"/>
            <a:ext cx="4148028" cy="193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364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0757EECF-4A17-48A0-A474-D01D964737ED}"/>
              </a:ext>
            </a:extLst>
          </p:cNvPr>
          <p:cNvSpPr/>
          <p:nvPr/>
        </p:nvSpPr>
        <p:spPr>
          <a:xfrm>
            <a:off x="5612091" y="1846697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Навколо нас відбувається безліч хімічних явищ (дихання, фотосинтез, горіння, гниття під час яких Оксиген із складу простої речовини кисню переходить у складні речовини і навпаки. Це явище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колообігу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Оксигену в природі.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837F3A-E1D4-46BC-A48E-CFD9782C79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C6F4D99C-8606-4305-A62A-249A6601E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2918"/>
            <a:ext cx="6300247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Оксиген – хімічний елемент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C15983-DFFF-4242-93C6-1CDA3FA5CB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201" y="1668887"/>
            <a:ext cx="2470609" cy="266505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BFAF98-26BD-4466-8C6E-E24EB2EEFB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7122" y="1414570"/>
            <a:ext cx="2087781" cy="3004002"/>
          </a:xfrm>
          <a:prstGeom prst="rect">
            <a:avLst/>
          </a:prstGeom>
        </p:spPr>
      </p:pic>
      <p:pic>
        <p:nvPicPr>
          <p:cNvPr id="2050" name="Picture 2" descr="Rotting українською мовою: гниття ... | Англійський словник,  англо-український словник">
            <a:extLst>
              <a:ext uri="{FF2B5EF4-FFF2-40B4-BE49-F238E27FC236}">
                <a16:creationId xmlns:a16="http://schemas.microsoft.com/office/drawing/2014/main" id="{43AEC4FD-A018-4F5B-A1AD-A895EB541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57" y="4336226"/>
            <a:ext cx="3502321" cy="1705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368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58E969-508D-4498-8119-04D32E71B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1772"/>
            <a:ext cx="4075522" cy="1143000"/>
          </a:xfrm>
        </p:spPr>
        <p:txBody>
          <a:bodyPr/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B83CA1E-54EC-406D-8CA4-7ED8B7B7F3EE}"/>
              </a:ext>
            </a:extLst>
          </p:cNvPr>
          <p:cNvSpPr/>
          <p:nvPr/>
        </p:nvSpPr>
        <p:spPr>
          <a:xfrm>
            <a:off x="743146" y="2283702"/>
            <a:ext cx="107057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Оксиген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літосфері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гідросфері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другим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Оксиген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припадає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BDF7C23-FACB-4B9B-BC78-31C84BB03C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56734" y="4002882"/>
            <a:ext cx="2587646" cy="232370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6D8C07-77F0-4B8B-81DA-E602E83BE9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2333" y1="39500" x2="39667" y2="47833"/>
                        <a14:foregroundMark x1="39667" y1="47833" x2="59333" y2="53667"/>
                        <a14:foregroundMark x1="59333" y1="53667" x2="59667" y2="67333"/>
                        <a14:foregroundMark x1="48167" y1="10000" x2="48167" y2="10000"/>
                        <a14:foregroundMark x1="49000" y1="90000" x2="49000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1204" y="77575"/>
            <a:ext cx="1769096" cy="176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158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6D0D99-ACB6-4D30-97C2-B3B4CD885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1772"/>
            <a:ext cx="632852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6DADD6-F553-4DC8-83A7-271FD50AD5D6}"/>
              </a:ext>
            </a:extLst>
          </p:cNvPr>
          <p:cNvSpPr txBox="1"/>
          <p:nvPr/>
        </p:nvSpPr>
        <p:spPr>
          <a:xfrm>
            <a:off x="1128074" y="2488676"/>
            <a:ext cx="99358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параграф 15 (підручник «Хімія 7 клас»,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Григорович О.В.)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03FFCC-74B8-40A3-83E5-F80E80F95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9344" y="3499904"/>
            <a:ext cx="3701592" cy="277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805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194</TotalTime>
  <Words>538</Words>
  <Application>Microsoft Office PowerPoint</Application>
  <PresentationFormat>Широкий екран</PresentationFormat>
  <Paragraphs>37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6" baseType="lpstr">
      <vt:lpstr>Arial</vt:lpstr>
      <vt:lpstr>Times New Roman</vt:lpstr>
      <vt:lpstr>Тема1</vt:lpstr>
      <vt:lpstr>Оксиген. Поширеність Оксигену в природі</vt:lpstr>
      <vt:lpstr>Повторення</vt:lpstr>
      <vt:lpstr>Історія відкриття Оксигену</vt:lpstr>
      <vt:lpstr>Оксиген – хімічний елемент</vt:lpstr>
      <vt:lpstr>Оксиген – хімічний елемент</vt:lpstr>
      <vt:lpstr>Оксиген – хімічний елемент</vt:lpstr>
      <vt:lpstr>Оксиген – хімічний елемент</vt:lpstr>
      <vt:lpstr>Оксиген – хімічний елемент</vt:lpstr>
      <vt:lpstr>Оксиген – хімічний елемент</vt:lpstr>
      <vt:lpstr>Оксиген – хімічний елемент</vt:lpstr>
      <vt:lpstr>Оксиген – хімічний елемент</vt:lpstr>
      <vt:lpstr>Висновок</vt:lpstr>
      <vt:lpstr>Домашнє завдання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Оксиген. Поширеність Оксигену в природі</dc:title>
  <dc:creator>Стрельченко Дмитро Сергійович</dc:creator>
  <cp:lastModifiedBy>Стрельченко Дмитро Сергійович</cp:lastModifiedBy>
  <cp:revision>4</cp:revision>
  <dcterms:created xsi:type="dcterms:W3CDTF">2023-02-06T08:04:55Z</dcterms:created>
  <dcterms:modified xsi:type="dcterms:W3CDTF">2023-02-08T07:02:36Z</dcterms:modified>
</cp:coreProperties>
</file>