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9" r:id="rId4"/>
    <p:sldId id="260" r:id="rId5"/>
    <p:sldId id="261" r:id="rId6"/>
    <p:sldId id="257" r:id="rId7"/>
    <p:sldId id="258" r:id="rId8"/>
    <p:sldId id="262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737CCF9-90AF-404D-9D2F-51BBF15F6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062228-311F-4BE1-BB91-A62CA663FF2D}" type="datetimeFigureOut">
              <a:rPr lang="uk-UA" smtClean="0"/>
              <a:t>02.03.2023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ECD70E-1411-4D73-B753-7C38FD2F90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C705E78-A042-415C-BE20-4C581FF020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AA5641-BE6F-4B97-BE47-9DAA62BCC1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85451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24CFDD9-DF78-4354-AA8E-65FEA96E5E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062228-311F-4BE1-BB91-A62CA663FF2D}" type="datetimeFigureOut">
              <a:rPr lang="uk-UA" smtClean="0"/>
              <a:t>02.03.2023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F5FED74-4C15-46C0-92C5-6E926760BD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52CB2D-32FA-4349-B9E9-364FE7C16F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AA5641-BE6F-4B97-BE47-9DAA62BCC1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58783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637C19-A753-4751-B4EB-9BC3B8C9C9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062228-311F-4BE1-BB91-A62CA663FF2D}" type="datetimeFigureOut">
              <a:rPr lang="uk-UA" smtClean="0"/>
              <a:t>02.03.2023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A1B1074-A33F-49A2-BF6D-A412C6E4D2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257AAF-CA65-41CC-B019-7808957513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AA5641-BE6F-4B97-BE47-9DAA62BCC1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419267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A80747-1C6E-4D5D-BF63-B567F245C8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062228-311F-4BE1-BB91-A62CA663FF2D}" type="datetimeFigureOut">
              <a:rPr lang="uk-UA" smtClean="0"/>
              <a:t>02.03.2023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B2F344-2E63-4B97-A876-1B90B6DA5A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45DAAC-CEE7-4E27-8162-1E39140E7C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AA5641-BE6F-4B97-BE47-9DAA62BCC1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24253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71EADDE-E38E-42E7-94B6-176352BE6E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062228-311F-4BE1-BB91-A62CA663FF2D}" type="datetimeFigureOut">
              <a:rPr lang="uk-UA" smtClean="0"/>
              <a:t>02.03.2023</a:t>
            </a:fld>
            <a:endParaRPr lang="uk-UA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81554B0-E112-4EBD-BEDF-ABC5F06C2A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8CC9574-8885-4999-8F92-DD668DD91E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AA5641-BE6F-4B97-BE47-9DAA62BCC1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03189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FF2CE44-9304-4F2E-93DA-F3FC31F948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062228-311F-4BE1-BB91-A62CA663FF2D}" type="datetimeFigureOut">
              <a:rPr lang="uk-UA" smtClean="0"/>
              <a:t>02.03.2023</a:t>
            </a:fld>
            <a:endParaRPr lang="uk-UA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15F02F1-18A7-4F41-82C7-594C9FC6E0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9FE27CB-7C1C-407D-B14F-0B4E0B73DE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AA5641-BE6F-4B97-BE47-9DAA62BCC1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6323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BB11818-37C7-4442-BDD4-A435C1D999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062228-311F-4BE1-BB91-A62CA663FF2D}" type="datetimeFigureOut">
              <a:rPr lang="uk-UA" smtClean="0"/>
              <a:t>02.03.2023</a:t>
            </a:fld>
            <a:endParaRPr lang="uk-UA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2180F5B-C1F7-4011-BB04-60C0EE1173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A3E5888-2EEC-44C8-9BA7-3F5B23E9BA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AA5641-BE6F-4B97-BE47-9DAA62BCC1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50438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D31509-03E6-4DBC-8B53-9A16F24B7C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062228-311F-4BE1-BB91-A62CA663FF2D}" type="datetimeFigureOut">
              <a:rPr lang="uk-UA" smtClean="0"/>
              <a:t>02.03.2023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90820C-5247-4AA7-A980-BF7EEF92CA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C476F9-9224-4526-AEE7-3771DF0467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AA5641-BE6F-4B97-BE47-9DAA62BCC1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43907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04C985-BE15-42A6-BEF0-17370C121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062228-311F-4BE1-BB91-A62CA663FF2D}" type="datetimeFigureOut">
              <a:rPr lang="uk-UA" smtClean="0"/>
              <a:t>02.03.2023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D0E7EE-9D35-41D6-AE5E-76461DFEF2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66F0A7-D366-4D79-A715-4F020D5815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AA5641-BE6F-4B97-BE47-9DAA62BCC1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79932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DFB005-FDCD-47D1-ADEF-4297AB467B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062228-311F-4BE1-BB91-A62CA663FF2D}" type="datetimeFigureOut">
              <a:rPr lang="uk-UA" smtClean="0"/>
              <a:t>02.03.2023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EE522A-42F9-45F6-BC5F-89131B978E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B861081-064B-40F1-826A-306D2F5425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AA5641-BE6F-4B97-BE47-9DAA62BCC1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26816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AE2A24-206A-4F51-94F8-F7F4F44BCD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062228-311F-4BE1-BB91-A62CA663FF2D}" type="datetimeFigureOut">
              <a:rPr lang="uk-UA" smtClean="0"/>
              <a:t>02.03.2023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3D836A-727B-454E-95DC-14DEAEA40A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A30CBBB-3F4D-4850-B18E-24663CDC54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AA5641-BE6F-4B97-BE47-9DAA62BCC1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00965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E55059C-26F3-47E6-A0DA-EEFF8AFE4D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D389B99-07CB-4121-ADD8-B4D77ECF00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C401EAA-71B2-452B-A4E0-BD95D0DC4FF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fld id="{D8062228-311F-4BE1-BB91-A62CA663FF2D}" type="datetimeFigureOut">
              <a:rPr lang="uk-UA" smtClean="0"/>
              <a:t>02.03.2023</a:t>
            </a:fld>
            <a:endParaRPr lang="uk-UA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ECC810B-0A78-465A-866C-52AFDC83836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uk-UA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24B237B-A75E-4077-AAA9-564041DF797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1"/>
                </a:solidFill>
              </a:defRPr>
            </a:lvl1pPr>
          </a:lstStyle>
          <a:p>
            <a:fld id="{ADAA5641-BE6F-4B97-BE47-9DAA62BCC17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47800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classtime.com/code/QD6EYK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uahistory.co/pidruchniki/yaroshenko-chemistry-8-class-2016/37.php" TargetMode="External"/><Relationship Id="rId2" Type="http://schemas.openxmlformats.org/officeDocument/2006/relationships/hyperlink" Target="https://naurok.ams3.digitaloceanspaces.com/uploads/files/44633/71163.pdf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810351-2CF4-4E1D-B68C-D21BEF5CB1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2224758"/>
          </a:xfrm>
        </p:spPr>
        <p:txBody>
          <a:bodyPr/>
          <a:lstStyle/>
          <a:p>
            <a:r>
              <a:rPr lang="uk-UA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Практичне заняття. Розрахунки за рівняннями хімічних реакцій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CDDF5EA-BAE5-4A8F-BEF5-2440CD5F9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79530" y="5328501"/>
            <a:ext cx="4452594" cy="864909"/>
          </a:xfrm>
        </p:spPr>
        <p:txBody>
          <a:bodyPr/>
          <a:lstStyle/>
          <a:p>
            <a:pPr algn="r"/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Стрельченко М.О.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5B5730-A00B-47E3-BC2A-B179424DC93E}"/>
              </a:ext>
            </a:extLst>
          </p:cNvPr>
          <p:cNvSpPr txBox="1"/>
          <p:nvPr/>
        </p:nvSpPr>
        <p:spPr>
          <a:xfrm>
            <a:off x="282945" y="572334"/>
            <a:ext cx="11552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E2856AF-F768-438F-B155-C8770111B0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4381107"/>
            <a:ext cx="1673257" cy="167325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F9C777D-98A6-4F54-8A36-C7FB0CFEF2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585" b="89617" l="7508" r="98243">
                        <a14:foregroundMark x1="18850" y1="49042" x2="26837" y2="67412"/>
                        <a14:foregroundMark x1="94569" y1="66933" x2="87380" y2="67732"/>
                        <a14:foregroundMark x1="98243" y1="64856" x2="98243" y2="64856"/>
                        <a14:foregroundMark x1="60863" y1="25719" x2="69489" y2="19489"/>
                        <a14:foregroundMark x1="69489" y1="19489" x2="80192" y2="20767"/>
                        <a14:foregroundMark x1="80192" y1="20767" x2="80192" y2="20927"/>
                        <a14:foregroundMark x1="82748" y1="20128" x2="88179" y2="28914"/>
                        <a14:foregroundMark x1="88179" y1="28914" x2="87220" y2="37859"/>
                        <a14:foregroundMark x1="65016" y1="20927" x2="71406" y2="17572"/>
                        <a14:foregroundMark x1="60863" y1="21725" x2="60863" y2="21725"/>
                        <a14:foregroundMark x1="60863" y1="21725" x2="60863" y2="21725"/>
                        <a14:foregroundMark x1="15016" y1="15655" x2="11821" y2="25080"/>
                        <a14:foregroundMark x1="11821" y1="25080" x2="16454" y2="34185"/>
                        <a14:foregroundMark x1="16454" y1="34185" x2="18051" y2="44089"/>
                        <a14:foregroundMark x1="18051" y1="44089" x2="11821" y2="60064"/>
                        <a14:foregroundMark x1="71086" y1="16773" x2="81310" y2="17732"/>
                        <a14:foregroundMark x1="81310" y1="17732" x2="89617" y2="23642"/>
                        <a14:foregroundMark x1="89617" y1="23642" x2="90256" y2="32109"/>
                        <a14:foregroundMark x1="90735" y1="69489" x2="91054" y2="80351"/>
                        <a14:foregroundMark x1="91054" y1="80351" x2="89137" y2="84185"/>
                        <a14:foregroundMark x1="94728" y1="66134" x2="95367" y2="78115"/>
                        <a14:foregroundMark x1="95367" y1="78115" x2="92332" y2="84185"/>
                        <a14:foregroundMark x1="7508" y1="85783" x2="7508" y2="85783"/>
                        <a14:foregroundMark x1="10064" y1="57188" x2="9265" y2="67412"/>
                        <a14:foregroundMark x1="9265" y1="67412" x2="16613" y2="704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866721" y="28281"/>
            <a:ext cx="2041270" cy="2041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452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D167D2-CA5E-4D4A-98F2-2B49814193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31199"/>
            <a:ext cx="4722829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Повторимо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BE50DB-FE2A-42A1-9ABD-FDDBC8E4194C}"/>
              </a:ext>
            </a:extLst>
          </p:cNvPr>
          <p:cNvSpPr txBox="1"/>
          <p:nvPr/>
        </p:nvSpPr>
        <p:spPr>
          <a:xfrm>
            <a:off x="392783" y="1735495"/>
            <a:ext cx="114064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Пройдіть тестування за посиланням або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відсканувавши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QR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-код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9308C97D-4AD0-460D-8CB0-C44B9A8DB57B}"/>
              </a:ext>
            </a:extLst>
          </p:cNvPr>
          <p:cNvSpPr/>
          <p:nvPr/>
        </p:nvSpPr>
        <p:spPr>
          <a:xfrm>
            <a:off x="1063656" y="3429000"/>
            <a:ext cx="4625419" cy="10772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rgbClr val="334148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https://www.classtime.com/code/QD6EYK</a:t>
            </a:r>
            <a:r>
              <a:rPr lang="uk-UA" dirty="0">
                <a:solidFill>
                  <a:srgbClr val="33414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0655AB-BB9E-4872-89C9-1EAA8FDB00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0552" y="2912576"/>
            <a:ext cx="3110760" cy="3250309"/>
          </a:xfrm>
          <a:prstGeom prst="rect">
            <a:avLst/>
          </a:prstGeom>
        </p:spPr>
      </p:pic>
      <p:sp>
        <p:nvSpPr>
          <p:cNvPr id="6" name="Стрілка: униз 5">
            <a:extLst>
              <a:ext uri="{FF2B5EF4-FFF2-40B4-BE49-F238E27FC236}">
                <a16:creationId xmlns:a16="http://schemas.microsoft.com/office/drawing/2014/main" id="{C4D78D1A-5C04-4985-A8E9-CC3337510B93}"/>
              </a:ext>
            </a:extLst>
          </p:cNvPr>
          <p:cNvSpPr/>
          <p:nvPr/>
        </p:nvSpPr>
        <p:spPr bwMode="auto">
          <a:xfrm>
            <a:off x="3117129" y="2425252"/>
            <a:ext cx="518474" cy="458296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0" i="0" u="none" strike="noStrike" cap="none" normalizeH="0" baseline="0">
              <a:ln>
                <a:noFill/>
              </a:ln>
              <a:solidFill>
                <a:srgbClr val="003366"/>
              </a:solidFill>
              <a:effectLst/>
              <a:latin typeface="Arial" charset="0"/>
            </a:endParaRPr>
          </a:p>
        </p:txBody>
      </p:sp>
      <p:sp>
        <p:nvSpPr>
          <p:cNvPr id="7" name="Стрілка: униз 6">
            <a:extLst>
              <a:ext uri="{FF2B5EF4-FFF2-40B4-BE49-F238E27FC236}">
                <a16:creationId xmlns:a16="http://schemas.microsoft.com/office/drawing/2014/main" id="{73336EDB-A118-45BD-A86D-44B9266898E6}"/>
              </a:ext>
            </a:extLst>
          </p:cNvPr>
          <p:cNvSpPr/>
          <p:nvPr/>
        </p:nvSpPr>
        <p:spPr bwMode="auto">
          <a:xfrm>
            <a:off x="8993128" y="2425252"/>
            <a:ext cx="518474" cy="458296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0" i="0" u="none" strike="noStrike" cap="none" normalizeH="0" baseline="0">
              <a:ln>
                <a:noFill/>
              </a:ln>
              <a:solidFill>
                <a:srgbClr val="003366"/>
              </a:solidFill>
              <a:effectLst/>
              <a:latin typeface="Arial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D56E204-E3B7-4BCF-8294-0AC6B59676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8692" y="4175677"/>
            <a:ext cx="2182701" cy="218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398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85B0CCE-019B-4F8C-B2DD-128B40F0D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5923175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Загальні відомості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5882FB-9DA5-4272-8903-2D7203B38C1D}"/>
              </a:ext>
            </a:extLst>
          </p:cNvPr>
          <p:cNvSpPr txBox="1"/>
          <p:nvPr/>
        </p:nvSpPr>
        <p:spPr>
          <a:xfrm>
            <a:off x="505905" y="1621410"/>
            <a:ext cx="1118019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 кухар готує страву, він відповідно до рецепта змішує продукти в чітко визначеному співвідношенні. Так само й хімік перед проведенням хімічної реакції має вирішити, у якому співвідношенні слід змішати реагенти та обчислити масу продукту, що утвориться. Для цього записують рівняння реакції.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E36D109-8280-432A-AD9E-A1AFF698D5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7670" y="4332231"/>
            <a:ext cx="2251009" cy="1808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9306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CEA2F02-CEF3-4E26-B1B5-3163C17B0E3A}"/>
              </a:ext>
            </a:extLst>
          </p:cNvPr>
          <p:cNvSpPr txBox="1"/>
          <p:nvPr/>
        </p:nvSpPr>
        <p:spPr>
          <a:xfrm>
            <a:off x="487051" y="2048030"/>
            <a:ext cx="1121789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Якщо відомо масу одного з учасників реакції, то можна визначити маси інших речовин – і реагентів, і продуктів реакції. Хімічне рівняння показує, які речовини та в якому співвідношення взаємодіють, а також у якому співвідношенні утворюються продукти реакції.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5458A64B-94BC-4AFA-A868-B0D4E6CA0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5923175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Загальні відомості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F339F8D-6906-44AD-ADCA-1C3046D987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585" b="89617" l="7508" r="98243">
                        <a14:foregroundMark x1="18850" y1="49042" x2="26837" y2="67412"/>
                        <a14:foregroundMark x1="94569" y1="66933" x2="87380" y2="67732"/>
                        <a14:foregroundMark x1="98243" y1="64856" x2="98243" y2="64856"/>
                        <a14:foregroundMark x1="60863" y1="25719" x2="69489" y2="19489"/>
                        <a14:foregroundMark x1="69489" y1="19489" x2="80192" y2="20767"/>
                        <a14:foregroundMark x1="80192" y1="20767" x2="80192" y2="20927"/>
                        <a14:foregroundMark x1="82748" y1="20128" x2="88179" y2="28914"/>
                        <a14:foregroundMark x1="88179" y1="28914" x2="87220" y2="37859"/>
                        <a14:foregroundMark x1="65016" y1="20927" x2="71406" y2="17572"/>
                        <a14:foregroundMark x1="60863" y1="21725" x2="60863" y2="21725"/>
                        <a14:foregroundMark x1="60863" y1="21725" x2="60863" y2="21725"/>
                        <a14:foregroundMark x1="15016" y1="15655" x2="11821" y2="25080"/>
                        <a14:foregroundMark x1="11821" y1="25080" x2="16454" y2="34185"/>
                        <a14:foregroundMark x1="16454" y1="34185" x2="18051" y2="44089"/>
                        <a14:foregroundMark x1="18051" y1="44089" x2="11821" y2="60064"/>
                        <a14:foregroundMark x1="71086" y1="16773" x2="81310" y2="17732"/>
                        <a14:foregroundMark x1="81310" y1="17732" x2="89617" y2="23642"/>
                        <a14:foregroundMark x1="89617" y1="23642" x2="90256" y2="32109"/>
                        <a14:foregroundMark x1="90735" y1="69489" x2="91054" y2="80351"/>
                        <a14:foregroundMark x1="91054" y1="80351" x2="89137" y2="84185"/>
                        <a14:foregroundMark x1="94728" y1="66134" x2="95367" y2="78115"/>
                        <a14:foregroundMark x1="95367" y1="78115" x2="92332" y2="84185"/>
                        <a14:foregroundMark x1="7508" y1="85783" x2="7508" y2="85783"/>
                        <a14:foregroundMark x1="10064" y1="57188" x2="9265" y2="67412"/>
                        <a14:foregroundMark x1="9265" y1="67412" x2="16613" y2="704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866721" y="28281"/>
            <a:ext cx="2041270" cy="204127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56BEA6B-0D46-43E5-A792-FB142FCA0E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8605" y="4732131"/>
            <a:ext cx="3874789" cy="1291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6330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7E9E52A-8AC4-4663-808A-359DAE9B6CBD}"/>
              </a:ext>
            </a:extLst>
          </p:cNvPr>
          <p:cNvSpPr txBox="1"/>
          <p:nvPr/>
        </p:nvSpPr>
        <p:spPr>
          <a:xfrm>
            <a:off x="908049" y="1766223"/>
            <a:ext cx="1037590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Наприклад:</a:t>
            </a:r>
          </a:p>
          <a:p>
            <a:pPr algn="ctr"/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+ 3H</a:t>
            </a:r>
            <a:r>
              <a:rPr lang="en-US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2NH</a:t>
            </a:r>
            <a:r>
              <a:rPr lang="en-US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Три молекули водню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взаємодіють з однією молекулою азоту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утворенням двох молекул амоніаку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співвідношення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буде і для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кількості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три моля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водню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вступає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реакцію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одним молем азоту,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утворюється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два моль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амоніаку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n(H</a:t>
            </a:r>
            <a:r>
              <a:rPr lang="en-US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: n(N</a:t>
            </a:r>
            <a:r>
              <a:rPr lang="en-US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= 3:1</a:t>
            </a:r>
            <a:endParaRPr lang="uk-UA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F73AC9AB-4FCF-4873-B89B-58A71ED1F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5923175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Загальні відомості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4F54246-54A5-4168-9D53-92DEFCEA74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585" b="89617" l="7508" r="98243">
                        <a14:foregroundMark x1="18850" y1="49042" x2="26837" y2="67412"/>
                        <a14:foregroundMark x1="94569" y1="66933" x2="87380" y2="67732"/>
                        <a14:foregroundMark x1="98243" y1="64856" x2="98243" y2="64856"/>
                        <a14:foregroundMark x1="60863" y1="25719" x2="69489" y2="19489"/>
                        <a14:foregroundMark x1="69489" y1="19489" x2="80192" y2="20767"/>
                        <a14:foregroundMark x1="80192" y1="20767" x2="80192" y2="20927"/>
                        <a14:foregroundMark x1="82748" y1="20128" x2="88179" y2="28914"/>
                        <a14:foregroundMark x1="88179" y1="28914" x2="87220" y2="37859"/>
                        <a14:foregroundMark x1="65016" y1="20927" x2="71406" y2="17572"/>
                        <a14:foregroundMark x1="60863" y1="21725" x2="60863" y2="21725"/>
                        <a14:foregroundMark x1="60863" y1="21725" x2="60863" y2="21725"/>
                        <a14:foregroundMark x1="15016" y1="15655" x2="11821" y2="25080"/>
                        <a14:foregroundMark x1="11821" y1="25080" x2="16454" y2="34185"/>
                        <a14:foregroundMark x1="16454" y1="34185" x2="18051" y2="44089"/>
                        <a14:foregroundMark x1="18051" y1="44089" x2="11821" y2="60064"/>
                        <a14:foregroundMark x1="71086" y1="16773" x2="81310" y2="17732"/>
                        <a14:foregroundMark x1="81310" y1="17732" x2="89617" y2="23642"/>
                        <a14:foregroundMark x1="89617" y1="23642" x2="90256" y2="32109"/>
                        <a14:foregroundMark x1="90735" y1="69489" x2="91054" y2="80351"/>
                        <a14:foregroundMark x1="91054" y1="80351" x2="89137" y2="84185"/>
                        <a14:foregroundMark x1="94728" y1="66134" x2="95367" y2="78115"/>
                        <a14:foregroundMark x1="95367" y1="78115" x2="92332" y2="84185"/>
                        <a14:foregroundMark x1="7508" y1="85783" x2="7508" y2="85783"/>
                        <a14:foregroundMark x1="10064" y1="57188" x2="9265" y2="67412"/>
                        <a14:foregroundMark x1="9265" y1="67412" x2="16613" y2="7044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866721" y="28281"/>
            <a:ext cx="2041270" cy="2041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6543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A1F90A-246B-4C16-8B12-69CA3AA2CF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6752734" cy="1143000"/>
          </a:xfrm>
        </p:spPr>
        <p:txBody>
          <a:bodyPr/>
          <a:lstStyle/>
          <a:p>
            <a:r>
              <a:rPr lang="uk-UA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розрахунків за хімічним рівнянням такий:</a:t>
            </a:r>
            <a:endParaRPr lang="uk-UA" sz="3600" dirty="0"/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AC119C0A-4C50-4131-AE4A-C63020CC59B0}"/>
              </a:ext>
            </a:extLst>
          </p:cNvPr>
          <p:cNvSpPr/>
          <p:nvPr/>
        </p:nvSpPr>
        <p:spPr>
          <a:xfrm>
            <a:off x="449344" y="1834761"/>
            <a:ext cx="1110477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записують рівняння реакції;</a:t>
            </a:r>
          </a:p>
          <a:p>
            <a:pPr algn="just"/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зрівнюють ліву та праву частини рівняння (розставляють коефіцієнти);</a:t>
            </a:r>
          </a:p>
          <a:p>
            <a:pPr algn="just"/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розглядають кількісні відношення зазначених в умові задачі речовин за рівнянням реакції та під їхніми формулами записують кількість речовини, на яку вказують коефіцієнти;</a:t>
            </a:r>
          </a:p>
          <a:p>
            <a:pPr algn="just"/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розглядають кількісні відношення зазначених в умові задачі речовин і над їхніми формулами записують кількість речовини, виходячи з умови задачі;</a:t>
            </a:r>
          </a:p>
          <a:p>
            <a:pPr algn="just"/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5) обчислюють кількість речовини, а за потреби — її масу чи об'єм, скориставшись записами, зробленими над формулами в рівнянні реакції й дотримуючись кількісних відношень речовин;</a:t>
            </a:r>
          </a:p>
          <a:p>
            <a:pPr algn="just"/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6) записують відповідь.</a:t>
            </a:r>
            <a:endParaRPr lang="uk-UA" sz="2400" b="0" i="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22210C2-61F3-44E8-B941-2242D72BCE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7870" y="197962"/>
            <a:ext cx="1880647" cy="1880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8627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EF20C9-4E27-4BDD-9669-9FBD71EF2A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577" y="255605"/>
            <a:ext cx="5037056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Робочі формули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C8C440-6BB6-4602-8DBD-6473EE9F7F53}"/>
              </a:ext>
            </a:extLst>
          </p:cNvPr>
          <p:cNvSpPr txBox="1"/>
          <p:nvPr/>
        </p:nvSpPr>
        <p:spPr>
          <a:xfrm>
            <a:off x="1743960" y="3136612"/>
            <a:ext cx="1906291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 = n*M</a:t>
            </a: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1BBED4-0307-46D5-9C10-9BE52C43A4B2}"/>
              </a:ext>
            </a:extLst>
          </p:cNvPr>
          <p:cNvSpPr txBox="1"/>
          <p:nvPr/>
        </p:nvSpPr>
        <p:spPr>
          <a:xfrm>
            <a:off x="8007674" y="3136612"/>
            <a:ext cx="2034211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= n*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36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E663B3-85CB-4057-AE56-D0B952960130}"/>
              </a:ext>
            </a:extLst>
          </p:cNvPr>
          <p:cNvSpPr txBox="1"/>
          <p:nvPr/>
        </p:nvSpPr>
        <p:spPr>
          <a:xfrm>
            <a:off x="609600" y="1762497"/>
            <a:ext cx="47708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знаходження маси: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B81F62-AD0D-49BA-86B3-3A667483F1DD}"/>
              </a:ext>
            </a:extLst>
          </p:cNvPr>
          <p:cNvSpPr txBox="1"/>
          <p:nvPr/>
        </p:nvSpPr>
        <p:spPr>
          <a:xfrm>
            <a:off x="6444458" y="1762498"/>
            <a:ext cx="5160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знаходження об’єму: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7915106-2EB4-42FE-B2C8-875B708861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4401" y="3949831"/>
            <a:ext cx="1865408" cy="219173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DFF9C2B-7FB8-48C3-B4E9-47716CEC2A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201319" y="4318183"/>
            <a:ext cx="1666092" cy="182338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36EDD8B-353E-476A-AD20-89B0A32353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3330" y="4331616"/>
            <a:ext cx="1428161" cy="1428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8900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F89A6F-1D9A-47FF-B6E5-9DFF4B88E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44211"/>
            <a:ext cx="6385089" cy="1143000"/>
          </a:xfrm>
        </p:spPr>
        <p:txBody>
          <a:bodyPr/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 розв’язування задач</a:t>
            </a: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11E3D934-4757-45B1-A092-87BF25D15A0C}"/>
              </a:ext>
            </a:extLst>
          </p:cNvPr>
          <p:cNvSpPr/>
          <p:nvPr/>
        </p:nvSpPr>
        <p:spPr>
          <a:xfrm>
            <a:off x="867675" y="1667446"/>
            <a:ext cx="101778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об’єм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кисню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(н. у.)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прореагує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кальцієм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г?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236A6C-76D6-4328-B37D-AFE6417CB9D0}"/>
              </a:ext>
            </a:extLst>
          </p:cNvPr>
          <p:cNvSpPr txBox="1"/>
          <p:nvPr/>
        </p:nvSpPr>
        <p:spPr>
          <a:xfrm>
            <a:off x="1602557" y="2158738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6355E5-B91B-4835-AE8C-137489FBEE33}"/>
              </a:ext>
            </a:extLst>
          </p:cNvPr>
          <p:cNvSpPr txBox="1"/>
          <p:nvPr/>
        </p:nvSpPr>
        <p:spPr>
          <a:xfrm>
            <a:off x="2007909" y="2554664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179EBB-409B-4626-AA04-D7DE9F395247}"/>
              </a:ext>
            </a:extLst>
          </p:cNvPr>
          <p:cNvSpPr txBox="1"/>
          <p:nvPr/>
        </p:nvSpPr>
        <p:spPr>
          <a:xfrm>
            <a:off x="867675" y="2858257"/>
            <a:ext cx="1186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Дано: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9AEC823-7E5B-42BA-BBE9-B2E70F350A45}"/>
              </a:ext>
            </a:extLst>
          </p:cNvPr>
          <p:cNvSpPr txBox="1"/>
          <p:nvPr/>
        </p:nvSpPr>
        <p:spPr>
          <a:xfrm>
            <a:off x="801279" y="3515574"/>
            <a:ext cx="21451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m(Ca) = 8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5876C8-9442-4F6D-94B3-FD3FCE7D9509}"/>
              </a:ext>
            </a:extLst>
          </p:cNvPr>
          <p:cNvSpPr txBox="1"/>
          <p:nvPr/>
        </p:nvSpPr>
        <p:spPr>
          <a:xfrm>
            <a:off x="867675" y="4259489"/>
            <a:ext cx="17107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V(O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-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cxnSp>
        <p:nvCxnSpPr>
          <p:cNvPr id="10" name="Пряма сполучна лінія 9">
            <a:extLst>
              <a:ext uri="{FF2B5EF4-FFF2-40B4-BE49-F238E27FC236}">
                <a16:creationId xmlns:a16="http://schemas.microsoft.com/office/drawing/2014/main" id="{C489E848-D97A-4B25-81CF-889206212C8B}"/>
              </a:ext>
            </a:extLst>
          </p:cNvPr>
          <p:cNvCxnSpPr/>
          <p:nvPr/>
        </p:nvCxnSpPr>
        <p:spPr bwMode="auto">
          <a:xfrm>
            <a:off x="801279" y="4111555"/>
            <a:ext cx="2526383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Пряма сполучна лінія 11">
            <a:extLst>
              <a:ext uri="{FF2B5EF4-FFF2-40B4-BE49-F238E27FC236}">
                <a16:creationId xmlns:a16="http://schemas.microsoft.com/office/drawing/2014/main" id="{99473DED-B896-490F-A52D-30B5BDCC5CB8}"/>
              </a:ext>
            </a:extLst>
          </p:cNvPr>
          <p:cNvCxnSpPr/>
          <p:nvPr/>
        </p:nvCxnSpPr>
        <p:spPr bwMode="auto">
          <a:xfrm>
            <a:off x="3337089" y="3216476"/>
            <a:ext cx="0" cy="177973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E372F62B-7811-4005-B7B7-98E28ED44530}"/>
              </a:ext>
            </a:extLst>
          </p:cNvPr>
          <p:cNvSpPr txBox="1"/>
          <p:nvPr/>
        </p:nvSpPr>
        <p:spPr>
          <a:xfrm>
            <a:off x="4095779" y="2858257"/>
            <a:ext cx="23753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Розв’язання: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C7CB1CC-22D3-485B-A6AD-84A4D7E76EEC}"/>
              </a:ext>
            </a:extLst>
          </p:cNvPr>
          <p:cNvSpPr txBox="1"/>
          <p:nvPr/>
        </p:nvSpPr>
        <p:spPr>
          <a:xfrm>
            <a:off x="3827283" y="3645966"/>
            <a:ext cx="31101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 + O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659055C-1F8B-4CAD-BACE-AB64ED316C30}"/>
              </a:ext>
            </a:extLst>
          </p:cNvPr>
          <p:cNvSpPr txBox="1"/>
          <p:nvPr/>
        </p:nvSpPr>
        <p:spPr>
          <a:xfrm>
            <a:off x="3827283" y="4145430"/>
            <a:ext cx="9090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uk-UA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моль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C77BD2A-7E39-40BC-A684-19A721025FEA}"/>
              </a:ext>
            </a:extLst>
          </p:cNvPr>
          <p:cNvSpPr txBox="1"/>
          <p:nvPr/>
        </p:nvSpPr>
        <p:spPr>
          <a:xfrm>
            <a:off x="4828960" y="4145430"/>
            <a:ext cx="9090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моль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FA96EE2-3C41-4392-AC8E-C883F797AE86}"/>
              </a:ext>
            </a:extLst>
          </p:cNvPr>
          <p:cNvSpPr txBox="1"/>
          <p:nvPr/>
        </p:nvSpPr>
        <p:spPr>
          <a:xfrm>
            <a:off x="4036378" y="3357721"/>
            <a:ext cx="4908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г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244BDA4-3995-431F-8DA6-04C2F1A0364E}"/>
              </a:ext>
            </a:extLst>
          </p:cNvPr>
          <p:cNvSpPr txBox="1"/>
          <p:nvPr/>
        </p:nvSpPr>
        <p:spPr>
          <a:xfrm>
            <a:off x="3727761" y="4480485"/>
            <a:ext cx="25282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n(Ca) : n(O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2:1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D584166-3907-460B-B186-D5F482F08E00}"/>
              </a:ext>
            </a:extLst>
          </p:cNvPr>
          <p:cNvSpPr txBox="1"/>
          <p:nvPr/>
        </p:nvSpPr>
        <p:spPr>
          <a:xfrm>
            <a:off x="3727761" y="4899266"/>
            <a:ext cx="47524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m(Ca) : V(O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(M(Ca)*2) :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*1)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221C610-6C9A-482B-AF0C-87965D4AE987}"/>
              </a:ext>
            </a:extLst>
          </p:cNvPr>
          <p:cNvSpPr txBox="1"/>
          <p:nvPr/>
        </p:nvSpPr>
        <p:spPr>
          <a:xfrm>
            <a:off x="1663709" y="5372342"/>
            <a:ext cx="78742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V(O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m(Ca)*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*1/(M(Ca)*2) = 8*22,4*1/(40*2) = 2,24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718C101-695F-4B48-BC5A-167C1369DB0D}"/>
              </a:ext>
            </a:extLst>
          </p:cNvPr>
          <p:cNvSpPr txBox="1"/>
          <p:nvPr/>
        </p:nvSpPr>
        <p:spPr>
          <a:xfrm>
            <a:off x="1041135" y="5867882"/>
            <a:ext cx="34860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ідповідь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V(O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2,24 л</a:t>
            </a:r>
          </a:p>
        </p:txBody>
      </p:sp>
    </p:spTree>
    <p:extLst>
      <p:ext uri="{BB962C8B-B14F-4D97-AF65-F5344CB8AC3E}">
        <p14:creationId xmlns:p14="http://schemas.microsoft.com/office/powerpoint/2010/main" val="7999516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C34AD9B6-8AAA-4A0E-922F-626E40BE0437}"/>
              </a:ext>
            </a:extLst>
          </p:cNvPr>
          <p:cNvSpPr/>
          <p:nvPr/>
        </p:nvSpPr>
        <p:spPr>
          <a:xfrm>
            <a:off x="630025" y="1624950"/>
            <a:ext cx="109319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 грамів калію прореагує з водою, якщо при цьому утворюється водень об’ємом 11,2 л (н. у.)? 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73EC731B-7FBD-46E8-9093-25D4768E664E}"/>
              </a:ext>
            </a:extLst>
          </p:cNvPr>
          <p:cNvSpPr txBox="1">
            <a:spLocks/>
          </p:cNvSpPr>
          <p:nvPr/>
        </p:nvSpPr>
        <p:spPr>
          <a:xfrm>
            <a:off x="0" y="566791"/>
            <a:ext cx="6385089" cy="856656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uk-UA" sz="3600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 розв’язування задач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B97E03-80B4-49FF-8AED-D548515818FC}"/>
              </a:ext>
            </a:extLst>
          </p:cNvPr>
          <p:cNvSpPr txBox="1"/>
          <p:nvPr/>
        </p:nvSpPr>
        <p:spPr>
          <a:xfrm>
            <a:off x="867675" y="2858257"/>
            <a:ext cx="1186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Дано:</a:t>
            </a:r>
          </a:p>
        </p:txBody>
      </p:sp>
      <p:cxnSp>
        <p:nvCxnSpPr>
          <p:cNvPr id="5" name="Пряма сполучна лінія 4">
            <a:extLst>
              <a:ext uri="{FF2B5EF4-FFF2-40B4-BE49-F238E27FC236}">
                <a16:creationId xmlns:a16="http://schemas.microsoft.com/office/drawing/2014/main" id="{C63958CB-A4FD-4684-8BAC-8F9C0C951533}"/>
              </a:ext>
            </a:extLst>
          </p:cNvPr>
          <p:cNvCxnSpPr/>
          <p:nvPr/>
        </p:nvCxnSpPr>
        <p:spPr bwMode="auto">
          <a:xfrm>
            <a:off x="801279" y="4111555"/>
            <a:ext cx="2526383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Пряма сполучна лінія 5">
            <a:extLst>
              <a:ext uri="{FF2B5EF4-FFF2-40B4-BE49-F238E27FC236}">
                <a16:creationId xmlns:a16="http://schemas.microsoft.com/office/drawing/2014/main" id="{C085C31D-2DD6-485C-80E5-58B0ADB89E64}"/>
              </a:ext>
            </a:extLst>
          </p:cNvPr>
          <p:cNvCxnSpPr/>
          <p:nvPr/>
        </p:nvCxnSpPr>
        <p:spPr bwMode="auto">
          <a:xfrm>
            <a:off x="3337089" y="3216476"/>
            <a:ext cx="0" cy="177973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D7FCED04-FA6B-40FE-8880-5F3075B448A3}"/>
              </a:ext>
            </a:extLst>
          </p:cNvPr>
          <p:cNvSpPr txBox="1"/>
          <p:nvPr/>
        </p:nvSpPr>
        <p:spPr>
          <a:xfrm>
            <a:off x="4095779" y="2858257"/>
            <a:ext cx="23753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Розв’язання: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2F3752-6BC2-4708-A284-BEE6FF1ABBA7}"/>
              </a:ext>
            </a:extLst>
          </p:cNvPr>
          <p:cNvSpPr txBox="1"/>
          <p:nvPr/>
        </p:nvSpPr>
        <p:spPr>
          <a:xfrm>
            <a:off x="569985" y="3484906"/>
            <a:ext cx="26332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V(H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11,2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CD7A2B-2BAC-4149-B278-E3D9966CDB1B}"/>
              </a:ext>
            </a:extLst>
          </p:cNvPr>
          <p:cNvSpPr txBox="1"/>
          <p:nvPr/>
        </p:nvSpPr>
        <p:spPr>
          <a:xfrm>
            <a:off x="630025" y="4225770"/>
            <a:ext cx="15969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m(K) -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57C93C-DD4F-40EF-9B72-08F74F8EB285}"/>
              </a:ext>
            </a:extLst>
          </p:cNvPr>
          <p:cNvSpPr txBox="1"/>
          <p:nvPr/>
        </p:nvSpPr>
        <p:spPr>
          <a:xfrm>
            <a:off x="3685881" y="3571058"/>
            <a:ext cx="38860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 + H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= K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+ H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789F5F-8211-4398-B436-7856BDA3CD4C}"/>
              </a:ext>
            </a:extLst>
          </p:cNvPr>
          <p:cNvSpPr txBox="1"/>
          <p:nvPr/>
        </p:nvSpPr>
        <p:spPr>
          <a:xfrm>
            <a:off x="3641263" y="4083804"/>
            <a:ext cx="9090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uk-UA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моль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86E1E82-0604-45D9-BF3D-703852344FDC}"/>
              </a:ext>
            </a:extLst>
          </p:cNvPr>
          <p:cNvSpPr txBox="1"/>
          <p:nvPr/>
        </p:nvSpPr>
        <p:spPr>
          <a:xfrm>
            <a:off x="6810240" y="4106341"/>
            <a:ext cx="9090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моль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6EA21D1-3E81-4904-A193-8CE85E7BADCB}"/>
              </a:ext>
            </a:extLst>
          </p:cNvPr>
          <p:cNvSpPr txBox="1"/>
          <p:nvPr/>
        </p:nvSpPr>
        <p:spPr>
          <a:xfrm>
            <a:off x="6856566" y="3304234"/>
            <a:ext cx="8163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11,2 л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341B4CF-CDAB-4466-8920-74775341171A}"/>
              </a:ext>
            </a:extLst>
          </p:cNvPr>
          <p:cNvSpPr txBox="1"/>
          <p:nvPr/>
        </p:nvSpPr>
        <p:spPr>
          <a:xfrm>
            <a:off x="3727761" y="4480485"/>
            <a:ext cx="23920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n(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: n(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2:1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9C17775-1BC6-4109-9D7A-742296985C23}"/>
              </a:ext>
            </a:extLst>
          </p:cNvPr>
          <p:cNvSpPr txBox="1"/>
          <p:nvPr/>
        </p:nvSpPr>
        <p:spPr>
          <a:xfrm>
            <a:off x="3727761" y="4899266"/>
            <a:ext cx="44799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m(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: V(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(M(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)*2) :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*1)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ABD9BCE-8FD8-4153-AB75-EA1AA7608BFE}"/>
              </a:ext>
            </a:extLst>
          </p:cNvPr>
          <p:cNvSpPr txBox="1"/>
          <p:nvPr/>
        </p:nvSpPr>
        <p:spPr>
          <a:xfrm>
            <a:off x="1663709" y="5372342"/>
            <a:ext cx="82500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m(K) = V(H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)*(M(Ca)*2)/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*1 = 11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,2 л * (39*2)/22,4*1 = 39 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9912AE6-433D-41A2-A772-0C90827CBA61}"/>
              </a:ext>
            </a:extLst>
          </p:cNvPr>
          <p:cNvSpPr txBox="1"/>
          <p:nvPr/>
        </p:nvSpPr>
        <p:spPr>
          <a:xfrm>
            <a:off x="1064211" y="5816778"/>
            <a:ext cx="31470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ідповідь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m(K) =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39 г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3650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0A9A36E-F346-4BA5-8AF8-903F370BD900}"/>
              </a:ext>
            </a:extLst>
          </p:cNvPr>
          <p:cNvSpPr txBox="1"/>
          <p:nvPr/>
        </p:nvSpPr>
        <p:spPr>
          <a:xfrm>
            <a:off x="65448" y="333505"/>
            <a:ext cx="55335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</a:t>
            </a:r>
            <a:r>
              <a:rPr lang="uk-UA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йне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опрацювання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(робота в </a:t>
            </a:r>
            <a:r>
              <a:rPr lang="ru-RU" sz="28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групах</a:t>
            </a:r>
            <a:r>
              <a:rPr lang="ru-RU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uk-UA" sz="36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90644F0D-EF75-4436-9776-7C24611A6025}"/>
              </a:ext>
            </a:extLst>
          </p:cNvPr>
          <p:cNvSpPr/>
          <p:nvPr/>
        </p:nvSpPr>
        <p:spPr>
          <a:xfrm>
            <a:off x="543072" y="1645409"/>
            <a:ext cx="101118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ru-RU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№ 1</a:t>
            </a:r>
          </a:p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фосфору треба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спалити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добути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фосфор(V) оксид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7,1 г?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86595B43-6EFA-4269-8683-0DD384A62915}"/>
              </a:ext>
            </a:extLst>
          </p:cNvPr>
          <p:cNvSpPr/>
          <p:nvPr/>
        </p:nvSpPr>
        <p:spPr>
          <a:xfrm>
            <a:off x="543072" y="3196215"/>
            <a:ext cx="1079054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Група №2</a:t>
            </a:r>
          </a:p>
          <a:p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Задача: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взаємодії 400 г кальцію з водою виділяється водень. Обчисліть його об’єм (н. у.).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014F890-8F49-4EA9-88F0-5107C78E5E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7874" y="212577"/>
            <a:ext cx="2052980" cy="2471815"/>
          </a:xfrm>
          <a:prstGeom prst="rect">
            <a:avLst/>
          </a:prstGeom>
        </p:spPr>
      </p:pic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14A8A0EA-4B21-4F34-AF1A-4ED0C4970335}"/>
              </a:ext>
            </a:extLst>
          </p:cNvPr>
          <p:cNvSpPr/>
          <p:nvPr/>
        </p:nvSpPr>
        <p:spPr>
          <a:xfrm>
            <a:off x="543072" y="4737970"/>
            <a:ext cx="107905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Група № 3</a:t>
            </a:r>
          </a:p>
          <a:p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Задача: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 грамів натрію прореагує з водою, якщо внаслідок реакції утворюється водень об’ємом 11,2 л (н. у.)? </a:t>
            </a:r>
          </a:p>
        </p:txBody>
      </p:sp>
    </p:spTree>
    <p:extLst>
      <p:ext uri="{BB962C8B-B14F-4D97-AF65-F5344CB8AC3E}">
        <p14:creationId xmlns:p14="http://schemas.microsoft.com/office/powerpoint/2010/main" val="1832603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B111DBB-10F7-428E-943E-DE02A2D88140}"/>
              </a:ext>
            </a:extLst>
          </p:cNvPr>
          <p:cNvSpPr txBox="1"/>
          <p:nvPr/>
        </p:nvSpPr>
        <p:spPr>
          <a:xfrm>
            <a:off x="282804" y="527901"/>
            <a:ext cx="3872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603CFFA-D6EE-497D-827A-C4F3F56A86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97" b="94814" l="8696" r="91087">
                        <a14:foregroundMark x1="34565" y1="5511" x2="34565" y2="5511"/>
                        <a14:foregroundMark x1="32609" y1="1297" x2="32609" y2="1297"/>
                        <a14:foregroundMark x1="16522" y1="37277" x2="16087" y2="55754"/>
                        <a14:foregroundMark x1="16087" y1="55754" x2="12826" y2="63047"/>
                        <a14:foregroundMark x1="12826" y1="63047" x2="8913" y2="65478"/>
                        <a14:foregroundMark x1="15109" y1="33874" x2="26957" y2="41329"/>
                        <a14:foregroundMark x1="26957" y1="41329" x2="27391" y2="41491"/>
                        <a14:foregroundMark x1="10217" y1="41491" x2="10217" y2="41491"/>
                        <a14:foregroundMark x1="25652" y1="94814" x2="25652" y2="94814"/>
                        <a14:foregroundMark x1="91087" y1="74230" x2="91087" y2="7423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804636" y="4089170"/>
            <a:ext cx="3256568" cy="2184024"/>
          </a:xfrm>
          <a:prstGeom prst="rect">
            <a:avLst/>
          </a:prstGeom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8996020E-CC6C-49BE-B98F-5C748D3DD134}"/>
              </a:ext>
            </a:extLst>
          </p:cNvPr>
          <p:cNvSpPr/>
          <p:nvPr/>
        </p:nvSpPr>
        <p:spPr>
          <a:xfrm>
            <a:off x="2414047" y="2739901"/>
            <a:ext cx="7363905" cy="689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Опрацювати §29, с. 160 </a:t>
            </a:r>
            <a:r>
              <a:rPr lang="uk-UA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</a:t>
            </a:r>
            <a:r>
              <a:rPr lang="uk-UA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6-8</a:t>
            </a: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5655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B7AE2B0-2F00-4AC6-8733-8F20332985D5}"/>
              </a:ext>
            </a:extLst>
          </p:cNvPr>
          <p:cNvSpPr txBox="1"/>
          <p:nvPr/>
        </p:nvSpPr>
        <p:spPr>
          <a:xfrm>
            <a:off x="593889" y="1763656"/>
            <a:ext cx="106711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Збірник задач та вправ з хімії. Електронний ресурс: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https://naurok.ams3.digitaloceanspaces.com/uploads/files/44633/71163.pdf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E9CEEACD-D256-43A4-A0F8-0F39F168E4F4}"/>
              </a:ext>
            </a:extLst>
          </p:cNvPr>
          <p:cNvSpPr/>
          <p:nvPr/>
        </p:nvSpPr>
        <p:spPr>
          <a:xfrm>
            <a:off x="593889" y="2873575"/>
            <a:ext cx="109068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Григорович О.В. Хімія: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підруч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для 8 класу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закл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загал. серед. освіти /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О.В.Григорович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2-ге вид., перероб. –  Харків: Вид-во «Ранок», 2021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39412F-BF34-42B4-A4CF-1EF20E56E8DD}"/>
              </a:ext>
            </a:extLst>
          </p:cNvPr>
          <p:cNvSpPr txBox="1"/>
          <p:nvPr/>
        </p:nvSpPr>
        <p:spPr>
          <a:xfrm>
            <a:off x="593889" y="3983494"/>
            <a:ext cx="111393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Електронний ресурс: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https://uahistory.co/pidruchniki/yaroshenko-chemistry-8-class-2016/37.php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D113A6-7C8F-4394-B687-9A88FE804AC9}"/>
              </a:ext>
            </a:extLst>
          </p:cNvPr>
          <p:cNvSpPr txBox="1"/>
          <p:nvPr/>
        </p:nvSpPr>
        <p:spPr>
          <a:xfrm>
            <a:off x="179109" y="556181"/>
            <a:ext cx="20172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Джерела:</a:t>
            </a:r>
          </a:p>
        </p:txBody>
      </p:sp>
    </p:spTree>
    <p:extLst>
      <p:ext uri="{BB962C8B-B14F-4D97-AF65-F5344CB8AC3E}">
        <p14:creationId xmlns:p14="http://schemas.microsoft.com/office/powerpoint/2010/main" val="12466515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Биохимия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Биохимия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Биохимия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" id="{875E370B-9326-4294-9356-24D7A7D44C27}" vid="{B596BEAE-8391-47C3-B6C0-808DFC14467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108</TotalTime>
  <Words>742</Words>
  <Application>Microsoft Office PowerPoint</Application>
  <PresentationFormat>Широкий екран</PresentationFormat>
  <Paragraphs>69</Paragraphs>
  <Slides>12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5" baseType="lpstr">
      <vt:lpstr>Arial</vt:lpstr>
      <vt:lpstr>Times New Roman</vt:lpstr>
      <vt:lpstr>Тема1</vt:lpstr>
      <vt:lpstr>Практичне заняття. Розрахунки за рівняннями хімічних реакцій</vt:lpstr>
      <vt:lpstr>Повторимо</vt:lpstr>
      <vt:lpstr>Загальні відомості</vt:lpstr>
      <vt:lpstr>Загальні відомості</vt:lpstr>
      <vt:lpstr>Загальні відомості</vt:lpstr>
      <vt:lpstr>Алгоритм розрахунків за хімічним рівнянням такий:</vt:lpstr>
      <vt:lpstr>Робочі формули</vt:lpstr>
      <vt:lpstr>Приклад розв’язування задач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Практичне заняття. Розрахунки за рівняннями хімічних реакцій</dc:title>
  <dc:creator>Стрельченко Дмитро Сергійович</dc:creator>
  <cp:lastModifiedBy>Стрельченко Дмитро Сергійович</cp:lastModifiedBy>
  <cp:revision>4</cp:revision>
  <dcterms:created xsi:type="dcterms:W3CDTF">2023-03-01T12:53:49Z</dcterms:created>
  <dcterms:modified xsi:type="dcterms:W3CDTF">2023-03-02T10:17:22Z</dcterms:modified>
</cp:coreProperties>
</file>