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85" r:id="rId2"/>
    <p:sldId id="318" r:id="rId3"/>
    <p:sldId id="287" r:id="rId4"/>
    <p:sldId id="264" r:id="rId5"/>
    <p:sldId id="321" r:id="rId6"/>
    <p:sldId id="298" r:id="rId7"/>
    <p:sldId id="297" r:id="rId8"/>
    <p:sldId id="315" r:id="rId9"/>
    <p:sldId id="322" r:id="rId10"/>
    <p:sldId id="323" r:id="rId11"/>
    <p:sldId id="324" r:id="rId12"/>
    <p:sldId id="330" r:id="rId13"/>
    <p:sldId id="320" r:id="rId14"/>
    <p:sldId id="304" r:id="rId15"/>
    <p:sldId id="305" r:id="rId16"/>
    <p:sldId id="325" r:id="rId17"/>
    <p:sldId id="261" r:id="rId18"/>
    <p:sldId id="316" r:id="rId19"/>
    <p:sldId id="275" r:id="rId20"/>
    <p:sldId id="326" r:id="rId21"/>
    <p:sldId id="276" r:id="rId22"/>
    <p:sldId id="277" r:id="rId23"/>
    <p:sldId id="327" r:id="rId24"/>
    <p:sldId id="328" r:id="rId25"/>
    <p:sldId id="329" r:id="rId26"/>
    <p:sldId id="282" r:id="rId27"/>
    <p:sldId id="317" r:id="rId28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996" autoAdjust="0"/>
    <p:restoredTop sz="94660"/>
  </p:normalViewPr>
  <p:slideViewPr>
    <p:cSldViewPr>
      <p:cViewPr varScale="1">
        <p:scale>
          <a:sx n="81" d="100"/>
          <a:sy n="81" d="100"/>
        </p:scale>
        <p:origin x="384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4D833E0-1929-442C-B7B2-17A85914053A}" type="doc">
      <dgm:prSet loTypeId="urn:microsoft.com/office/officeart/2008/layout/HorizontalMultiLevelHierarchy" loCatId="hierarchy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BA85D10D-449E-4113-8D43-A035AFCB2EEF}">
      <dgm:prSet phldrT="[Текст]"/>
      <dgm:spPr/>
      <dgm:t>
        <a:bodyPr/>
        <a:lstStyle/>
        <a:p>
          <a:r>
            <a:rPr lang="uk-UA" dirty="0"/>
            <a:t>Крекінг </a:t>
          </a:r>
        </a:p>
      </dgm:t>
    </dgm:pt>
    <dgm:pt modelId="{206369A8-EDF7-4F9B-B507-790B7AA3D579}" type="parTrans" cxnId="{C1C9A44A-6B88-46A7-8094-993910E1D2DE}">
      <dgm:prSet/>
      <dgm:spPr/>
      <dgm:t>
        <a:bodyPr/>
        <a:lstStyle/>
        <a:p>
          <a:endParaRPr lang="uk-UA"/>
        </a:p>
      </dgm:t>
    </dgm:pt>
    <dgm:pt modelId="{B1F8805F-770B-4CF7-A2B9-2B143948B363}" type="sibTrans" cxnId="{C1C9A44A-6B88-46A7-8094-993910E1D2DE}">
      <dgm:prSet/>
      <dgm:spPr/>
      <dgm:t>
        <a:bodyPr/>
        <a:lstStyle/>
        <a:p>
          <a:endParaRPr lang="uk-UA"/>
        </a:p>
      </dgm:t>
    </dgm:pt>
    <dgm:pt modelId="{7A73E9DD-9CBC-4263-9C0B-132D71124330}">
      <dgm:prSet phldrT="[Текст]"/>
      <dgm:spPr/>
      <dgm:t>
        <a:bodyPr/>
        <a:lstStyle/>
        <a:p>
          <a:r>
            <a:rPr lang="uk-UA" dirty="0"/>
            <a:t>термічний</a:t>
          </a:r>
        </a:p>
      </dgm:t>
    </dgm:pt>
    <dgm:pt modelId="{A55E07E7-9ED2-488D-A933-F09F7D404A21}" type="parTrans" cxnId="{E51E8360-26AB-4181-ADF0-0765C788B870}">
      <dgm:prSet/>
      <dgm:spPr/>
      <dgm:t>
        <a:bodyPr/>
        <a:lstStyle/>
        <a:p>
          <a:endParaRPr lang="uk-UA"/>
        </a:p>
      </dgm:t>
    </dgm:pt>
    <dgm:pt modelId="{1A0D8517-3394-4B97-A208-1EB8BB7D69D5}" type="sibTrans" cxnId="{E51E8360-26AB-4181-ADF0-0765C788B870}">
      <dgm:prSet/>
      <dgm:spPr/>
      <dgm:t>
        <a:bodyPr/>
        <a:lstStyle/>
        <a:p>
          <a:endParaRPr lang="uk-UA"/>
        </a:p>
      </dgm:t>
    </dgm:pt>
    <dgm:pt modelId="{0E8EF15D-49DE-44AA-9910-5CF3DF1362D9}">
      <dgm:prSet phldrT="[Текст]"/>
      <dgm:spPr/>
      <dgm:t>
        <a:bodyPr/>
        <a:lstStyle/>
        <a:p>
          <a:r>
            <a:rPr lang="uk-UA" dirty="0"/>
            <a:t>каталітичний</a:t>
          </a:r>
        </a:p>
      </dgm:t>
    </dgm:pt>
    <dgm:pt modelId="{BD46541E-64C8-47D4-9359-F2AA726A4C71}" type="parTrans" cxnId="{859F5160-BDEE-4060-9FC0-44A3C0DFA60C}">
      <dgm:prSet/>
      <dgm:spPr/>
      <dgm:t>
        <a:bodyPr/>
        <a:lstStyle/>
        <a:p>
          <a:endParaRPr lang="uk-UA"/>
        </a:p>
      </dgm:t>
    </dgm:pt>
    <dgm:pt modelId="{E738C2DB-EC19-4058-A9E3-4C1CA180842C}" type="sibTrans" cxnId="{859F5160-BDEE-4060-9FC0-44A3C0DFA60C}">
      <dgm:prSet/>
      <dgm:spPr/>
      <dgm:t>
        <a:bodyPr/>
        <a:lstStyle/>
        <a:p>
          <a:endParaRPr lang="uk-UA"/>
        </a:p>
      </dgm:t>
    </dgm:pt>
    <dgm:pt modelId="{3EEA2951-B914-4580-A956-E87F031D1C70}">
      <dgm:prSet phldrT="[Текст]"/>
      <dgm:spPr/>
      <dgm:t>
        <a:bodyPr/>
        <a:lstStyle/>
        <a:p>
          <a:r>
            <a:rPr lang="uk-UA" dirty="0"/>
            <a:t>риформінг</a:t>
          </a:r>
        </a:p>
      </dgm:t>
    </dgm:pt>
    <dgm:pt modelId="{1EC49AA1-14AE-4D51-BA72-4546A6F68820}" type="parTrans" cxnId="{C8813893-7A7E-4F45-BF49-5D617B458E74}">
      <dgm:prSet/>
      <dgm:spPr/>
      <dgm:t>
        <a:bodyPr/>
        <a:lstStyle/>
        <a:p>
          <a:endParaRPr lang="uk-UA"/>
        </a:p>
      </dgm:t>
    </dgm:pt>
    <dgm:pt modelId="{BFFF710B-50D9-449A-ACF8-69D6B25FC216}" type="sibTrans" cxnId="{C8813893-7A7E-4F45-BF49-5D617B458E74}">
      <dgm:prSet/>
      <dgm:spPr/>
      <dgm:t>
        <a:bodyPr/>
        <a:lstStyle/>
        <a:p>
          <a:endParaRPr lang="uk-UA"/>
        </a:p>
      </dgm:t>
    </dgm:pt>
    <dgm:pt modelId="{92581A30-49F3-4475-B056-1CB6315257FA}" type="pres">
      <dgm:prSet presAssocID="{54D833E0-1929-442C-B7B2-17A85914053A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27875D14-0778-4898-9975-921DB40AEB88}" type="pres">
      <dgm:prSet presAssocID="{BA85D10D-449E-4113-8D43-A035AFCB2EEF}" presName="root1" presStyleCnt="0"/>
      <dgm:spPr/>
    </dgm:pt>
    <dgm:pt modelId="{9B90163B-40A1-4D76-9FAC-BC0417D30A52}" type="pres">
      <dgm:prSet presAssocID="{BA85D10D-449E-4113-8D43-A035AFCB2EEF}" presName="LevelOneTextNode" presStyleLbl="node0" presStyleIdx="0" presStyleCnt="1">
        <dgm:presLayoutVars>
          <dgm:chPref val="3"/>
        </dgm:presLayoutVars>
      </dgm:prSet>
      <dgm:spPr/>
    </dgm:pt>
    <dgm:pt modelId="{4D83DFA2-D513-4351-8305-98FD00E85113}" type="pres">
      <dgm:prSet presAssocID="{BA85D10D-449E-4113-8D43-A035AFCB2EEF}" presName="level2hierChild" presStyleCnt="0"/>
      <dgm:spPr/>
    </dgm:pt>
    <dgm:pt modelId="{E2E21C17-7569-4B3A-AA33-A0B65661842E}" type="pres">
      <dgm:prSet presAssocID="{A55E07E7-9ED2-488D-A933-F09F7D404A21}" presName="conn2-1" presStyleLbl="parChTrans1D2" presStyleIdx="0" presStyleCnt="3"/>
      <dgm:spPr/>
    </dgm:pt>
    <dgm:pt modelId="{CB31B36E-C7DF-43E4-952B-4D67D28F07CC}" type="pres">
      <dgm:prSet presAssocID="{A55E07E7-9ED2-488D-A933-F09F7D404A21}" presName="connTx" presStyleLbl="parChTrans1D2" presStyleIdx="0" presStyleCnt="3"/>
      <dgm:spPr/>
    </dgm:pt>
    <dgm:pt modelId="{3DE8F21E-B144-4959-AD5D-CE1D9677C09A}" type="pres">
      <dgm:prSet presAssocID="{7A73E9DD-9CBC-4263-9C0B-132D71124330}" presName="root2" presStyleCnt="0"/>
      <dgm:spPr/>
    </dgm:pt>
    <dgm:pt modelId="{D831EA09-8D8F-4B47-9EC0-A6285BDF3325}" type="pres">
      <dgm:prSet presAssocID="{7A73E9DD-9CBC-4263-9C0B-132D71124330}" presName="LevelTwoTextNode" presStyleLbl="node2" presStyleIdx="0" presStyleCnt="3">
        <dgm:presLayoutVars>
          <dgm:chPref val="3"/>
        </dgm:presLayoutVars>
      </dgm:prSet>
      <dgm:spPr/>
    </dgm:pt>
    <dgm:pt modelId="{F47949B2-0273-44E3-A932-DE49B9C3C4A9}" type="pres">
      <dgm:prSet presAssocID="{7A73E9DD-9CBC-4263-9C0B-132D71124330}" presName="level3hierChild" presStyleCnt="0"/>
      <dgm:spPr/>
    </dgm:pt>
    <dgm:pt modelId="{5970A1B0-1E39-4F0F-9EE3-C5ACE09CA0F5}" type="pres">
      <dgm:prSet presAssocID="{BD46541E-64C8-47D4-9359-F2AA726A4C71}" presName="conn2-1" presStyleLbl="parChTrans1D2" presStyleIdx="1" presStyleCnt="3"/>
      <dgm:spPr/>
    </dgm:pt>
    <dgm:pt modelId="{D25C8013-984F-4AC6-826F-1E7ABE70BC60}" type="pres">
      <dgm:prSet presAssocID="{BD46541E-64C8-47D4-9359-F2AA726A4C71}" presName="connTx" presStyleLbl="parChTrans1D2" presStyleIdx="1" presStyleCnt="3"/>
      <dgm:spPr/>
    </dgm:pt>
    <dgm:pt modelId="{DA3BC9AE-4F82-419E-A085-A2848A8A8D41}" type="pres">
      <dgm:prSet presAssocID="{0E8EF15D-49DE-44AA-9910-5CF3DF1362D9}" presName="root2" presStyleCnt="0"/>
      <dgm:spPr/>
    </dgm:pt>
    <dgm:pt modelId="{24CC73F0-9F7F-4DE2-915A-62A92A28CF3F}" type="pres">
      <dgm:prSet presAssocID="{0E8EF15D-49DE-44AA-9910-5CF3DF1362D9}" presName="LevelTwoTextNode" presStyleLbl="node2" presStyleIdx="1" presStyleCnt="3">
        <dgm:presLayoutVars>
          <dgm:chPref val="3"/>
        </dgm:presLayoutVars>
      </dgm:prSet>
      <dgm:spPr/>
    </dgm:pt>
    <dgm:pt modelId="{C94EBBA9-AB42-4E51-9DFF-9A1B4387B0EA}" type="pres">
      <dgm:prSet presAssocID="{0E8EF15D-49DE-44AA-9910-5CF3DF1362D9}" presName="level3hierChild" presStyleCnt="0"/>
      <dgm:spPr/>
    </dgm:pt>
    <dgm:pt modelId="{535F4D3B-7218-41BA-99C8-BFFF631F5939}" type="pres">
      <dgm:prSet presAssocID="{1EC49AA1-14AE-4D51-BA72-4546A6F68820}" presName="conn2-1" presStyleLbl="parChTrans1D2" presStyleIdx="2" presStyleCnt="3"/>
      <dgm:spPr/>
    </dgm:pt>
    <dgm:pt modelId="{F91E84D3-211E-46BE-AF33-780ED7CB33CB}" type="pres">
      <dgm:prSet presAssocID="{1EC49AA1-14AE-4D51-BA72-4546A6F68820}" presName="connTx" presStyleLbl="parChTrans1D2" presStyleIdx="2" presStyleCnt="3"/>
      <dgm:spPr/>
    </dgm:pt>
    <dgm:pt modelId="{B75DA0EC-877C-4356-BE0B-935ACDDED99A}" type="pres">
      <dgm:prSet presAssocID="{3EEA2951-B914-4580-A956-E87F031D1C70}" presName="root2" presStyleCnt="0"/>
      <dgm:spPr/>
    </dgm:pt>
    <dgm:pt modelId="{BEC5269B-5117-47BD-B5DB-90EF8DBE7CA9}" type="pres">
      <dgm:prSet presAssocID="{3EEA2951-B914-4580-A956-E87F031D1C70}" presName="LevelTwoTextNode" presStyleLbl="node2" presStyleIdx="2" presStyleCnt="3">
        <dgm:presLayoutVars>
          <dgm:chPref val="3"/>
        </dgm:presLayoutVars>
      </dgm:prSet>
      <dgm:spPr/>
    </dgm:pt>
    <dgm:pt modelId="{6FB43140-A5B9-4291-8084-4C497494AB5D}" type="pres">
      <dgm:prSet presAssocID="{3EEA2951-B914-4580-A956-E87F031D1C70}" presName="level3hierChild" presStyleCnt="0"/>
      <dgm:spPr/>
    </dgm:pt>
  </dgm:ptLst>
  <dgm:cxnLst>
    <dgm:cxn modelId="{DEC75002-6483-4852-AD24-637D6E4DE912}" type="presOf" srcId="{1EC49AA1-14AE-4D51-BA72-4546A6F68820}" destId="{F91E84D3-211E-46BE-AF33-780ED7CB33CB}" srcOrd="1" destOrd="0" presId="urn:microsoft.com/office/officeart/2008/layout/HorizontalMultiLevelHierarchy"/>
    <dgm:cxn modelId="{FD32B609-E6DE-454A-A084-EFBD5A449540}" type="presOf" srcId="{54D833E0-1929-442C-B7B2-17A85914053A}" destId="{92581A30-49F3-4475-B056-1CB6315257FA}" srcOrd="0" destOrd="0" presId="urn:microsoft.com/office/officeart/2008/layout/HorizontalMultiLevelHierarchy"/>
    <dgm:cxn modelId="{5E27D225-5D80-4358-8172-EBC433A405DD}" type="presOf" srcId="{7A73E9DD-9CBC-4263-9C0B-132D71124330}" destId="{D831EA09-8D8F-4B47-9EC0-A6285BDF3325}" srcOrd="0" destOrd="0" presId="urn:microsoft.com/office/officeart/2008/layout/HorizontalMultiLevelHierarchy"/>
    <dgm:cxn modelId="{859F5160-BDEE-4060-9FC0-44A3C0DFA60C}" srcId="{BA85D10D-449E-4113-8D43-A035AFCB2EEF}" destId="{0E8EF15D-49DE-44AA-9910-5CF3DF1362D9}" srcOrd="1" destOrd="0" parTransId="{BD46541E-64C8-47D4-9359-F2AA726A4C71}" sibTransId="{E738C2DB-EC19-4058-A9E3-4C1CA180842C}"/>
    <dgm:cxn modelId="{E51E8360-26AB-4181-ADF0-0765C788B870}" srcId="{BA85D10D-449E-4113-8D43-A035AFCB2EEF}" destId="{7A73E9DD-9CBC-4263-9C0B-132D71124330}" srcOrd="0" destOrd="0" parTransId="{A55E07E7-9ED2-488D-A933-F09F7D404A21}" sibTransId="{1A0D8517-3394-4B97-A208-1EB8BB7D69D5}"/>
    <dgm:cxn modelId="{C1C9A44A-6B88-46A7-8094-993910E1D2DE}" srcId="{54D833E0-1929-442C-B7B2-17A85914053A}" destId="{BA85D10D-449E-4113-8D43-A035AFCB2EEF}" srcOrd="0" destOrd="0" parTransId="{206369A8-EDF7-4F9B-B507-790B7AA3D579}" sibTransId="{B1F8805F-770B-4CF7-A2B9-2B143948B363}"/>
    <dgm:cxn modelId="{52E59B4C-FC96-4583-9081-991916704FEB}" type="presOf" srcId="{BD46541E-64C8-47D4-9359-F2AA726A4C71}" destId="{D25C8013-984F-4AC6-826F-1E7ABE70BC60}" srcOrd="1" destOrd="0" presId="urn:microsoft.com/office/officeart/2008/layout/HorizontalMultiLevelHierarchy"/>
    <dgm:cxn modelId="{CC56C96E-7724-4A00-9AFE-32656EA5DA12}" type="presOf" srcId="{1EC49AA1-14AE-4D51-BA72-4546A6F68820}" destId="{535F4D3B-7218-41BA-99C8-BFFF631F5939}" srcOrd="0" destOrd="0" presId="urn:microsoft.com/office/officeart/2008/layout/HorizontalMultiLevelHierarchy"/>
    <dgm:cxn modelId="{B7F22583-5175-4557-8595-9C59ED225FA7}" type="presOf" srcId="{A55E07E7-9ED2-488D-A933-F09F7D404A21}" destId="{E2E21C17-7569-4B3A-AA33-A0B65661842E}" srcOrd="0" destOrd="0" presId="urn:microsoft.com/office/officeart/2008/layout/HorizontalMultiLevelHierarchy"/>
    <dgm:cxn modelId="{C8813893-7A7E-4F45-BF49-5D617B458E74}" srcId="{BA85D10D-449E-4113-8D43-A035AFCB2EEF}" destId="{3EEA2951-B914-4580-A956-E87F031D1C70}" srcOrd="2" destOrd="0" parTransId="{1EC49AA1-14AE-4D51-BA72-4546A6F68820}" sibTransId="{BFFF710B-50D9-449A-ACF8-69D6B25FC216}"/>
    <dgm:cxn modelId="{C48AE9A4-E336-476D-94DD-EF9402975C79}" type="presOf" srcId="{BA85D10D-449E-4113-8D43-A035AFCB2EEF}" destId="{9B90163B-40A1-4D76-9FAC-BC0417D30A52}" srcOrd="0" destOrd="0" presId="urn:microsoft.com/office/officeart/2008/layout/HorizontalMultiLevelHierarchy"/>
    <dgm:cxn modelId="{3D7DF9BE-A219-4541-983E-DE971471B092}" type="presOf" srcId="{A55E07E7-9ED2-488D-A933-F09F7D404A21}" destId="{CB31B36E-C7DF-43E4-952B-4D67D28F07CC}" srcOrd="1" destOrd="0" presId="urn:microsoft.com/office/officeart/2008/layout/HorizontalMultiLevelHierarchy"/>
    <dgm:cxn modelId="{F75208E1-29AC-4480-BA9D-8642574D6F67}" type="presOf" srcId="{0E8EF15D-49DE-44AA-9910-5CF3DF1362D9}" destId="{24CC73F0-9F7F-4DE2-915A-62A92A28CF3F}" srcOrd="0" destOrd="0" presId="urn:microsoft.com/office/officeart/2008/layout/HorizontalMultiLevelHierarchy"/>
    <dgm:cxn modelId="{91C0FFE1-0463-4F1B-ADE9-E95E7A52C40A}" type="presOf" srcId="{3EEA2951-B914-4580-A956-E87F031D1C70}" destId="{BEC5269B-5117-47BD-B5DB-90EF8DBE7CA9}" srcOrd="0" destOrd="0" presId="urn:microsoft.com/office/officeart/2008/layout/HorizontalMultiLevelHierarchy"/>
    <dgm:cxn modelId="{161DA7F7-5C09-47B3-8E1E-9072902FB687}" type="presOf" srcId="{BD46541E-64C8-47D4-9359-F2AA726A4C71}" destId="{5970A1B0-1E39-4F0F-9EE3-C5ACE09CA0F5}" srcOrd="0" destOrd="0" presId="urn:microsoft.com/office/officeart/2008/layout/HorizontalMultiLevelHierarchy"/>
    <dgm:cxn modelId="{8DE244F4-287F-424F-A220-91F619CB430E}" type="presParOf" srcId="{92581A30-49F3-4475-B056-1CB6315257FA}" destId="{27875D14-0778-4898-9975-921DB40AEB88}" srcOrd="0" destOrd="0" presId="urn:microsoft.com/office/officeart/2008/layout/HorizontalMultiLevelHierarchy"/>
    <dgm:cxn modelId="{421810BD-C69C-474C-A25B-5C830D414130}" type="presParOf" srcId="{27875D14-0778-4898-9975-921DB40AEB88}" destId="{9B90163B-40A1-4D76-9FAC-BC0417D30A52}" srcOrd="0" destOrd="0" presId="urn:microsoft.com/office/officeart/2008/layout/HorizontalMultiLevelHierarchy"/>
    <dgm:cxn modelId="{72562833-ECBC-4449-BDD3-72AB16C926EB}" type="presParOf" srcId="{27875D14-0778-4898-9975-921DB40AEB88}" destId="{4D83DFA2-D513-4351-8305-98FD00E85113}" srcOrd="1" destOrd="0" presId="urn:microsoft.com/office/officeart/2008/layout/HorizontalMultiLevelHierarchy"/>
    <dgm:cxn modelId="{E4213AB6-B4F5-4341-952C-700F98585ED8}" type="presParOf" srcId="{4D83DFA2-D513-4351-8305-98FD00E85113}" destId="{E2E21C17-7569-4B3A-AA33-A0B65661842E}" srcOrd="0" destOrd="0" presId="urn:microsoft.com/office/officeart/2008/layout/HorizontalMultiLevelHierarchy"/>
    <dgm:cxn modelId="{6ECDCEEE-0960-4A71-A6B8-83EBBF675284}" type="presParOf" srcId="{E2E21C17-7569-4B3A-AA33-A0B65661842E}" destId="{CB31B36E-C7DF-43E4-952B-4D67D28F07CC}" srcOrd="0" destOrd="0" presId="urn:microsoft.com/office/officeart/2008/layout/HorizontalMultiLevelHierarchy"/>
    <dgm:cxn modelId="{7074A9F6-0D94-494B-8D56-6686831FEE88}" type="presParOf" srcId="{4D83DFA2-D513-4351-8305-98FD00E85113}" destId="{3DE8F21E-B144-4959-AD5D-CE1D9677C09A}" srcOrd="1" destOrd="0" presId="urn:microsoft.com/office/officeart/2008/layout/HorizontalMultiLevelHierarchy"/>
    <dgm:cxn modelId="{59AD2769-4A20-4DA3-896F-C99FC9EB418E}" type="presParOf" srcId="{3DE8F21E-B144-4959-AD5D-CE1D9677C09A}" destId="{D831EA09-8D8F-4B47-9EC0-A6285BDF3325}" srcOrd="0" destOrd="0" presId="urn:microsoft.com/office/officeart/2008/layout/HorizontalMultiLevelHierarchy"/>
    <dgm:cxn modelId="{0AD4F911-D2BB-4679-90F7-3726BF88AD2B}" type="presParOf" srcId="{3DE8F21E-B144-4959-AD5D-CE1D9677C09A}" destId="{F47949B2-0273-44E3-A932-DE49B9C3C4A9}" srcOrd="1" destOrd="0" presId="urn:microsoft.com/office/officeart/2008/layout/HorizontalMultiLevelHierarchy"/>
    <dgm:cxn modelId="{7139332A-E365-41C1-ABC1-6A6D34625469}" type="presParOf" srcId="{4D83DFA2-D513-4351-8305-98FD00E85113}" destId="{5970A1B0-1E39-4F0F-9EE3-C5ACE09CA0F5}" srcOrd="2" destOrd="0" presId="urn:microsoft.com/office/officeart/2008/layout/HorizontalMultiLevelHierarchy"/>
    <dgm:cxn modelId="{CA538F7B-A117-475D-A92B-802DD6D2E7F7}" type="presParOf" srcId="{5970A1B0-1E39-4F0F-9EE3-C5ACE09CA0F5}" destId="{D25C8013-984F-4AC6-826F-1E7ABE70BC60}" srcOrd="0" destOrd="0" presId="urn:microsoft.com/office/officeart/2008/layout/HorizontalMultiLevelHierarchy"/>
    <dgm:cxn modelId="{71FD7D8B-9C56-42DE-937E-BD3E296744F5}" type="presParOf" srcId="{4D83DFA2-D513-4351-8305-98FD00E85113}" destId="{DA3BC9AE-4F82-419E-A085-A2848A8A8D41}" srcOrd="3" destOrd="0" presId="urn:microsoft.com/office/officeart/2008/layout/HorizontalMultiLevelHierarchy"/>
    <dgm:cxn modelId="{B76DF0A7-8802-4797-887C-90DB7D587DA2}" type="presParOf" srcId="{DA3BC9AE-4F82-419E-A085-A2848A8A8D41}" destId="{24CC73F0-9F7F-4DE2-915A-62A92A28CF3F}" srcOrd="0" destOrd="0" presId="urn:microsoft.com/office/officeart/2008/layout/HorizontalMultiLevelHierarchy"/>
    <dgm:cxn modelId="{D404BDA6-6F26-4033-87C6-6C02E20D8742}" type="presParOf" srcId="{DA3BC9AE-4F82-419E-A085-A2848A8A8D41}" destId="{C94EBBA9-AB42-4E51-9DFF-9A1B4387B0EA}" srcOrd="1" destOrd="0" presId="urn:microsoft.com/office/officeart/2008/layout/HorizontalMultiLevelHierarchy"/>
    <dgm:cxn modelId="{DF32CA2B-19B9-42C8-8009-4685011CA7BC}" type="presParOf" srcId="{4D83DFA2-D513-4351-8305-98FD00E85113}" destId="{535F4D3B-7218-41BA-99C8-BFFF631F5939}" srcOrd="4" destOrd="0" presId="urn:microsoft.com/office/officeart/2008/layout/HorizontalMultiLevelHierarchy"/>
    <dgm:cxn modelId="{ABE171D8-1CB8-485C-95CA-627A31546537}" type="presParOf" srcId="{535F4D3B-7218-41BA-99C8-BFFF631F5939}" destId="{F91E84D3-211E-46BE-AF33-780ED7CB33CB}" srcOrd="0" destOrd="0" presId="urn:microsoft.com/office/officeart/2008/layout/HorizontalMultiLevelHierarchy"/>
    <dgm:cxn modelId="{703641B2-AB9C-4569-818A-2C8CCE9FE8A0}" type="presParOf" srcId="{4D83DFA2-D513-4351-8305-98FD00E85113}" destId="{B75DA0EC-877C-4356-BE0B-935ACDDED99A}" srcOrd="5" destOrd="0" presId="urn:microsoft.com/office/officeart/2008/layout/HorizontalMultiLevelHierarchy"/>
    <dgm:cxn modelId="{0DAC3890-E0B8-459D-9A32-7FB5507DDF13}" type="presParOf" srcId="{B75DA0EC-877C-4356-BE0B-935ACDDED99A}" destId="{BEC5269B-5117-47BD-B5DB-90EF8DBE7CA9}" srcOrd="0" destOrd="0" presId="urn:microsoft.com/office/officeart/2008/layout/HorizontalMultiLevelHierarchy"/>
    <dgm:cxn modelId="{BE36402F-B77B-4D34-99C3-9217B7E93487}" type="presParOf" srcId="{B75DA0EC-877C-4356-BE0B-935ACDDED99A}" destId="{6FB43140-A5B9-4291-8084-4C497494AB5D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5F4D3B-7218-41BA-99C8-BFFF631F5939}">
      <dsp:nvSpPr>
        <dsp:cNvPr id="0" name=""/>
        <dsp:cNvSpPr/>
      </dsp:nvSpPr>
      <dsp:spPr>
        <a:xfrm>
          <a:off x="2576091" y="1836204"/>
          <a:ext cx="457728" cy="87219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28864" y="0"/>
              </a:lnTo>
              <a:lnTo>
                <a:pt x="228864" y="872196"/>
              </a:lnTo>
              <a:lnTo>
                <a:pt x="457728" y="872196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uk-UA" sz="500" kern="1200"/>
        </a:p>
      </dsp:txBody>
      <dsp:txXfrm>
        <a:off x="2780331" y="2247677"/>
        <a:ext cx="49250" cy="49250"/>
      </dsp:txXfrm>
    </dsp:sp>
    <dsp:sp modelId="{5970A1B0-1E39-4F0F-9EE3-C5ACE09CA0F5}">
      <dsp:nvSpPr>
        <dsp:cNvPr id="0" name=""/>
        <dsp:cNvSpPr/>
      </dsp:nvSpPr>
      <dsp:spPr>
        <a:xfrm>
          <a:off x="2576091" y="1790484"/>
          <a:ext cx="45772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57728" y="45720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uk-UA" sz="500" kern="1200"/>
        </a:p>
      </dsp:txBody>
      <dsp:txXfrm>
        <a:off x="2793513" y="1824760"/>
        <a:ext cx="22886" cy="22886"/>
      </dsp:txXfrm>
    </dsp:sp>
    <dsp:sp modelId="{E2E21C17-7569-4B3A-AA33-A0B65661842E}">
      <dsp:nvSpPr>
        <dsp:cNvPr id="0" name=""/>
        <dsp:cNvSpPr/>
      </dsp:nvSpPr>
      <dsp:spPr>
        <a:xfrm>
          <a:off x="2576091" y="964007"/>
          <a:ext cx="457728" cy="872196"/>
        </a:xfrm>
        <a:custGeom>
          <a:avLst/>
          <a:gdLst/>
          <a:ahLst/>
          <a:cxnLst/>
          <a:rect l="0" t="0" r="0" b="0"/>
          <a:pathLst>
            <a:path>
              <a:moveTo>
                <a:pt x="0" y="872196"/>
              </a:moveTo>
              <a:lnTo>
                <a:pt x="228864" y="872196"/>
              </a:lnTo>
              <a:lnTo>
                <a:pt x="228864" y="0"/>
              </a:lnTo>
              <a:lnTo>
                <a:pt x="457728" y="0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uk-UA" sz="500" kern="1200"/>
        </a:p>
      </dsp:txBody>
      <dsp:txXfrm>
        <a:off x="2780331" y="1375480"/>
        <a:ext cx="49250" cy="49250"/>
      </dsp:txXfrm>
    </dsp:sp>
    <dsp:sp modelId="{9B90163B-40A1-4D76-9FAC-BC0417D30A52}">
      <dsp:nvSpPr>
        <dsp:cNvPr id="0" name=""/>
        <dsp:cNvSpPr/>
      </dsp:nvSpPr>
      <dsp:spPr>
        <a:xfrm rot="16200000">
          <a:off x="391009" y="1487325"/>
          <a:ext cx="3672408" cy="69775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4800" kern="1200" dirty="0"/>
            <a:t>Крекінг </a:t>
          </a:r>
        </a:p>
      </dsp:txBody>
      <dsp:txXfrm>
        <a:off x="391009" y="1487325"/>
        <a:ext cx="3672408" cy="697757"/>
      </dsp:txXfrm>
    </dsp:sp>
    <dsp:sp modelId="{D831EA09-8D8F-4B47-9EC0-A6285BDF3325}">
      <dsp:nvSpPr>
        <dsp:cNvPr id="0" name=""/>
        <dsp:cNvSpPr/>
      </dsp:nvSpPr>
      <dsp:spPr>
        <a:xfrm>
          <a:off x="3033820" y="615128"/>
          <a:ext cx="2288644" cy="69775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900" kern="1200" dirty="0"/>
            <a:t>термічний</a:t>
          </a:r>
        </a:p>
      </dsp:txBody>
      <dsp:txXfrm>
        <a:off x="3033820" y="615128"/>
        <a:ext cx="2288644" cy="697757"/>
      </dsp:txXfrm>
    </dsp:sp>
    <dsp:sp modelId="{24CC73F0-9F7F-4DE2-915A-62A92A28CF3F}">
      <dsp:nvSpPr>
        <dsp:cNvPr id="0" name=""/>
        <dsp:cNvSpPr/>
      </dsp:nvSpPr>
      <dsp:spPr>
        <a:xfrm>
          <a:off x="3033820" y="1487325"/>
          <a:ext cx="2288644" cy="69775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900" kern="1200" dirty="0"/>
            <a:t>каталітичний</a:t>
          </a:r>
        </a:p>
      </dsp:txBody>
      <dsp:txXfrm>
        <a:off x="3033820" y="1487325"/>
        <a:ext cx="2288644" cy="697757"/>
      </dsp:txXfrm>
    </dsp:sp>
    <dsp:sp modelId="{BEC5269B-5117-47BD-B5DB-90EF8DBE7CA9}">
      <dsp:nvSpPr>
        <dsp:cNvPr id="0" name=""/>
        <dsp:cNvSpPr/>
      </dsp:nvSpPr>
      <dsp:spPr>
        <a:xfrm>
          <a:off x="3033820" y="2359522"/>
          <a:ext cx="2288644" cy="69775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900" kern="1200" dirty="0"/>
            <a:t>риформінг</a:t>
          </a:r>
        </a:p>
      </dsp:txBody>
      <dsp:txXfrm>
        <a:off x="3033820" y="2359522"/>
        <a:ext cx="2288644" cy="6977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737CCF9-90AF-404D-9D2F-51BBF15F6DF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1E6ABA-5A6B-44AF-89C7-F047E3D7CA54}" type="datetimeFigureOut">
              <a:rPr lang="uk-UA" smtClean="0"/>
              <a:pPr>
                <a:defRPr/>
              </a:pPr>
              <a:t>12.02.2023</a:t>
            </a:fld>
            <a:endParaRPr lang="uk-U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4ECD70E-1411-4D73-B753-7C38FD2F90A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C705E78-A042-415C-BE20-4C581FF0206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C8F81E2-9168-464D-AB0B-62388DF92365}" type="slidenum">
              <a:rPr lang="uk-UA" altLang="ru-RU" smtClean="0"/>
              <a:pPr/>
              <a:t>‹№›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338296648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24CFDD9-DF78-4354-AA8E-65FEA96E5E7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D9DE23-592E-426A-AA12-789D7038D623}" type="datetimeFigureOut">
              <a:rPr lang="uk-UA" smtClean="0"/>
              <a:pPr>
                <a:defRPr/>
              </a:pPr>
              <a:t>12.02.2023</a:t>
            </a:fld>
            <a:endParaRPr lang="uk-U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F5FED74-4C15-46C0-92C5-6E926760BD5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852CB2D-32FA-4349-B9E9-364FE7C16FA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1C256E3-1CCA-4C6A-A26F-F5DB1557DC8E}" type="slidenum">
              <a:rPr lang="uk-UA" altLang="ru-RU" smtClean="0"/>
              <a:pPr/>
              <a:t>‹№›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679846161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C637C19-A753-4751-B4EB-9BC3B8C9C9B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77F1B8-CEF6-4939-9DD4-9ADC4C1ED3E2}" type="datetimeFigureOut">
              <a:rPr lang="uk-UA" smtClean="0"/>
              <a:pPr>
                <a:defRPr/>
              </a:pPr>
              <a:t>12.02.2023</a:t>
            </a:fld>
            <a:endParaRPr lang="uk-U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A1B1074-A33F-49A2-BF6D-A412C6E4D27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D6257AAF-CA65-41CC-B019-7808957513A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CB5E9CD-4082-4355-AAA2-C1AA6CD52FE1}" type="slidenum">
              <a:rPr lang="uk-UA" altLang="ru-RU" smtClean="0"/>
              <a:pPr/>
              <a:t>‹№›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3407754360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CA80747-1C6E-4D5D-BF63-B567F245C8A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E14F9C-0F02-4CA8-A315-566322D86270}" type="datetimeFigureOut">
              <a:rPr lang="uk-UA" smtClean="0"/>
              <a:pPr>
                <a:defRPr/>
              </a:pPr>
              <a:t>12.02.2023</a:t>
            </a:fld>
            <a:endParaRPr lang="uk-UA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9B2F344-2E63-4B97-A876-1B90B6DA5AC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B45DAAC-CEE7-4E27-8162-1E39140E7CF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34FBDC9-40D0-429D-9CEC-4F3E708C89D2}" type="slidenum">
              <a:rPr lang="uk-UA" altLang="ru-RU" smtClean="0"/>
              <a:pPr/>
              <a:t>‹№›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1162293166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371EADDE-E38E-42E7-94B6-176352BE6EB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16DC33-F974-482C-A25E-78F183C4E2D5}" type="datetimeFigureOut">
              <a:rPr lang="uk-UA" smtClean="0"/>
              <a:pPr>
                <a:defRPr/>
              </a:pPr>
              <a:t>12.02.2023</a:t>
            </a:fld>
            <a:endParaRPr lang="uk-UA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81554B0-E112-4EBD-BEDF-ABC5F06C2A3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58CC9574-8885-4999-8F92-DD668DD91ED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5FBBDBC-273E-4F72-A978-BE5C73CE249C}" type="slidenum">
              <a:rPr lang="uk-UA" altLang="ru-RU" smtClean="0"/>
              <a:pPr/>
              <a:t>‹№›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3858526930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6FF2CE44-9304-4F2E-93DA-F3FC31F9486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EDD938-5145-4BFE-BBC7-29513504D08A}" type="datetimeFigureOut">
              <a:rPr lang="uk-UA" smtClean="0"/>
              <a:pPr>
                <a:defRPr/>
              </a:pPr>
              <a:t>12.02.2023</a:t>
            </a:fld>
            <a:endParaRPr lang="uk-UA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E15F02F1-18A7-4F41-82C7-594C9FC6E0E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59FE27CB-7C1C-407D-B14F-0B4E0B73DE9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C4A292D-D2D7-4162-AB07-CBF69A207596}" type="slidenum">
              <a:rPr lang="uk-UA" altLang="ru-RU" smtClean="0"/>
              <a:pPr/>
              <a:t>‹№›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426303660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5BB11818-37C7-4442-BDD4-A435C1D999C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6F4BDD-6A92-4E1D-8B60-88CF8B56C14C}" type="datetimeFigureOut">
              <a:rPr lang="uk-UA" smtClean="0"/>
              <a:pPr>
                <a:defRPr/>
              </a:pPr>
              <a:t>12.02.2023</a:t>
            </a:fld>
            <a:endParaRPr lang="uk-UA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62180F5B-C1F7-4011-BB04-60C0EE1173B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4A3E5888-2EEC-44C8-9BA7-3F5B23E9BA2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2680D54-23DA-40E7-9472-99260756D435}" type="slidenum">
              <a:rPr lang="uk-UA" altLang="ru-RU" smtClean="0"/>
              <a:pPr/>
              <a:t>‹№›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3199922764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4D31509-03E6-4DBC-8B53-9A16F24B7C1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2C668E-3996-4242-B07E-30E56F4D1948}" type="datetimeFigureOut">
              <a:rPr lang="uk-UA" smtClean="0"/>
              <a:pPr>
                <a:defRPr/>
              </a:pPr>
              <a:t>12.02.2023</a:t>
            </a:fld>
            <a:endParaRPr lang="uk-UA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790820C-5247-4AA7-A980-BF7EEF92CAD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3C476F9-9224-4526-AEE7-3771DF04677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D2D99B-C958-442D-8CCC-2126742B9AAF}" type="slidenum">
              <a:rPr lang="uk-UA" altLang="ru-RU" smtClean="0"/>
              <a:pPr/>
              <a:t>‹№›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370707400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uk-UA" noProof="0"/>
              <a:t>Клацніть піктограму, щоб додати зображення</a:t>
            </a:r>
            <a:endParaRPr lang="en-US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F04C985-BE15-42A6-BEF0-17370C12187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9A3D43-9045-44AD-9BE2-904116BAEE17}" type="datetimeFigureOut">
              <a:rPr lang="uk-UA" smtClean="0"/>
              <a:pPr>
                <a:defRPr/>
              </a:pPr>
              <a:t>12.02.2023</a:t>
            </a:fld>
            <a:endParaRPr lang="uk-UA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AD0E7EE-9D35-41D6-AE5E-76461DFEF2A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266F0A7-D366-4D79-A715-4F020D58158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D491823-8C7C-405F-B0E7-7C90AE554D89}" type="slidenum">
              <a:rPr lang="uk-UA" altLang="ru-RU" smtClean="0"/>
              <a:pPr/>
              <a:t>‹№›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2188492062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1DFB005-FDCD-47D1-ADEF-4297AB467BF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71FAF2-6943-4700-9E67-3ED6FB5C22A8}" type="datetimeFigureOut">
              <a:rPr lang="uk-UA" smtClean="0"/>
              <a:pPr>
                <a:defRPr/>
              </a:pPr>
              <a:t>12.02.2023</a:t>
            </a:fld>
            <a:endParaRPr lang="uk-U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2EE522A-42F9-45F6-BC5F-89131B978E7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B861081-064B-40F1-826A-306D2F54256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665AD0-CE55-46E8-906A-68B55AA78303}" type="slidenum">
              <a:rPr lang="uk-UA" altLang="ru-RU" smtClean="0"/>
              <a:pPr/>
              <a:t>‹№›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1612771257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3AE2A24-206A-4F51-94F8-F7F4F44BCDF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F6B288-0431-4185-9078-EC12BCF4DF54}" type="datetimeFigureOut">
              <a:rPr lang="uk-UA" smtClean="0"/>
              <a:pPr>
                <a:defRPr/>
              </a:pPr>
              <a:t>12.02.2023</a:t>
            </a:fld>
            <a:endParaRPr lang="uk-U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83D836A-727B-454E-95DC-14DEAEA40A7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A30CBBB-3F4D-4850-B18E-24663CDC54F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7EFB5A6-04FA-428D-AE1F-66450286AFC7}" type="slidenum">
              <a:rPr lang="uk-UA" altLang="ru-RU" smtClean="0"/>
              <a:pPr/>
              <a:t>‹№›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3503769896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EE55059C-26F3-47E6-A0DA-EEFF8AFE4DB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0D389B99-07CB-4121-ADD8-B4D77ECF007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BC401EAA-71B2-452B-A4E0-BD95D0DC4FFE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6D0E326E-382C-4738-AA6A-BA2FC1F0BF74}" type="datetimeFigureOut">
              <a:rPr lang="uk-UA" smtClean="0"/>
              <a:pPr>
                <a:defRPr/>
              </a:pPr>
              <a:t>12.02.2023</a:t>
            </a:fld>
            <a:endParaRPr lang="uk-UA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CECC810B-0A78-465A-866C-52AFDC83836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824B237B-A75E-4077-AAA9-564041DF7970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chemeClr val="tx1"/>
                </a:solidFill>
              </a:defRPr>
            </a:lvl1pPr>
          </a:lstStyle>
          <a:p>
            <a:fld id="{B8A4324E-F704-41CF-8AF6-0D955854A063}" type="slidenum">
              <a:rPr lang="uk-UA" altLang="ru-RU" smtClean="0"/>
              <a:pPr/>
              <a:t>‹№›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36697397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ransition spd="slow">
    <p:wip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6789D70-C781-1384-B1C5-76933E735ED6}"/>
              </a:ext>
            </a:extLst>
          </p:cNvPr>
          <p:cNvSpPr txBox="1"/>
          <p:nvPr/>
        </p:nvSpPr>
        <p:spPr>
          <a:xfrm>
            <a:off x="107504" y="620688"/>
            <a:ext cx="25922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Тема: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1126E02-B948-63F9-9F2A-44EC269DADED}"/>
              </a:ext>
            </a:extLst>
          </p:cNvPr>
          <p:cNvSpPr txBox="1"/>
          <p:nvPr/>
        </p:nvSpPr>
        <p:spPr>
          <a:xfrm>
            <a:off x="827584" y="1916832"/>
            <a:ext cx="7488831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44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Поширення</a:t>
            </a:r>
            <a:r>
              <a:rPr lang="ru-RU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вуглеводів</a:t>
            </a:r>
            <a:r>
              <a:rPr lang="ru-RU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44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природі</a:t>
            </a:r>
            <a:r>
              <a:rPr lang="ru-RU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44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Природний</a:t>
            </a:r>
            <a:r>
              <a:rPr lang="ru-RU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газ, </a:t>
            </a:r>
            <a:r>
              <a:rPr lang="ru-RU" sz="44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нафта</a:t>
            </a:r>
            <a:r>
              <a:rPr lang="ru-RU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4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кам’яне</a:t>
            </a:r>
            <a:r>
              <a:rPr lang="ru-RU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вугілля</a:t>
            </a:r>
            <a:r>
              <a:rPr lang="ru-RU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44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природні</a:t>
            </a:r>
            <a:r>
              <a:rPr lang="ru-RU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джерела</a:t>
            </a:r>
            <a:r>
              <a:rPr lang="ru-RU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вуглеводнів</a:t>
            </a:r>
            <a:r>
              <a:rPr lang="ru-RU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4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514AB79-6D88-1C30-916C-32D50E9F07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677" b="97576" l="870" r="98261">
                        <a14:foregroundMark x1="4022" y1="9899" x2="5217" y2="16162"/>
                        <a14:foregroundMark x1="978" y1="10505" x2="978" y2="10505"/>
                        <a14:foregroundMark x1="35761" y1="22020" x2="36196" y2="23838"/>
                        <a14:foregroundMark x1="30217" y1="61818" x2="30217" y2="61818"/>
                        <a14:foregroundMark x1="28152" y1="72929" x2="28152" y2="72929"/>
                        <a14:foregroundMark x1="58587" y1="7273" x2="65543" y2="7677"/>
                        <a14:foregroundMark x1="65543" y1="7677" x2="66304" y2="8283"/>
                        <a14:foregroundMark x1="95109" y1="7879" x2="95109" y2="7879"/>
                        <a14:foregroundMark x1="98261" y1="21818" x2="97391" y2="42626"/>
                        <a14:foregroundMark x1="79130" y1="89495" x2="85652" y2="89899"/>
                        <a14:foregroundMark x1="80652" y1="97576" x2="80652" y2="9757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690492" y="-3706"/>
            <a:ext cx="4453508" cy="23961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C8A76AF-7569-9F35-CFD5-00710D4B115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6667" r="93056">
                        <a14:foregroundMark x1="6944" y1="71111" x2="6944" y2="71111"/>
                        <a14:foregroundMark x1="90000" y1="54722" x2="90000" y2="54722"/>
                        <a14:foregroundMark x1="93056" y1="62778" x2="93056" y2="62778"/>
                        <a14:foregroundMark x1="51667" y1="83889" x2="51667" y2="8388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3017" y="4265150"/>
            <a:ext cx="2259114" cy="2259114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8A5D05A-99F9-260D-38EE-F02B527DE481}"/>
              </a:ext>
            </a:extLst>
          </p:cNvPr>
          <p:cNvSpPr txBox="1"/>
          <p:nvPr/>
        </p:nvSpPr>
        <p:spPr>
          <a:xfrm>
            <a:off x="149091" y="1469102"/>
            <a:ext cx="8743389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8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Паливні або горючі корисні копалини</a:t>
            </a:r>
            <a:r>
              <a:rPr lang="uk-UA" sz="28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– це природні та мінеральні речовини, які використовуються для виділення енергії тепла та інших корисних речовин.</a:t>
            </a:r>
            <a:b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 простіше – добре горять і виділяють багато тепла.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15486A1-77ED-7284-AFF9-E3BCD1034DBE}"/>
              </a:ext>
            </a:extLst>
          </p:cNvPr>
          <p:cNvSpPr txBox="1"/>
          <p:nvPr/>
        </p:nvSpPr>
        <p:spPr>
          <a:xfrm>
            <a:off x="58513" y="548680"/>
            <a:ext cx="4462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Вуглеводні в природі</a:t>
            </a:r>
            <a:endParaRPr lang="en-US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1A0C412-7775-B9DD-9B3B-F4723CDE10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6066" y="3429000"/>
            <a:ext cx="7391867" cy="2656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7366695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F6D7D12-6F0B-333F-72F9-F3B4300CE84C}"/>
              </a:ext>
            </a:extLst>
          </p:cNvPr>
          <p:cNvSpPr txBox="1"/>
          <p:nvPr/>
        </p:nvSpPr>
        <p:spPr>
          <a:xfrm>
            <a:off x="3563888" y="1628800"/>
            <a:ext cx="5184576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1. Нафта – </a:t>
            </a:r>
            <a:r>
              <a:rPr lang="ru-RU" sz="2400" b="0" i="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4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густа, </a:t>
            </a:r>
            <a:r>
              <a:rPr lang="ru-RU" sz="2400" b="0" i="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в’язка</a:t>
            </a:r>
            <a:r>
              <a:rPr lang="ru-RU" sz="24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масляниста </a:t>
            </a:r>
            <a:r>
              <a:rPr lang="ru-RU" sz="2400" b="0" i="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рідина</a:t>
            </a:r>
            <a:r>
              <a:rPr lang="ru-RU" sz="24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0" i="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зазвичай</a:t>
            </a:r>
            <a:r>
              <a:rPr lang="ru-RU" sz="24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темно-коричневого </a:t>
            </a:r>
            <a:r>
              <a:rPr lang="ru-RU" sz="2400" b="0" i="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24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чорного</a:t>
            </a:r>
            <a:r>
              <a:rPr lang="ru-RU" sz="24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кольору</a:t>
            </a:r>
            <a:r>
              <a:rPr lang="ru-RU" sz="24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2. Вона є легко </a:t>
            </a:r>
            <a:r>
              <a:rPr lang="ru-RU" sz="2400" b="0" i="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текучою</a:t>
            </a:r>
            <a:r>
              <a:rPr lang="ru-RU" sz="24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0" i="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рідше</a:t>
            </a:r>
            <a:r>
              <a:rPr lang="ru-RU" sz="24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400" b="0" i="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малорухомою</a:t>
            </a:r>
            <a:r>
              <a:rPr lang="ru-RU" sz="24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2400" b="0" i="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Має</a:t>
            </a:r>
            <a:r>
              <a:rPr lang="ru-RU" sz="24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різкий</a:t>
            </a:r>
            <a:r>
              <a:rPr lang="ru-RU" sz="24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запах </a:t>
            </a:r>
            <a:r>
              <a:rPr lang="ru-RU" sz="2400" b="0" i="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гасу</a:t>
            </a:r>
            <a:r>
              <a:rPr lang="ru-RU" sz="24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0" i="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легша</a:t>
            </a:r>
            <a:r>
              <a:rPr lang="ru-RU" sz="24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за воду.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4. На </a:t>
            </a:r>
            <a:r>
              <a:rPr lang="ru-RU" sz="2400" b="0" i="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поверхні</a:t>
            </a:r>
            <a:r>
              <a:rPr lang="ru-RU" sz="24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води </a:t>
            </a:r>
            <a:r>
              <a:rPr lang="ru-RU" sz="2400" b="0" i="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утворює</a:t>
            </a:r>
            <a:r>
              <a:rPr lang="ru-RU" sz="24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тонку</a:t>
            </a:r>
            <a:r>
              <a:rPr lang="ru-RU" sz="24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жирну</a:t>
            </a:r>
            <a:r>
              <a:rPr lang="ru-RU" sz="24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плівку</a:t>
            </a:r>
            <a:r>
              <a:rPr lang="ru-RU" sz="24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5. При 0</a:t>
            </a:r>
            <a:r>
              <a:rPr lang="ru-RU" sz="2400" b="0" i="0" baseline="300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4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С не </a:t>
            </a:r>
            <a:r>
              <a:rPr lang="ru-RU" sz="2400" b="0" i="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замерзає</a:t>
            </a:r>
            <a:r>
              <a:rPr lang="ru-RU" sz="24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ru-RU" sz="2400" b="0" i="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в’язне</a:t>
            </a:r>
            <a:r>
              <a:rPr lang="ru-RU" sz="24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6. Нафта є </a:t>
            </a:r>
            <a:r>
              <a:rPr lang="ru-RU" sz="2400" b="0" i="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основним</a:t>
            </a:r>
            <a:r>
              <a:rPr lang="ru-RU" sz="24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енергоносієм</a:t>
            </a:r>
            <a:r>
              <a:rPr lang="ru-RU" sz="24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400" b="0" i="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світі</a:t>
            </a:r>
            <a:r>
              <a:rPr lang="ru-RU" sz="24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3786E0A-69B8-101F-6FF1-62DF994658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931" y="1700808"/>
            <a:ext cx="3356581" cy="252028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10F075F-144E-F871-6558-4C85616E2D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7677" b="97576" l="870" r="98261">
                        <a14:foregroundMark x1="4022" y1="9899" x2="5217" y2="16162"/>
                        <a14:foregroundMark x1="978" y1="10505" x2="978" y2="10505"/>
                        <a14:foregroundMark x1="35761" y1="22020" x2="36196" y2="23838"/>
                        <a14:foregroundMark x1="30217" y1="61818" x2="30217" y2="61818"/>
                        <a14:foregroundMark x1="28152" y1="72929" x2="28152" y2="72929"/>
                        <a14:foregroundMark x1="58587" y1="7273" x2="65543" y2="7677"/>
                        <a14:foregroundMark x1="65543" y1="7677" x2="66304" y2="8283"/>
                        <a14:foregroundMark x1="95109" y1="7879" x2="95109" y2="7879"/>
                        <a14:foregroundMark x1="98261" y1="21818" x2="97391" y2="42626"/>
                        <a14:foregroundMark x1="79130" y1="89495" x2="85652" y2="89899"/>
                        <a14:foregroundMark x1="80652" y1="97576" x2="80652" y2="9757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flipH="1">
            <a:off x="180930" y="4347128"/>
            <a:ext cx="3356581" cy="180598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2ECD82E-9872-2194-2ADC-60DC16DEE0E7}"/>
              </a:ext>
            </a:extLst>
          </p:cNvPr>
          <p:cNvSpPr txBox="1"/>
          <p:nvPr/>
        </p:nvSpPr>
        <p:spPr>
          <a:xfrm flipH="1">
            <a:off x="323528" y="548680"/>
            <a:ext cx="17544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Нафта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>
            <a:extLst>
              <a:ext uri="{FF2B5EF4-FFF2-40B4-BE49-F238E27FC236}">
                <a16:creationId xmlns:a16="http://schemas.microsoft.com/office/drawing/2014/main" id="{20498183-8914-9FA0-F3BF-5A93C888D8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410" y="403202"/>
            <a:ext cx="3754760" cy="922337"/>
          </a:xfrm>
        </p:spPr>
        <p:txBody>
          <a:bodyPr/>
          <a:lstStyle/>
          <a:p>
            <a:pPr eaLnBrk="1" hangingPunct="1"/>
            <a:r>
              <a:rPr lang="uk-UA" alt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Види нафти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F6EFEC0-D4A1-E9D1-7164-5C622A5746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0364" y="1556792"/>
            <a:ext cx="8363272" cy="4967287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Основні види нафти:</a:t>
            </a:r>
          </a:p>
          <a:p>
            <a:pPr marL="514350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Метанова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нафта – складається переважно з  нерозгалужених алканів.</a:t>
            </a:r>
          </a:p>
          <a:p>
            <a:pPr marL="514350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Нафтенова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нафта – складається, в основному, з циклічних неароматичних вуглеводнів – циклоалканів, або нафтенів.</a:t>
            </a:r>
          </a:p>
          <a:p>
            <a:pPr marL="514350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Змішана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нафта – включає суміш алканів, нафтенів і ароматичних вуглеводнів.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88A322F-FB0D-5A29-A664-FB56017761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677" b="97576" l="870" r="98261">
                        <a14:foregroundMark x1="4022" y1="9899" x2="5217" y2="16162"/>
                        <a14:foregroundMark x1="978" y1="10505" x2="978" y2="10505"/>
                        <a14:foregroundMark x1="35761" y1="22020" x2="36196" y2="23838"/>
                        <a14:foregroundMark x1="30217" y1="61818" x2="30217" y2="61818"/>
                        <a14:foregroundMark x1="28152" y1="72929" x2="28152" y2="72929"/>
                        <a14:foregroundMark x1="58587" y1="7273" x2="65543" y2="7677"/>
                        <a14:foregroundMark x1="65543" y1="7677" x2="66304" y2="8283"/>
                        <a14:foregroundMark x1="95109" y1="7879" x2="95109" y2="7879"/>
                        <a14:foregroundMark x1="98261" y1="21818" x2="97391" y2="42626"/>
                        <a14:foregroundMark x1="79130" y1="89495" x2="85652" y2="89899"/>
                        <a14:foregroundMark x1="80652" y1="97576" x2="80652" y2="9757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769511" y="260648"/>
            <a:ext cx="3356581" cy="1805987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257CB27-3C10-0250-D994-78F868FA2690}"/>
              </a:ext>
            </a:extLst>
          </p:cNvPr>
          <p:cNvSpPr txBox="1"/>
          <p:nvPr/>
        </p:nvSpPr>
        <p:spPr>
          <a:xfrm>
            <a:off x="305526" y="1484784"/>
            <a:ext cx="8532948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800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uk-UA" sz="28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першу копали колодязі і добували нафту, як воду з криниці, але копати їх було надзвичайно важко. Бути більше 5 хвилину колодязі не можна, там неможливо було дихати через отруйні гази. Опускаючись копати, робітник мусив співати якусь пісеньку, тільки почувши, що він перестає співати, його зразу ж витягували і опускали іншого.</a:t>
            </a:r>
            <a:b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Пізніше вже почали бурити свердловини .</a:t>
            </a:r>
            <a:b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 морі створюють нафтові бурові платформи. Вони плавають на морі або кріпляться на вбитих у дно палях.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DFCF2A-2D9F-B33F-6681-F9C929E7D02E}"/>
              </a:ext>
            </a:extLst>
          </p:cNvPr>
          <p:cNvSpPr txBox="1"/>
          <p:nvPr/>
        </p:nvSpPr>
        <p:spPr>
          <a:xfrm flipH="1">
            <a:off x="107504" y="548680"/>
            <a:ext cx="42747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Історія видобутку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42ADDAA-34B1-FECC-07D4-365468FBFC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677" b="97576" l="870" r="98261">
                        <a14:foregroundMark x1="4022" y1="9899" x2="5217" y2="16162"/>
                        <a14:foregroundMark x1="978" y1="10505" x2="978" y2="10505"/>
                        <a14:foregroundMark x1="35761" y1="22020" x2="36196" y2="23838"/>
                        <a14:foregroundMark x1="30217" y1="61818" x2="30217" y2="61818"/>
                        <a14:foregroundMark x1="28152" y1="72929" x2="28152" y2="72929"/>
                        <a14:foregroundMark x1="58587" y1="7273" x2="65543" y2="7677"/>
                        <a14:foregroundMark x1="65543" y1="7677" x2="66304" y2="8283"/>
                        <a14:foregroundMark x1="95109" y1="7879" x2="95109" y2="7879"/>
                        <a14:foregroundMark x1="98261" y1="21818" x2="97391" y2="42626"/>
                        <a14:foregroundMark x1="79130" y1="89495" x2="85652" y2="89899"/>
                        <a14:foregroundMark x1="80652" y1="97576" x2="80652" y2="9757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588224" y="188640"/>
            <a:ext cx="2537868" cy="1365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3996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>
            <a:extLst>
              <a:ext uri="{FF2B5EF4-FFF2-40B4-BE49-F238E27FC236}">
                <a16:creationId xmlns:a16="http://schemas.microsoft.com/office/drawing/2014/main" id="{6F3EEE9E-942F-FFD0-A068-6FBEE2050F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08" t="9375" r="19727" b="25937"/>
          <a:stretch>
            <a:fillRect/>
          </a:stretch>
        </p:blipFill>
        <p:spPr bwMode="auto">
          <a:xfrm>
            <a:off x="15256" y="346348"/>
            <a:ext cx="9113487" cy="6165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113F458-E274-D478-0557-5895D21285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7677" b="97576" l="870" r="98261">
                        <a14:foregroundMark x1="4022" y1="9899" x2="5217" y2="16162"/>
                        <a14:foregroundMark x1="978" y1="10505" x2="978" y2="10505"/>
                        <a14:foregroundMark x1="35761" y1="22020" x2="36196" y2="23838"/>
                        <a14:foregroundMark x1="30217" y1="61818" x2="30217" y2="61818"/>
                        <a14:foregroundMark x1="28152" y1="72929" x2="28152" y2="72929"/>
                        <a14:foregroundMark x1="58587" y1="7273" x2="65543" y2="7677"/>
                        <a14:foregroundMark x1="65543" y1="7677" x2="66304" y2="8283"/>
                        <a14:foregroundMark x1="95109" y1="7879" x2="95109" y2="7879"/>
                        <a14:foregroundMark x1="98261" y1="21818" x2="97391" y2="42626"/>
                        <a14:foregroundMark x1="79130" y1="89495" x2="85652" y2="89899"/>
                        <a14:foregroundMark x1="80652" y1="97576" x2="80652" y2="9757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588224" y="188640"/>
            <a:ext cx="2537868" cy="1365484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>
            <a:extLst>
              <a:ext uri="{FF2B5EF4-FFF2-40B4-BE49-F238E27FC236}">
                <a16:creationId xmlns:a16="http://schemas.microsoft.com/office/drawing/2014/main" id="{67B419E9-5250-9BFD-E98D-18BB69471A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22" t="9375" r="17969" b="25000"/>
          <a:stretch>
            <a:fillRect/>
          </a:stretch>
        </p:blipFill>
        <p:spPr bwMode="auto">
          <a:xfrm>
            <a:off x="28575" y="428625"/>
            <a:ext cx="9086850" cy="600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FC2C202-9DC6-D8DB-DDC4-612DC52274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7677" b="97576" l="870" r="98261">
                        <a14:foregroundMark x1="4022" y1="9899" x2="5217" y2="16162"/>
                        <a14:foregroundMark x1="978" y1="10505" x2="978" y2="10505"/>
                        <a14:foregroundMark x1="35761" y1="22020" x2="36196" y2="23838"/>
                        <a14:foregroundMark x1="30217" y1="61818" x2="30217" y2="61818"/>
                        <a14:foregroundMark x1="28152" y1="72929" x2="28152" y2="72929"/>
                        <a14:foregroundMark x1="58587" y1="7273" x2="65543" y2="7677"/>
                        <a14:foregroundMark x1="65543" y1="7677" x2="66304" y2="8283"/>
                        <a14:foregroundMark x1="95109" y1="7879" x2="95109" y2="7879"/>
                        <a14:foregroundMark x1="98261" y1="21818" x2="97391" y2="42626"/>
                        <a14:foregroundMark x1="79130" y1="89495" x2="85652" y2="89899"/>
                        <a14:foregroundMark x1="80652" y1="97576" x2="80652" y2="9757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588224" y="188640"/>
            <a:ext cx="2537868" cy="1365484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F1D67F2-61F8-0CCB-A5FF-D7C318E0B9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476672"/>
            <a:ext cx="5266928" cy="8509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Вторинна переробка нафти – крекінг </a:t>
            </a:r>
          </a:p>
        </p:txBody>
      </p:sp>
      <p:sp>
        <p:nvSpPr>
          <p:cNvPr id="13315" name="Объект 2">
            <a:extLst>
              <a:ext uri="{FF2B5EF4-FFF2-40B4-BE49-F238E27FC236}">
                <a16:creationId xmlns:a16="http://schemas.microsoft.com/office/drawing/2014/main" id="{6B11DE1F-9068-DA00-D2DB-1D5DC56E24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7337" y="1700808"/>
            <a:ext cx="8569325" cy="2880320"/>
          </a:xfrm>
        </p:spPr>
        <p:txBody>
          <a:bodyPr/>
          <a:lstStyle/>
          <a:p>
            <a:pPr eaLnBrk="1" hangingPunct="1"/>
            <a:r>
              <a:rPr lang="uk-UA" alt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Крекінг – розщеплення великих молекул вуглеводнів на менші (хімічне явище – зміна складу і будови)</a:t>
            </a:r>
          </a:p>
        </p:txBody>
      </p:sp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id="{A1D578DF-C04D-04DE-54CC-F22FEBDD551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00234630"/>
              </p:ext>
            </p:extLst>
          </p:nvPr>
        </p:nvGraphicFramePr>
        <p:xfrm>
          <a:off x="899592" y="2564904"/>
          <a:ext cx="7200800" cy="36724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BC40184-752A-194E-D45E-F9F2B7C5A2D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7677" b="97576" l="870" r="98261">
                        <a14:foregroundMark x1="4022" y1="9899" x2="5217" y2="16162"/>
                        <a14:foregroundMark x1="978" y1="10505" x2="978" y2="10505"/>
                        <a14:foregroundMark x1="35761" y1="22020" x2="36196" y2="23838"/>
                        <a14:foregroundMark x1="30217" y1="61818" x2="30217" y2="61818"/>
                        <a14:foregroundMark x1="28152" y1="72929" x2="28152" y2="72929"/>
                        <a14:foregroundMark x1="58587" y1="7273" x2="65543" y2="7677"/>
                        <a14:foregroundMark x1="65543" y1="7677" x2="66304" y2="8283"/>
                        <a14:foregroundMark x1="95109" y1="7879" x2="95109" y2="7879"/>
                        <a14:foregroundMark x1="98261" y1="21818" x2="97391" y2="42626"/>
                        <a14:foregroundMark x1="79130" y1="89495" x2="85652" y2="89899"/>
                        <a14:foregroundMark x1="80652" y1="97576" x2="80652" y2="9757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769511" y="44624"/>
            <a:ext cx="3356581" cy="1805987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00F79C06-916B-454C-84C2-B14A3A714A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60648"/>
            <a:ext cx="4114800" cy="1143000"/>
          </a:xfrm>
        </p:spPr>
        <p:txBody>
          <a:bodyPr/>
          <a:lstStyle/>
          <a:p>
            <a:r>
              <a:rPr lang="uk-UA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Види крекінгу</a:t>
            </a:r>
            <a:endParaRPr lang="en-US" sz="4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EC2966E-81A7-B4CC-9395-7E6C3994198D}"/>
              </a:ext>
            </a:extLst>
          </p:cNvPr>
          <p:cNvSpPr txBox="1"/>
          <p:nvPr/>
        </p:nvSpPr>
        <p:spPr>
          <a:xfrm>
            <a:off x="457200" y="1988840"/>
            <a:ext cx="8229600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Термічний крекінг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високотемпературна переробка нафти та її фракцій з метою отримання, як правило, продуктів з меншою молекулярною масою — легких моторних і котельних палив,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високоароматизованої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сировини, нафтового коксу.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F57D376-3DA5-9999-A15F-1537798ED4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6125" y="4365104"/>
            <a:ext cx="2571750" cy="177165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2D632F2-F563-F959-5CC4-9D76549C8C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7677" b="97576" l="870" r="98261">
                        <a14:foregroundMark x1="4022" y1="9899" x2="5217" y2="16162"/>
                        <a14:foregroundMark x1="978" y1="10505" x2="978" y2="10505"/>
                        <a14:foregroundMark x1="35761" y1="22020" x2="36196" y2="23838"/>
                        <a14:foregroundMark x1="30217" y1="61818" x2="30217" y2="61818"/>
                        <a14:foregroundMark x1="28152" y1="72929" x2="28152" y2="72929"/>
                        <a14:foregroundMark x1="58587" y1="7273" x2="65543" y2="7677"/>
                        <a14:foregroundMark x1="65543" y1="7677" x2="66304" y2="8283"/>
                        <a14:foregroundMark x1="95109" y1="7879" x2="95109" y2="7879"/>
                        <a14:foregroundMark x1="98261" y1="21818" x2="97391" y2="42626"/>
                        <a14:foregroundMark x1="79130" y1="89495" x2="85652" y2="89899"/>
                        <a14:foregroundMark x1="80652" y1="97576" x2="80652" y2="9757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769511" y="44624"/>
            <a:ext cx="3356581" cy="1805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5961256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3">
            <a:extLst>
              <a:ext uri="{FF2B5EF4-FFF2-40B4-BE49-F238E27FC236}">
                <a16:creationId xmlns:a16="http://schemas.microsoft.com/office/drawing/2014/main" id="{96230E6D-95BF-9A8F-EF70-5B72D20D61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60648"/>
            <a:ext cx="4114800" cy="1143000"/>
          </a:xfrm>
        </p:spPr>
        <p:txBody>
          <a:bodyPr/>
          <a:lstStyle/>
          <a:p>
            <a:r>
              <a:rPr lang="uk-UA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Види крекінгу</a:t>
            </a:r>
            <a:endParaRPr lang="en-US" sz="4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C8A7570-7898-07E9-3E31-32AE3201455C}"/>
              </a:ext>
            </a:extLst>
          </p:cNvPr>
          <p:cNvSpPr txBox="1"/>
          <p:nvPr/>
        </p:nvSpPr>
        <p:spPr>
          <a:xfrm>
            <a:off x="323528" y="1700808"/>
            <a:ext cx="8496944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400" b="0" i="0" dirty="0">
                <a:solidFill>
                  <a:srgbClr val="2021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Каталітичний крекінг відрізняється від термічного тим, що пара нафтової сировини пропускається над каталізатором, що прискорює і направляє хід реакцій у бік утворення необхідних продуктів при більш м'яких умовах.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8A21B9D-493E-1716-ECBD-097DBA2CD8D0}"/>
              </a:ext>
            </a:extLst>
          </p:cNvPr>
          <p:cNvSpPr txBox="1"/>
          <p:nvPr/>
        </p:nvSpPr>
        <p:spPr>
          <a:xfrm>
            <a:off x="323528" y="3270468"/>
            <a:ext cx="849694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400" b="0" i="0" dirty="0">
                <a:solidFill>
                  <a:srgbClr val="2021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Каталізатори, які застосовуються в нафтопереробці, поділяють на </a:t>
            </a:r>
            <a:r>
              <a:rPr lang="uk-UA" sz="2400" b="0" i="1" dirty="0">
                <a:solidFill>
                  <a:srgbClr val="2021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метали (</a:t>
            </a:r>
            <a:r>
              <a:rPr lang="en-US" sz="2400" b="0" i="1" dirty="0">
                <a:solidFill>
                  <a:srgbClr val="2021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Ni, Pt, Pd), </a:t>
            </a:r>
            <a:r>
              <a:rPr lang="uk-UA" sz="2400" b="0" i="1" dirty="0">
                <a:solidFill>
                  <a:srgbClr val="2021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напівпровідники (</a:t>
            </a:r>
            <a:r>
              <a:rPr lang="en-US" sz="2400" b="0" i="1" dirty="0">
                <a:solidFill>
                  <a:srgbClr val="2021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Zn, Cr</a:t>
            </a:r>
            <a:r>
              <a:rPr lang="en-US" sz="2400" b="0" i="1" baseline="-25000" dirty="0">
                <a:solidFill>
                  <a:srgbClr val="2021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b="0" i="1" dirty="0">
                <a:solidFill>
                  <a:srgbClr val="2021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400" b="0" i="1" baseline="-25000" dirty="0">
                <a:solidFill>
                  <a:srgbClr val="2021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b="0" i="1" dirty="0">
                <a:solidFill>
                  <a:srgbClr val="2021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WS</a:t>
            </a:r>
            <a:r>
              <a:rPr lang="en-US" sz="2400" b="0" i="1" baseline="-25000" dirty="0">
                <a:solidFill>
                  <a:srgbClr val="2021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b="0" i="1" dirty="0">
                <a:solidFill>
                  <a:srgbClr val="2021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2400" b="0" i="1" dirty="0">
                <a:solidFill>
                  <a:srgbClr val="2021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МоО</a:t>
            </a:r>
            <a:r>
              <a:rPr lang="uk-UA" sz="2400" b="0" i="1" baseline="-25000" dirty="0">
                <a:solidFill>
                  <a:srgbClr val="2021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k-UA" sz="2400" b="0" i="1" dirty="0">
                <a:solidFill>
                  <a:srgbClr val="2021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), ізолятор-алюмосилікатні каталізатори (</a:t>
            </a:r>
            <a:r>
              <a:rPr lang="en-US" sz="2400" b="0" i="1" dirty="0">
                <a:solidFill>
                  <a:srgbClr val="2021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Al</a:t>
            </a:r>
            <a:r>
              <a:rPr lang="en-US" sz="2400" b="0" i="1" baseline="-25000" dirty="0">
                <a:solidFill>
                  <a:srgbClr val="2021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b="0" i="1" dirty="0">
                <a:solidFill>
                  <a:srgbClr val="2021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400" b="0" i="1" baseline="-25000" dirty="0">
                <a:solidFill>
                  <a:srgbClr val="2021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b="0" i="1" dirty="0">
                <a:solidFill>
                  <a:srgbClr val="2021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en-US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96ED168-60D7-D39F-3B06-391837300782}"/>
              </a:ext>
            </a:extLst>
          </p:cNvPr>
          <p:cNvSpPr txBox="1"/>
          <p:nvPr/>
        </p:nvSpPr>
        <p:spPr>
          <a:xfrm>
            <a:off x="323528" y="4470211"/>
            <a:ext cx="849694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400" b="0" i="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Головним</a:t>
            </a:r>
            <a:r>
              <a:rPr lang="ru-RU" sz="2400" b="0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завданням</a:t>
            </a:r>
            <a:r>
              <a:rPr lang="ru-RU" sz="2400" b="0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каталітичного</a:t>
            </a:r>
            <a:r>
              <a:rPr lang="ru-RU" sz="2400" b="0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крекінгу</a:t>
            </a:r>
            <a:r>
              <a:rPr lang="ru-RU" sz="2400" b="0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як і </a:t>
            </a:r>
            <a:r>
              <a:rPr lang="ru-RU" sz="2400" b="0" i="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термічного</a:t>
            </a:r>
            <a:r>
              <a:rPr lang="ru-RU" sz="2400" b="0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є </a:t>
            </a:r>
            <a:r>
              <a:rPr lang="ru-RU" sz="2400" b="0" i="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розщеплення</a:t>
            </a:r>
            <a:r>
              <a:rPr lang="ru-RU" sz="2400" b="0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високомолекулярних</a:t>
            </a:r>
            <a:r>
              <a:rPr lang="ru-RU" sz="2400" b="0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вуглеводнів</a:t>
            </a:r>
            <a:r>
              <a:rPr lang="ru-RU" sz="2400" b="0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1DEA1282-966E-BAD7-CBCC-855C1A0A89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677" b="97576" l="870" r="98261">
                        <a14:foregroundMark x1="4022" y1="9899" x2="5217" y2="16162"/>
                        <a14:foregroundMark x1="978" y1="10505" x2="978" y2="10505"/>
                        <a14:foregroundMark x1="35761" y1="22020" x2="36196" y2="23838"/>
                        <a14:foregroundMark x1="30217" y1="61818" x2="30217" y2="61818"/>
                        <a14:foregroundMark x1="28152" y1="72929" x2="28152" y2="72929"/>
                        <a14:foregroundMark x1="58587" y1="7273" x2="65543" y2="7677"/>
                        <a14:foregroundMark x1="65543" y1="7677" x2="66304" y2="8283"/>
                        <a14:foregroundMark x1="95109" y1="7879" x2="95109" y2="7879"/>
                        <a14:foregroundMark x1="98261" y1="21818" x2="97391" y2="42626"/>
                        <a14:foregroundMark x1="79130" y1="89495" x2="85652" y2="89899"/>
                        <a14:foregroundMark x1="80652" y1="97576" x2="80652" y2="9757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769511" y="44624"/>
            <a:ext cx="3356581" cy="1805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290403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3">
            <a:extLst>
              <a:ext uri="{FF2B5EF4-FFF2-40B4-BE49-F238E27FC236}">
                <a16:creationId xmlns:a16="http://schemas.microsoft.com/office/drawing/2014/main" id="{580C47E0-2A59-0942-68E5-7326ED27AF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60648"/>
            <a:ext cx="4114800" cy="1143000"/>
          </a:xfrm>
        </p:spPr>
        <p:txBody>
          <a:bodyPr/>
          <a:lstStyle/>
          <a:p>
            <a:r>
              <a:rPr lang="uk-UA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Види крекінгу</a:t>
            </a:r>
            <a:endParaRPr lang="en-US" sz="4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A32F76A-C0A8-3118-26E2-CF474B7E8952}"/>
              </a:ext>
            </a:extLst>
          </p:cNvPr>
          <p:cNvSpPr txBox="1"/>
          <p:nvPr/>
        </p:nvSpPr>
        <p:spPr>
          <a:xfrm>
            <a:off x="323528" y="1988840"/>
            <a:ext cx="8496944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Гідрогенізаційний</a:t>
            </a:r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крекінг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різновид крекінга, спосіб переробки нафти і нафтопродуктів. Дозволяє одержувати значну кількість легких продуктів при використанні як сировини важких нафтових дистилятів, важких нафт, нафтових залишків — малоцінних мазутів. </a:t>
            </a:r>
            <a:r>
              <a:rPr lang="uk-UA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цьому процесі одержують бензин, дизельне і котлове паливо.</a:t>
            </a:r>
            <a:endParaRPr lang="en-US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2D4FB5B3-7794-6DDE-C103-7637657772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677" b="97576" l="870" r="98261">
                        <a14:foregroundMark x1="4022" y1="9899" x2="5217" y2="16162"/>
                        <a14:foregroundMark x1="978" y1="10505" x2="978" y2="10505"/>
                        <a14:foregroundMark x1="35761" y1="22020" x2="36196" y2="23838"/>
                        <a14:foregroundMark x1="30217" y1="61818" x2="30217" y2="61818"/>
                        <a14:foregroundMark x1="28152" y1="72929" x2="28152" y2="72929"/>
                        <a14:foregroundMark x1="58587" y1="7273" x2="65543" y2="7677"/>
                        <a14:foregroundMark x1="65543" y1="7677" x2="66304" y2="8283"/>
                        <a14:foregroundMark x1="95109" y1="7879" x2="95109" y2="7879"/>
                        <a14:foregroundMark x1="98261" y1="21818" x2="97391" y2="42626"/>
                        <a14:foregroundMark x1="79130" y1="89495" x2="85652" y2="89899"/>
                        <a14:foregroundMark x1="80652" y1="97576" x2="80652" y2="9757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769511" y="44624"/>
            <a:ext cx="3356581" cy="1805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4513286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Конспект уроку &quot;Нафта, продукти переробки нафти, їх застосування&quot; з хімії  для 11 класу - на сайті «На Урок»">
            <a:extLst>
              <a:ext uri="{FF2B5EF4-FFF2-40B4-BE49-F238E27FC236}">
                <a16:creationId xmlns:a16="http://schemas.microsoft.com/office/drawing/2014/main" id="{FCFB89E5-EFD6-42F3-06DE-20F1911004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772816"/>
            <a:ext cx="5400600" cy="4263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E8F2C22-E337-C641-2DF9-EC987DE35E4D}"/>
              </a:ext>
            </a:extLst>
          </p:cNvPr>
          <p:cNvSpPr txBox="1"/>
          <p:nvPr/>
        </p:nvSpPr>
        <p:spPr>
          <a:xfrm>
            <a:off x="107504" y="620688"/>
            <a:ext cx="51125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Схема переробки нафти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6177959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599E17A-CE4F-1688-395D-69BE57CF6D61}"/>
              </a:ext>
            </a:extLst>
          </p:cNvPr>
          <p:cNvSpPr txBox="1"/>
          <p:nvPr/>
        </p:nvSpPr>
        <p:spPr>
          <a:xfrm>
            <a:off x="323528" y="1628800"/>
            <a:ext cx="8496944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• для продовження терміну служби деталей машин і механізмів;</a:t>
            </a:r>
            <a:b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• для виробництва парафіну, свічок;</a:t>
            </a:r>
            <a:b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• вазелін використовують у виробництві кремів, паст, мазей;</a:t>
            </a:r>
            <a:b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• для прокладання або ремонту доріг, в будівництві;</a:t>
            </a:r>
            <a:b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• як барвник при виробництві типографічних фарб;</a:t>
            </a:r>
            <a:b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• для миття та знежирення металевих поверхонь;</a:t>
            </a:r>
            <a:b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• у парфумерії ;</a:t>
            </a:r>
            <a:b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• виробництво вибухівки.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4D4DBA1-A889-1543-2BE4-33679B135DCA}"/>
              </a:ext>
            </a:extLst>
          </p:cNvPr>
          <p:cNvSpPr txBox="1"/>
          <p:nvPr/>
        </p:nvSpPr>
        <p:spPr>
          <a:xfrm>
            <a:off x="-16476" y="332656"/>
            <a:ext cx="52920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 продуктів нафти</a:t>
            </a:r>
            <a:endParaRPr lang="en-US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9814910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9934880-6FC1-8D27-EACD-DA098EFA6AC0}"/>
              </a:ext>
            </a:extLst>
          </p:cNvPr>
          <p:cNvSpPr txBox="1"/>
          <p:nvPr/>
        </p:nvSpPr>
        <p:spPr>
          <a:xfrm>
            <a:off x="2627784" y="1556792"/>
            <a:ext cx="6390456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1. Природний газ – це безбарвна речовина, яка немає запаху, легша за повітря, газувата за звичайних умов.</a:t>
            </a:r>
            <a:b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2. Теплота згоряння – така ж сама, як і в нафті.</a:t>
            </a:r>
            <a:b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3. При горінні світиться синім полум’ям, даючи мало світла і кіптяви, тому він вигідний для використання в побуті.</a:t>
            </a:r>
            <a:b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4. Коли природний газ транспортують на кораблях або в балонах, то його зріджують, оскільки так він займає менше місця, та додають сполуку меркаптан, яка дає гострий запах – для розпізнавання його, при витіканні.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99F0CBC-1F3B-A2DB-2159-174C0DA980F5}"/>
              </a:ext>
            </a:extLst>
          </p:cNvPr>
          <p:cNvSpPr txBox="1"/>
          <p:nvPr/>
        </p:nvSpPr>
        <p:spPr>
          <a:xfrm>
            <a:off x="107504" y="620688"/>
            <a:ext cx="39341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Природний газ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B33AD7D-02C0-B800-8F06-E26B1B3128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2420888"/>
            <a:ext cx="2119235" cy="299695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26C97E5-3133-6C2F-7482-F1AD216652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73" b="97751" l="6389" r="95278">
                        <a14:foregroundMark x1="41944" y1="5536" x2="41944" y2="5536"/>
                        <a14:foregroundMark x1="42222" y1="1384" x2="42222" y2="1384"/>
                        <a14:foregroundMark x1="6389" y1="64706" x2="6389" y2="64706"/>
                        <a14:foregroundMark x1="17778" y1="91003" x2="17778" y2="91003"/>
                        <a14:foregroundMark x1="23056" y1="94983" x2="23056" y2="94983"/>
                        <a14:foregroundMark x1="95278" y1="66436" x2="95278" y2="66436"/>
                        <a14:foregroundMark x1="67500" y1="96367" x2="67500" y2="96367"/>
                        <a14:foregroundMark x1="25556" y1="97059" x2="25556" y2="97059"/>
                        <a14:foregroundMark x1="63333" y1="97751" x2="63333" y2="9775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00392" y="191421"/>
            <a:ext cx="850404" cy="1365371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5D7F7B3-315E-F4CA-4EC1-35B729790A17}"/>
              </a:ext>
            </a:extLst>
          </p:cNvPr>
          <p:cNvSpPr txBox="1"/>
          <p:nvPr/>
        </p:nvSpPr>
        <p:spPr>
          <a:xfrm>
            <a:off x="575556" y="1916832"/>
            <a:ext cx="7992888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Природний газ і його використання не було поширене в древньому світі. Місця, де він виходив на поверхню та самозапалювався, люди вважали священними і поклонялися цьому вогню.</a:t>
            </a:r>
            <a:b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Його почали добувати тільки на початку ХХ століття. </a:t>
            </a:r>
          </a:p>
          <a:p>
            <a:pPr algn="just"/>
            <a:r>
              <a:rPr lang="uk-UA" sz="28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Україні відомі такі газові родовища: </a:t>
            </a:r>
            <a:r>
              <a:rPr lang="uk-UA" sz="2800" b="0" i="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Дашавське</a:t>
            </a:r>
            <a:r>
              <a:rPr lang="uk-UA" sz="28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2800" b="0" i="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Шебелинське</a:t>
            </a:r>
            <a:r>
              <a:rPr lang="uk-UA" sz="28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2800" b="0" i="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Джанкойське</a:t>
            </a:r>
            <a:r>
              <a:rPr lang="uk-UA" sz="28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інші, а також ті, які знаходяться на шельфі Чорного моря.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B4B44F1-7082-64E2-8DA9-B3ABEC44E7B0}"/>
              </a:ext>
            </a:extLst>
          </p:cNvPr>
          <p:cNvSpPr txBox="1"/>
          <p:nvPr/>
        </p:nvSpPr>
        <p:spPr>
          <a:xfrm>
            <a:off x="107504" y="620688"/>
            <a:ext cx="41044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Історія видобутку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7C854B1-240D-524D-55A6-2F74B653FF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73" b="97751" l="6389" r="95278">
                        <a14:foregroundMark x1="41944" y1="5536" x2="41944" y2="5536"/>
                        <a14:foregroundMark x1="42222" y1="1384" x2="42222" y2="1384"/>
                        <a14:foregroundMark x1="6389" y1="64706" x2="6389" y2="64706"/>
                        <a14:foregroundMark x1="17778" y1="91003" x2="17778" y2="91003"/>
                        <a14:foregroundMark x1="23056" y1="94983" x2="23056" y2="94983"/>
                        <a14:foregroundMark x1="95278" y1="66436" x2="95278" y2="66436"/>
                        <a14:foregroundMark x1="67500" y1="96367" x2="67500" y2="96367"/>
                        <a14:foregroundMark x1="25556" y1="97059" x2="25556" y2="97059"/>
                        <a14:foregroundMark x1="63333" y1="97751" x2="63333" y2="9775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00392" y="191421"/>
            <a:ext cx="850404" cy="1365371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DD290E9-B5D8-D86B-0AF3-A7FE1FF93925}"/>
              </a:ext>
            </a:extLst>
          </p:cNvPr>
          <p:cNvSpPr txBox="1"/>
          <p:nvPr/>
        </p:nvSpPr>
        <p:spPr>
          <a:xfrm>
            <a:off x="539552" y="1844824"/>
            <a:ext cx="8064896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• спалювання для виділення тепла в промисловості (доменні печі, котельні);</a:t>
            </a:r>
            <a:b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• побуті (для приготування їжі);</a:t>
            </a:r>
            <a:b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• виготовлення друкарської фарби;</a:t>
            </a:r>
            <a:b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• гумових виробів;</a:t>
            </a:r>
            <a:b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• для виробництва пластмас;</a:t>
            </a:r>
            <a:b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• добрив;</a:t>
            </a:r>
            <a:b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• для опріснення морської води.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F680B2F-658E-B92E-EA2B-ECCB9217C6DA}"/>
              </a:ext>
            </a:extLst>
          </p:cNvPr>
          <p:cNvSpPr txBox="1"/>
          <p:nvPr/>
        </p:nvSpPr>
        <p:spPr>
          <a:xfrm>
            <a:off x="251520" y="620688"/>
            <a:ext cx="30700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3492D72-BDB3-D7FD-8A38-5BB64FB012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73" b="97751" l="6389" r="95278">
                        <a14:foregroundMark x1="41944" y1="5536" x2="41944" y2="5536"/>
                        <a14:foregroundMark x1="42222" y1="1384" x2="42222" y2="1384"/>
                        <a14:foregroundMark x1="6389" y1="64706" x2="6389" y2="64706"/>
                        <a14:foregroundMark x1="17778" y1="91003" x2="17778" y2="91003"/>
                        <a14:foregroundMark x1="23056" y1="94983" x2="23056" y2="94983"/>
                        <a14:foregroundMark x1="95278" y1="66436" x2="95278" y2="66436"/>
                        <a14:foregroundMark x1="67500" y1="96367" x2="67500" y2="96367"/>
                        <a14:foregroundMark x1="25556" y1="97059" x2="25556" y2="97059"/>
                        <a14:foregroundMark x1="63333" y1="97751" x2="63333" y2="9775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00392" y="191421"/>
            <a:ext cx="850404" cy="1365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037459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Заголовок 1">
            <a:extLst>
              <a:ext uri="{FF2B5EF4-FFF2-40B4-BE49-F238E27FC236}">
                <a16:creationId xmlns:a16="http://schemas.microsoft.com/office/drawing/2014/main" id="{42ACE532-43A8-3E7B-4D18-DD4004B59F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1565920"/>
            <a:ext cx="8229600" cy="1143000"/>
          </a:xfrm>
        </p:spPr>
        <p:txBody>
          <a:bodyPr/>
          <a:lstStyle/>
          <a:p>
            <a:pPr eaLnBrk="1" hangingPunct="1"/>
            <a:r>
              <a:rPr lang="uk-UA" altLang="ru-RU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Переваги природного газу над іншими видами палива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FDB2574-0C35-20E3-3C5F-93248A3431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23728" y="2492896"/>
            <a:ext cx="5051425" cy="2619375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" pitchFamily="2" charset="2"/>
              <a:buChar char="q"/>
              <a:defRPr/>
            </a:pP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дешеве транспортування;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відносно легко згоряє;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екологічно безпечний;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висока теплота згоряння.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54301C1-A065-741A-11E7-28566619D5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73" b="97751" l="6389" r="95278">
                        <a14:foregroundMark x1="41944" y1="5536" x2="41944" y2="5536"/>
                        <a14:foregroundMark x1="42222" y1="1384" x2="42222" y2="1384"/>
                        <a14:foregroundMark x1="6389" y1="64706" x2="6389" y2="64706"/>
                        <a14:foregroundMark x1="17778" y1="91003" x2="17778" y2="91003"/>
                        <a14:foregroundMark x1="23056" y1="94983" x2="23056" y2="94983"/>
                        <a14:foregroundMark x1="95278" y1="66436" x2="95278" y2="66436"/>
                        <a14:foregroundMark x1="67500" y1="96367" x2="67500" y2="96367"/>
                        <a14:foregroundMark x1="25556" y1="97059" x2="25556" y2="97059"/>
                        <a14:foregroundMark x1="63333" y1="97751" x2="63333" y2="9775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00392" y="191421"/>
            <a:ext cx="850404" cy="1365371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6752FAB-30CB-C833-F09D-13DBA9281E81}"/>
              </a:ext>
            </a:extLst>
          </p:cNvPr>
          <p:cNvSpPr txBox="1"/>
          <p:nvPr/>
        </p:nvSpPr>
        <p:spPr>
          <a:xfrm>
            <a:off x="323528" y="1905794"/>
            <a:ext cx="8496944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• Кам’яне вугілля - це тверда горюча копалина.</a:t>
            </a:r>
            <a:b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• Зазвичай чорного, сірого або коричнево-бурого кольору, часто з металевим блиском.</a:t>
            </a:r>
            <a:b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• Коли воно висушене – легко кришиться на дрібні кусочки.</a:t>
            </a:r>
            <a:b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• При горінні світиться яскравим полум’ям, але дає менше тепла, ніж нафта і газ.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637781C-DD65-911E-B215-804F5D6941D0}"/>
              </a:ext>
            </a:extLst>
          </p:cNvPr>
          <p:cNvSpPr txBox="1"/>
          <p:nvPr/>
        </p:nvSpPr>
        <p:spPr>
          <a:xfrm>
            <a:off x="179512" y="620688"/>
            <a:ext cx="46805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Кам’яне вугілля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E586E24-331C-8A6F-75CD-E35620871E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6667" r="93056">
                        <a14:foregroundMark x1="6944" y1="71111" x2="6944" y2="71111"/>
                        <a14:foregroundMark x1="90000" y1="54722" x2="90000" y2="54722"/>
                        <a14:foregroundMark x1="93056" y1="62778" x2="93056" y2="62778"/>
                        <a14:foregroundMark x1="51667" y1="83889" x2="51667" y2="8388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856452" y="-99392"/>
            <a:ext cx="2259114" cy="2259114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10B4E9D0-B5A0-ADE0-0D0D-9ED47221E5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0825" y="1484313"/>
            <a:ext cx="8642350" cy="4968875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uk-UA" i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Види вугілля: </a:t>
            </a:r>
          </a:p>
          <a:p>
            <a:pPr algn="r" eaLnBrk="1" fontAlgn="auto" hangingPunct="1">
              <a:spcAft>
                <a:spcPts val="0"/>
              </a:spcAft>
              <a:defRPr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антрацит;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кам'яне вугілля;</a:t>
            </a:r>
          </a:p>
          <a:p>
            <a:pPr algn="r" eaLnBrk="1" fontAlgn="auto" hangingPunct="1">
              <a:spcAft>
                <a:spcPts val="0"/>
              </a:spcAft>
              <a:defRPr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буре вугілля.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uk-UA" i="1" u="sng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uk-UA" i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Склад</a:t>
            </a:r>
            <a:r>
              <a:rPr lang="uk-UA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uk-UA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вуглець(до 10%);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мінеральні речовини;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органічні речовини (С, Н, О,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S, N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</p:txBody>
      </p:sp>
      <p:pic>
        <p:nvPicPr>
          <p:cNvPr id="27655" name="Picture 7" descr="Геологія">
            <a:extLst>
              <a:ext uri="{FF2B5EF4-FFF2-40B4-BE49-F238E27FC236}">
                <a16:creationId xmlns:a16="http://schemas.microsoft.com/office/drawing/2014/main" id="{D30CCE98-21D8-2557-F4BB-1E40C1C1EF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342258"/>
            <a:ext cx="1289986" cy="906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7" name="Picture 9" descr="Антрацит — MiningWiki — шахтёрская энциклопедия">
            <a:extLst>
              <a:ext uri="{FF2B5EF4-FFF2-40B4-BE49-F238E27FC236}">
                <a16:creationId xmlns:a16="http://schemas.microsoft.com/office/drawing/2014/main" id="{92FB5CBC-E76E-B41C-BB3C-16D2D741C5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3017" y="1702689"/>
            <a:ext cx="1212726" cy="1135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10C8D86-CA3C-49E1-8334-486AC070A2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57229" y="2420888"/>
            <a:ext cx="1431259" cy="1135920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54BDC1DF-E775-8CB0-CD15-EBAE026297ED}"/>
              </a:ext>
            </a:extLst>
          </p:cNvPr>
          <p:cNvSpPr txBox="1"/>
          <p:nvPr/>
        </p:nvSpPr>
        <p:spPr>
          <a:xfrm>
            <a:off x="323528" y="1700808"/>
            <a:ext cx="8496944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4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 видобуванні твердих горючих корисних копалин на шахтах і кар’єрах застосовують високопродуктивну техніку. Шахтне добування більш трудомістке та дорожче, але воно використовується частіше, оскільки основні запаси знаходяться на глибині.</a:t>
            </a:r>
            <a:b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           Відкритий спосіб видобування горючих копалин найбезпечніший і дешевий. Спочатку великі екскаватори (драглайни) з </a:t>
            </a:r>
            <a:r>
              <a:rPr lang="uk-UA" sz="2400" b="0" i="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ковшами</a:t>
            </a:r>
            <a:r>
              <a:rPr lang="uk-UA" sz="24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знімають гірські породи, які закривають вугільні. Потім інші потужні екскаватори висотою з 13-поверховий будинок вантажить копалини у вагони . Цим способом у світі добувають майже половину всього вугілля.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3D4ED1-0A1C-DF20-D18C-CC7F889AABE4}"/>
              </a:ext>
            </a:extLst>
          </p:cNvPr>
          <p:cNvSpPr txBox="1"/>
          <p:nvPr/>
        </p:nvSpPr>
        <p:spPr>
          <a:xfrm>
            <a:off x="251520" y="620688"/>
            <a:ext cx="3168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Видобування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359E469-C7F2-2DBF-27E2-DAFE656B4C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6667" r="93056">
                        <a14:foregroundMark x1="6944" y1="71111" x2="6944" y2="71111"/>
                        <a14:foregroundMark x1="90000" y1="54722" x2="90000" y2="54722"/>
                        <a14:foregroundMark x1="93056" y1="62778" x2="93056" y2="62778"/>
                        <a14:foregroundMark x1="51667" y1="83889" x2="51667" y2="8388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164288" y="0"/>
            <a:ext cx="1892012" cy="1892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070360"/>
      </p:ext>
    </p:extLst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hueOff val="0"/>
            <a:satOff val="0"/>
            <a:lumOff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8F7C78-189A-5074-3002-E91F75300A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850" y="274638"/>
            <a:ext cx="8362950" cy="99377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Переробка вугілля  </a:t>
            </a:r>
            <a:r>
              <a:rPr lang="uk-UA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суха перегонка (хімічне розкладання без доступу повітря.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B35BC8D-3E00-AC51-F321-CA16D3EA91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850" y="1473774"/>
            <a:ext cx="8569325" cy="5111750"/>
          </a:xfrm>
        </p:spPr>
        <p:txBody>
          <a:bodyPr rtlCol="0">
            <a:normAutofit/>
          </a:bodyPr>
          <a:lstStyle/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uk-UA" sz="2800" u="sng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Види сухої перегонки:</a:t>
            </a:r>
          </a:p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uk-UA" sz="2800" i="1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напівкоксування </a:t>
            </a:r>
            <a:r>
              <a:rPr lang="uk-UA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- 500 - 550</a:t>
            </a:r>
            <a:r>
              <a:rPr lang="uk-UA" sz="2900" baseline="30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uk-UA" sz="29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С;</a:t>
            </a:r>
            <a:endParaRPr lang="uk-UA" sz="2800" dirty="0">
              <a:solidFill>
                <a:prstClr val="black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uk-UA" sz="2800" i="1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коксування</a:t>
            </a:r>
            <a:r>
              <a:rPr lang="uk-UA" sz="28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– промисловий метод переробки кам'яних вугіль, що полягає в нагріванні  їх без доступу повітря до  900 -</a:t>
            </a:r>
            <a:r>
              <a:rPr lang="uk-UA" sz="29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1050</a:t>
            </a:r>
            <a:r>
              <a:rPr lang="uk-UA" sz="2900" baseline="300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0</a:t>
            </a:r>
            <a:r>
              <a:rPr lang="uk-UA" sz="29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С.</a:t>
            </a:r>
          </a:p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8676" name="Picture 3">
            <a:extLst>
              <a:ext uri="{FF2B5EF4-FFF2-40B4-BE49-F238E27FC236}">
                <a16:creationId xmlns:a16="http://schemas.microsoft.com/office/drawing/2014/main" id="{EA66EACC-6570-8E5D-FA29-3AC05587E4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0224" y="4149080"/>
            <a:ext cx="5616575" cy="252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Заголовок 1">
            <a:extLst>
              <a:ext uri="{FF2B5EF4-FFF2-40B4-BE49-F238E27FC236}">
                <a16:creationId xmlns:a16="http://schemas.microsoft.com/office/drawing/2014/main" id="{CD8DF0DA-596A-56B9-8642-573A33B006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850" y="692696"/>
            <a:ext cx="8496300" cy="4608240"/>
          </a:xfrm>
        </p:spPr>
        <p:txBody>
          <a:bodyPr/>
          <a:lstStyle/>
          <a:p>
            <a:pPr marL="457200" indent="-457200" eaLnBrk="1" hangingPunct="1">
              <a:buFont typeface="Wingdings" panose="05000000000000000000" pitchFamily="2" charset="2"/>
              <a:buChar char="§"/>
            </a:pPr>
            <a:r>
              <a:rPr lang="uk-UA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Газифікація вугілля </a:t>
            </a:r>
            <a:r>
              <a:rPr lang="uk-UA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обробка низькосортного вугілля, бурого вугілля й торфу сумішшю повітря, водяної пари й вуглекислого газу.</a:t>
            </a:r>
            <a:br>
              <a:rPr lang="uk-UA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Гідрування вугілля </a:t>
            </a:r>
            <a:r>
              <a:rPr lang="uk-UA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каталітичний процес обробки твердого палива воднем. </a:t>
            </a:r>
            <a:br>
              <a:rPr lang="uk-UA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Умови: температура </a:t>
            </a: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550</a:t>
            </a:r>
            <a:r>
              <a:rPr lang="uk-UA" altLang="ru-RU" sz="2900" baseline="30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uk-UA" altLang="ru-RU" sz="29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С, тиск 20 - 70 МПа.</a:t>
            </a:r>
            <a:endParaRPr lang="uk-UA" alt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9699" name="Picture 2">
            <a:extLst>
              <a:ext uri="{FF2B5EF4-FFF2-40B4-BE49-F238E27FC236}">
                <a16:creationId xmlns:a16="http://schemas.microsoft.com/office/drawing/2014/main" id="{C8CA83EC-A13D-64CE-D689-00D1311C1E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392092"/>
            <a:ext cx="2647950" cy="181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1" name="Picture 4">
            <a:extLst>
              <a:ext uri="{FF2B5EF4-FFF2-40B4-BE49-F238E27FC236}">
                <a16:creationId xmlns:a16="http://schemas.microsoft.com/office/drawing/2014/main" id="{2266ABAF-EB99-F246-3002-7DE204FEB6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3717" y="4392092"/>
            <a:ext cx="3134005" cy="181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561C67F-D53F-FFF5-8B66-E87A72C680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6667" r="93056">
                        <a14:foregroundMark x1="6944" y1="71111" x2="6944" y2="71111"/>
                        <a14:foregroundMark x1="90000" y1="54722" x2="90000" y2="54722"/>
                        <a14:foregroundMark x1="93056" y1="62778" x2="93056" y2="62778"/>
                        <a14:foregroundMark x1="51667" y1="83889" x2="51667" y2="8388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164288" y="0"/>
            <a:ext cx="1892012" cy="1892012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375263F-DFF9-CE98-27F5-BBA90FF058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5684" y="260648"/>
            <a:ext cx="4402832" cy="1143000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B7D7282-C445-B70D-A312-A25F32CC23AB}"/>
              </a:ext>
            </a:extLst>
          </p:cNvPr>
          <p:cNvSpPr txBox="1"/>
          <p:nvPr/>
        </p:nvSpPr>
        <p:spPr>
          <a:xfrm>
            <a:off x="457200" y="1844824"/>
            <a:ext cx="822960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8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• половина всього вугілля йде на паливо, його спалюють на теплових електростанціях; побуті;</a:t>
            </a:r>
            <a:b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• для виплавляння чавуну;</a:t>
            </a:r>
            <a:b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• на виробництво розчинників, ароматичних речовин, ліків, фарб,</a:t>
            </a:r>
            <a:b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• вибухових речовин, добрив,</a:t>
            </a:r>
            <a:b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• нашатирного спирту, дорожніх бітумів, мастил, </a:t>
            </a:r>
            <a:r>
              <a:rPr lang="uk-UA" sz="2800" b="0" i="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масел</a:t>
            </a:r>
            <a:r>
              <a:rPr lang="uk-UA" sz="28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пластмас, </a:t>
            </a:r>
            <a:r>
              <a:rPr lang="uk-UA" sz="2800" b="0" i="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дезинфікуючих</a:t>
            </a:r>
            <a:r>
              <a:rPr lang="uk-UA" sz="28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речовин, нафталіну, сажі тощо.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C723F46-0ADA-723A-A691-09E8E352DB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6667" r="93056">
                        <a14:foregroundMark x1="6944" y1="71111" x2="6944" y2="71111"/>
                        <a14:foregroundMark x1="90000" y1="54722" x2="90000" y2="54722"/>
                        <a14:foregroundMark x1="93056" y1="62778" x2="93056" y2="62778"/>
                        <a14:foregroundMark x1="51667" y1="83889" x2="51667" y2="8388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164288" y="0"/>
            <a:ext cx="1892012" cy="1892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213506"/>
      </p:ext>
    </p:extLst>
  </p:cSld>
  <p:clrMapOvr>
    <a:masterClrMapping/>
  </p:clrMapOvr>
  <p:transition spd="slow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DE53491-8615-1775-9FB9-608DB62B9A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60648"/>
            <a:ext cx="3250704" cy="1143000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Торф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B8824A9-DAB3-AF05-7BFA-91D4554AF990}"/>
              </a:ext>
            </a:extLst>
          </p:cNvPr>
          <p:cNvSpPr txBox="1"/>
          <p:nvPr/>
        </p:nvSpPr>
        <p:spPr>
          <a:xfrm>
            <a:off x="2771800" y="1484784"/>
            <a:ext cx="6120680" cy="48936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• Торф – це тверда горюча корисна копалина,</a:t>
            </a:r>
            <a:b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• Зазвичай коричневого або </a:t>
            </a:r>
            <a:r>
              <a:rPr lang="uk-UA" sz="2400" b="0" i="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бурувато</a:t>
            </a:r>
            <a:r>
              <a:rPr lang="uk-UA" sz="24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-чорного кольору.</a:t>
            </a:r>
            <a:b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• В свіжому вигляді – дуже вологий, в сухому – крихкий, в руках легко розсипається в </a:t>
            </a:r>
            <a:r>
              <a:rPr lang="uk-UA" sz="2400" b="0" i="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труху</a:t>
            </a:r>
            <a:r>
              <a:rPr lang="uk-UA" sz="24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• Складається з переплутаних між собою решток відмерлих рослин – різних мохів, трав, а деколи й з уламків стовбурів і кори дерев.</a:t>
            </a:r>
            <a:b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• При горінні світиться тьмяним червонуватим полум’ям, якщо є ще в ньому якісь домішки, то дає кіптяву.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A3C633E-A6A5-B27C-7EBF-5F9B08E405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2130566"/>
            <a:ext cx="2411760" cy="180882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896DF0B-0F27-9093-175D-CA83E9F55D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477" y="4221088"/>
            <a:ext cx="2297783" cy="1440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659666"/>
      </p:ext>
    </p:extLst>
  </p:cSld>
  <p:clrMapOvr>
    <a:masterClrMapping/>
  </p:clrMapOvr>
  <p:transition spd="slow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225ADC-23C8-E054-AA5F-60D1F442ED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32656"/>
            <a:ext cx="4330824" cy="1143000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9BAD06D-CF1D-EE00-D750-483554318C3F}"/>
              </a:ext>
            </a:extLst>
          </p:cNvPr>
          <p:cNvSpPr txBox="1"/>
          <p:nvPr/>
        </p:nvSpPr>
        <p:spPr>
          <a:xfrm>
            <a:off x="354360" y="1700808"/>
            <a:ext cx="8435280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• В </a:t>
            </a:r>
            <a:r>
              <a:rPr lang="ru-RU" b="0" i="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минулому</a:t>
            </a:r>
            <a:r>
              <a:rPr lang="ru-RU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-  на </a:t>
            </a:r>
            <a:r>
              <a:rPr lang="ru-RU" b="0" i="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опалення</a:t>
            </a:r>
            <a:r>
              <a:rPr lang="ru-RU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будинків</a:t>
            </a:r>
            <a:r>
              <a:rPr lang="ru-RU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• Зараз </a:t>
            </a:r>
            <a:r>
              <a:rPr lang="ru-RU" b="0" i="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60 до 70% торфу </a:t>
            </a:r>
            <a:r>
              <a:rPr lang="ru-RU" b="0" i="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використовується</a:t>
            </a:r>
            <a:r>
              <a:rPr lang="ru-RU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b="0" i="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сільському</a:t>
            </a:r>
            <a:r>
              <a:rPr lang="ru-RU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господарстві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• В </a:t>
            </a:r>
            <a:r>
              <a:rPr lang="ru-RU" b="0" i="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якості</a:t>
            </a:r>
            <a:r>
              <a:rPr lang="ru-RU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добрива</a:t>
            </a:r>
            <a:r>
              <a:rPr lang="ru-RU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стимулятора росту </a:t>
            </a:r>
            <a:r>
              <a:rPr lang="ru-RU" b="0" i="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рослин</a:t>
            </a:r>
            <a:r>
              <a:rPr lang="ru-RU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• Як </a:t>
            </a:r>
            <a:r>
              <a:rPr lang="ru-RU" b="0" i="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кормові</a:t>
            </a:r>
            <a:r>
              <a:rPr lang="ru-RU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добавки для тварин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• Для </a:t>
            </a:r>
            <a:r>
              <a:rPr lang="ru-RU" b="0" i="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підстилки</a:t>
            </a:r>
            <a:r>
              <a:rPr lang="ru-RU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b="0" i="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тваринницьких</a:t>
            </a:r>
            <a:r>
              <a:rPr lang="ru-RU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фермах.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6322" name="Picture 2" descr="Низинный и верховой торф | Питомник ВАСХНиЛ">
            <a:extLst>
              <a:ext uri="{FF2B5EF4-FFF2-40B4-BE49-F238E27FC236}">
                <a16:creationId xmlns:a16="http://schemas.microsoft.com/office/drawing/2014/main" id="{0F867C88-9A2C-7327-B8D5-0DFF1CD335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745439"/>
            <a:ext cx="3190875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6613650"/>
      </p:ext>
    </p:extLst>
  </p:cSld>
  <p:clrMapOvr>
    <a:masterClrMapping/>
  </p:clrMapOvr>
  <p:transition spd="slow">
    <p:wip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Заголовок 1">
            <a:extLst>
              <a:ext uri="{FF2B5EF4-FFF2-40B4-BE49-F238E27FC236}">
                <a16:creationId xmlns:a16="http://schemas.microsoft.com/office/drawing/2014/main" id="{9C84E37A-8AC6-B2C6-228F-89FC2E9C3B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476672"/>
            <a:ext cx="4861296" cy="850900"/>
          </a:xfrm>
        </p:spPr>
        <p:txBody>
          <a:bodyPr/>
          <a:lstStyle/>
          <a:p>
            <a:pPr eaLnBrk="1" hangingPunct="1"/>
            <a:r>
              <a:rPr lang="uk-UA" altLang="ru-RU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Заходи щодо охорони довкілля</a:t>
            </a:r>
          </a:p>
        </p:txBody>
      </p:sp>
      <p:sp>
        <p:nvSpPr>
          <p:cNvPr id="31747" name="Объект 2">
            <a:extLst>
              <a:ext uri="{FF2B5EF4-FFF2-40B4-BE49-F238E27FC236}">
                <a16:creationId xmlns:a16="http://schemas.microsoft.com/office/drawing/2014/main" id="{D5ADDE6F-60F3-4B1F-D8F8-34A167A4A7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7337" y="1631455"/>
            <a:ext cx="8389119" cy="4608463"/>
          </a:xfrm>
        </p:spPr>
        <p:txBody>
          <a:bodyPr/>
          <a:lstStyle/>
          <a:p>
            <a:pPr algn="ctr" eaLnBrk="1" hangingPunct="1">
              <a:buFont typeface="Wingdings" panose="05000000000000000000" pitchFamily="2" charset="2"/>
              <a:buChar char="Ø"/>
            </a:pPr>
            <a:r>
              <a:rPr lang="uk-UA" alt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ощадливо</a:t>
            </a:r>
            <a:r>
              <a:rPr lang="uk-UA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використовувати паливо, пальне;</a:t>
            </a:r>
          </a:p>
          <a:p>
            <a:pPr algn="ctr" eaLnBrk="1" hangingPunct="1">
              <a:buFont typeface="Wingdings" panose="05000000000000000000" pitchFamily="2" charset="2"/>
              <a:buChar char="Ø"/>
            </a:pPr>
            <a:r>
              <a:rPr lang="uk-UA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вилучати з палива сірку;</a:t>
            </a:r>
          </a:p>
          <a:p>
            <a:pPr algn="ctr" eaLnBrk="1" hangingPunct="1">
              <a:buFont typeface="Wingdings" panose="05000000000000000000" pitchFamily="2" charset="2"/>
              <a:buChar char="Ø"/>
            </a:pPr>
            <a:r>
              <a:rPr lang="uk-UA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створювати умови повного згоряння вугілля та бензину;</a:t>
            </a:r>
          </a:p>
          <a:p>
            <a:pPr algn="ctr" eaLnBrk="1" hangingPunct="1">
              <a:buFont typeface="Wingdings" panose="05000000000000000000" pitchFamily="2" charset="2"/>
              <a:buChar char="Ø"/>
            </a:pPr>
            <a:r>
              <a:rPr lang="uk-UA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уловлювати відходи після згоряння палива за допомогою фільтрів;</a:t>
            </a:r>
          </a:p>
          <a:p>
            <a:pPr algn="ctr" eaLnBrk="1" hangingPunct="1">
              <a:buFont typeface="Wingdings" panose="05000000000000000000" pitchFamily="2" charset="2"/>
              <a:buChar char="Ø"/>
            </a:pPr>
            <a:r>
              <a:rPr lang="uk-UA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використовувати альтернативні джерела енергії;</a:t>
            </a:r>
          </a:p>
        </p:txBody>
      </p:sp>
    </p:spTree>
  </p:cSld>
  <p:clrMapOvr>
    <a:masterClrMapping/>
  </p:clrMapOvr>
  <p:transition spd="slow"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Заголовок 1">
            <a:extLst>
              <a:ext uri="{FF2B5EF4-FFF2-40B4-BE49-F238E27FC236}">
                <a16:creationId xmlns:a16="http://schemas.microsoft.com/office/drawing/2014/main" id="{CB638B88-494D-47EE-A01D-281514D3FC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89071"/>
            <a:ext cx="5194920" cy="1143000"/>
          </a:xfrm>
        </p:spPr>
        <p:txBody>
          <a:bodyPr/>
          <a:lstStyle/>
          <a:p>
            <a:pPr eaLnBrk="1" hangingPunct="1"/>
            <a:r>
              <a:rPr lang="uk-UA" alt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Домашнє завдання</a:t>
            </a:r>
            <a:endParaRPr lang="ru-RU" alt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771" name="Объект 2">
            <a:extLst>
              <a:ext uri="{FF2B5EF4-FFF2-40B4-BE49-F238E27FC236}">
                <a16:creationId xmlns:a16="http://schemas.microsoft.com/office/drawing/2014/main" id="{C7018FE6-2C4D-319E-E7CA-9255277DAF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19684" y="2060848"/>
            <a:ext cx="5904631" cy="1584449"/>
          </a:xfrm>
        </p:spPr>
        <p:txBody>
          <a:bodyPr/>
          <a:lstStyle/>
          <a:p>
            <a:pPr eaLnBrk="1" hangingPunct="1"/>
            <a:r>
              <a:rPr lang="uk-UA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Прочитати 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§ </a:t>
            </a:r>
            <a:r>
              <a:rPr lang="uk-UA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29</a:t>
            </a:r>
          </a:p>
          <a:p>
            <a:pPr eaLnBrk="1" hangingPunct="1"/>
            <a:r>
              <a:rPr lang="uk-UA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с. 171 завд</a:t>
            </a:r>
            <a:r>
              <a:rPr lang="uk-UA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ання</a:t>
            </a:r>
            <a:r>
              <a:rPr lang="uk-UA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№351, 354</a:t>
            </a:r>
            <a:endParaRPr lang="ru-RU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ADE027F-83B4-9066-97C8-EBE71660ED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135" b="98379" l="7609" r="90109">
                        <a14:foregroundMark x1="31739" y1="7131" x2="38804" y2="6969"/>
                        <a14:foregroundMark x1="38804" y1="6969" x2="42826" y2="7293"/>
                        <a14:foregroundMark x1="32826" y1="1135" x2="32826" y2="1135"/>
                        <a14:foregroundMark x1="14130" y1="33712" x2="19239" y2="49919"/>
                        <a14:foregroundMark x1="19239" y1="49919" x2="19239" y2="51053"/>
                        <a14:foregroundMark x1="10652" y1="38736" x2="12500" y2="49919"/>
                        <a14:foregroundMark x1="12500" y1="49919" x2="21196" y2="53485"/>
                        <a14:foregroundMark x1="55543" y1="31118" x2="55543" y2="31118"/>
                        <a14:foregroundMark x1="8478" y1="64992" x2="8478" y2="64992"/>
                        <a14:foregroundMark x1="25761" y1="94165" x2="39783" y2="89951"/>
                        <a14:foregroundMark x1="90326" y1="72771" x2="90326" y2="72771"/>
                        <a14:foregroundMark x1="14891" y1="61264" x2="11848" y2="70665"/>
                        <a14:foregroundMark x1="11848" y1="70665" x2="11848" y2="71151"/>
                        <a14:foregroundMark x1="7717" y1="63857" x2="9783" y2="72447"/>
                        <a14:foregroundMark x1="9783" y1="72447" x2="13478" y2="76013"/>
                        <a14:foregroundMark x1="24348" y1="98379" x2="24348" y2="9837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932040" y="3789040"/>
            <a:ext cx="3661420" cy="2455539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Тема1">
  <a:themeElements>
    <a:clrScheme name="Биохимия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Биохимия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3200" b="0" i="0" u="none" strike="noStrike" cap="none" normalizeH="0" baseline="0" smtClean="0">
            <a:ln>
              <a:noFill/>
            </a:ln>
            <a:solidFill>
              <a:srgbClr val="003366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3200" b="0" i="0" u="none" strike="noStrike" cap="none" normalizeH="0" baseline="0" smtClean="0">
            <a:ln>
              <a:noFill/>
            </a:ln>
            <a:solidFill>
              <a:srgbClr val="003366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Биохимия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Тема1" id="{DC3A3098-CF95-448B-8C90-08B21BA970B9}" vid="{239008BB-C4D6-4B0B-8760-C1A9623CA0E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</Template>
  <TotalTime>768</TotalTime>
  <Words>1280</Words>
  <Application>Microsoft Office PowerPoint</Application>
  <PresentationFormat>Екран (4:3)</PresentationFormat>
  <Paragraphs>75</Paragraphs>
  <Slides>27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27</vt:i4>
      </vt:variant>
    </vt:vector>
  </HeadingPairs>
  <TitlesOfParts>
    <vt:vector size="33" baseType="lpstr">
      <vt:lpstr>Arial</vt:lpstr>
      <vt:lpstr>Calibri</vt:lpstr>
      <vt:lpstr>Wingdings</vt:lpstr>
      <vt:lpstr>Times New Roman</vt:lpstr>
      <vt:lpstr>Impact</vt:lpstr>
      <vt:lpstr>Тема1</vt:lpstr>
      <vt:lpstr>Презентація PowerPoint</vt:lpstr>
      <vt:lpstr>Презентація PowerPoint</vt:lpstr>
      <vt:lpstr>Презентація PowerPoint</vt:lpstr>
      <vt:lpstr>Види нафти</vt:lpstr>
      <vt:lpstr>Презентація PowerPoint</vt:lpstr>
      <vt:lpstr>Презентація PowerPoint</vt:lpstr>
      <vt:lpstr>Презентація PowerPoint</vt:lpstr>
      <vt:lpstr>Вторинна переробка нафти – крекінг </vt:lpstr>
      <vt:lpstr>Види крекінгу</vt:lpstr>
      <vt:lpstr>Види крекінгу</vt:lpstr>
      <vt:lpstr>Види крекінгу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Переваги природного газу над іншими видами палива</vt:lpstr>
      <vt:lpstr>Презентація PowerPoint</vt:lpstr>
      <vt:lpstr>Презентація PowerPoint</vt:lpstr>
      <vt:lpstr>Презентація PowerPoint</vt:lpstr>
      <vt:lpstr>Переробка вугілля  – суха перегонка (хімічне розкладання без доступу повітря.</vt:lpstr>
      <vt:lpstr>Газифікація вугілля – обробка низькосортного вугілля, бурого вугілля й торфу сумішшю повітря, водяної пари й вуглекислого газу. Гідрування вугілля – каталітичний процес обробки твердого палива воднем.  Умови: температура 5500С, тиск 20 - 70 МПа.</vt:lpstr>
      <vt:lpstr>Використання</vt:lpstr>
      <vt:lpstr>Торф</vt:lpstr>
      <vt:lpstr>Використання</vt:lpstr>
      <vt:lpstr>Заходи щодо охорони довкілля</vt:lpstr>
      <vt:lpstr>Домашнє завдання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Природні джерела  вуглеводнів</dc:title>
  <dc:creator>Admin</dc:creator>
  <cp:lastModifiedBy>Стрельченко Марина Олександрівна</cp:lastModifiedBy>
  <cp:revision>84</cp:revision>
  <dcterms:created xsi:type="dcterms:W3CDTF">2015-02-28T10:28:00Z</dcterms:created>
  <dcterms:modified xsi:type="dcterms:W3CDTF">2023-02-12T18:46:06Z</dcterms:modified>
</cp:coreProperties>
</file>