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</p:sldMasterIdLst>
  <p:sldIdLst>
    <p:sldId id="268" r:id="rId3"/>
    <p:sldId id="267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08D899-88EE-4173-91B9-DE03E0A706EB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1DFB0E-D1CA-4F9A-BAEC-34FBACE09B5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455B38-43C6-4F27-AE07-5F9EA4A6E5A4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AFBB77-CC13-44CD-BF9A-0039746C36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D66AC98-B4B6-4A55-8A34-C833B402B3A3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783EE-7930-4D38-A9DD-E8A0083226C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41513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60988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6FD378-8184-4369-893D-4B37B0F3B27F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B01ECD-795B-416E-AF85-88785D5B1A0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2DBC0D-A1E7-42E5-9DC0-687E9295C197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2F7C20-5022-4DD2-955D-919AFC60030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6E727BB-427D-409C-840F-41C0F2811A10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7A35B-8511-47D2-982C-E11B7B0E17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2E6CD6E-1785-4970-81E7-80C76BD9B3E3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1A955-67AF-49C1-9EC0-0BC5733B8B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12B1A8-9411-41AF-BE0F-58C2E5101A74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886324-4BAB-4E84-B751-7334904EF13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DA439C-C040-4A6A-B1AE-C66B2C143196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4350D2-C5FD-4D25-8CAD-362660F1B4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365491-9A94-4795-B390-A6882676FA66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786D8-49CC-4658-AFFF-4F78382395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6425" y="623888"/>
            <a:ext cx="1671638" cy="53959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41513" y="623888"/>
            <a:ext cx="4862512" cy="53959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A2FFF1-3724-4861-AEC6-1C78E67BEED7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201A2-435A-475E-9D8F-05DAC7B25E9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41513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60988" y="2133600"/>
            <a:ext cx="32670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56425" y="623888"/>
            <a:ext cx="1671638" cy="5395912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41513" y="623888"/>
            <a:ext cx="4862512" cy="5395912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2"/>
          <p:cNvGrpSpPr>
            <a:grpSpLocks/>
          </p:cNvGrpSpPr>
          <p:nvPr/>
        </p:nvGrpSpPr>
        <p:grpSpPr bwMode="auto">
          <a:xfrm>
            <a:off x="0" y="228600"/>
            <a:ext cx="2138363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 noChangeArrowheads="1"/>
            </p:cNvSpPr>
            <p:nvPr/>
          </p:nvSpPr>
          <p:spPr bwMode="auto">
            <a:xfrm>
              <a:off x="2487613" y="2284222"/>
              <a:ext cx="86552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/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 noChangeArrowheads="1"/>
            </p:cNvSpPr>
            <p:nvPr/>
          </p:nvSpPr>
          <p:spPr bwMode="auto">
            <a:xfrm>
              <a:off x="2597607" y="2779108"/>
              <a:ext cx="549967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/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 noChangeArrowheads="1"/>
            </p:cNvSpPr>
            <p:nvPr/>
          </p:nvSpPr>
          <p:spPr bwMode="auto">
            <a:xfrm>
              <a:off x="3174623" y="4730255"/>
              <a:ext cx="519314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/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 noChangeArrowheads="1"/>
            </p:cNvSpPr>
            <p:nvPr/>
          </p:nvSpPr>
          <p:spPr bwMode="auto">
            <a:xfrm>
              <a:off x="3304451" y="5630785"/>
              <a:ext cx="146056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/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 noChangeArrowheads="1"/>
            </p:cNvSpPr>
            <p:nvPr/>
          </p:nvSpPr>
          <p:spPr bwMode="auto">
            <a:xfrm>
              <a:off x="2574165" y="2818321"/>
              <a:ext cx="699631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/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 noChangeArrowheads="1"/>
            </p:cNvSpPr>
            <p:nvPr/>
          </p:nvSpPr>
          <p:spPr bwMode="auto">
            <a:xfrm>
              <a:off x="2507448" y="285750"/>
              <a:ext cx="90159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/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 noChangeArrowheads="1"/>
            </p:cNvSpPr>
            <p:nvPr/>
          </p:nvSpPr>
          <p:spPr bwMode="auto">
            <a:xfrm>
              <a:off x="2554331" y="2599273"/>
              <a:ext cx="66717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 noChangeArrowheads="1"/>
            </p:cNvSpPr>
            <p:nvPr/>
          </p:nvSpPr>
          <p:spPr bwMode="auto">
            <a:xfrm>
              <a:off x="3143968" y="4757298"/>
              <a:ext cx="160483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/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 noChangeArrowheads="1"/>
            </p:cNvSpPr>
            <p:nvPr/>
          </p:nvSpPr>
          <p:spPr bwMode="auto">
            <a:xfrm>
              <a:off x="3147574" y="1282282"/>
              <a:ext cx="1768914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/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 noChangeArrowheads="1"/>
            </p:cNvSpPr>
            <p:nvPr/>
          </p:nvSpPr>
          <p:spPr bwMode="auto">
            <a:xfrm>
              <a:off x="3273797" y="5652419"/>
              <a:ext cx="137041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/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 noChangeArrowheads="1"/>
            </p:cNvSpPr>
            <p:nvPr/>
          </p:nvSpPr>
          <p:spPr bwMode="auto">
            <a:xfrm>
              <a:off x="3143968" y="4655887"/>
              <a:ext cx="30655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 noChangeArrowheads="1"/>
            </p:cNvSpPr>
            <p:nvPr/>
          </p:nvSpPr>
          <p:spPr bwMode="auto">
            <a:xfrm>
              <a:off x="3210686" y="5410385"/>
              <a:ext cx="203758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/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grpSp>
        <p:nvGrpSpPr>
          <p:cNvPr id="24591" name="Group 9"/>
          <p:cNvGrpSpPr>
            <a:grpSpLocks/>
          </p:cNvGrpSpPr>
          <p:nvPr/>
        </p:nvGrpSpPr>
        <p:grpSpPr bwMode="auto">
          <a:xfrm>
            <a:off x="20638" y="0"/>
            <a:ext cx="1768475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 noChangeArrowheads="1"/>
            </p:cNvSpPr>
            <p:nvPr/>
          </p:nvSpPr>
          <p:spPr bwMode="auto">
            <a:xfrm>
              <a:off x="6627813" y="194833"/>
              <a:ext cx="410156" cy="3646504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/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 noChangeArrowheads="1"/>
            </p:cNvSpPr>
            <p:nvPr/>
          </p:nvSpPr>
          <p:spPr bwMode="auto">
            <a:xfrm>
              <a:off x="7060755" y="3771618"/>
              <a:ext cx="350561" cy="1310216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/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 noChangeArrowheads="1"/>
            </p:cNvSpPr>
            <p:nvPr/>
          </p:nvSpPr>
          <p:spPr bwMode="auto">
            <a:xfrm>
              <a:off x="7439361" y="5052893"/>
              <a:ext cx="357572" cy="82085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/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 noChangeArrowheads="1"/>
            </p:cNvSpPr>
            <p:nvPr/>
          </p:nvSpPr>
          <p:spPr bwMode="auto">
            <a:xfrm>
              <a:off x="7037969" y="3811082"/>
              <a:ext cx="457482" cy="1853508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/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 noChangeArrowheads="1"/>
            </p:cNvSpPr>
            <p:nvPr/>
          </p:nvSpPr>
          <p:spPr bwMode="auto">
            <a:xfrm>
              <a:off x="6992396" y="1263001"/>
              <a:ext cx="145482" cy="2508617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/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 noChangeArrowheads="1"/>
            </p:cNvSpPr>
            <p:nvPr/>
          </p:nvSpPr>
          <p:spPr bwMode="auto">
            <a:xfrm>
              <a:off x="7527002" y="5640911"/>
              <a:ext cx="110427" cy="232840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/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 noChangeArrowheads="1"/>
            </p:cNvSpPr>
            <p:nvPr/>
          </p:nvSpPr>
          <p:spPr bwMode="auto">
            <a:xfrm>
              <a:off x="7022194" y="3599290"/>
              <a:ext cx="68360" cy="423584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 noChangeArrowheads="1"/>
            </p:cNvSpPr>
            <p:nvPr/>
          </p:nvSpPr>
          <p:spPr bwMode="auto">
            <a:xfrm>
              <a:off x="7411316" y="2802110"/>
              <a:ext cx="1169122" cy="225078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/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 noChangeArrowheads="1"/>
            </p:cNvSpPr>
            <p:nvPr/>
          </p:nvSpPr>
          <p:spPr bwMode="auto">
            <a:xfrm>
              <a:off x="7495451" y="5664590"/>
              <a:ext cx="99910" cy="209161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/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 noChangeArrowheads="1"/>
            </p:cNvSpPr>
            <p:nvPr/>
          </p:nvSpPr>
          <p:spPr bwMode="auto">
            <a:xfrm>
              <a:off x="7411316" y="5081833"/>
              <a:ext cx="115685" cy="559078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/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 noChangeArrowheads="1"/>
            </p:cNvSpPr>
            <p:nvPr/>
          </p:nvSpPr>
          <p:spPr bwMode="auto">
            <a:xfrm>
              <a:off x="7411316" y="4977910"/>
              <a:ext cx="33304" cy="18942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 noChangeArrowheads="1"/>
            </p:cNvSpPr>
            <p:nvPr/>
          </p:nvSpPr>
          <p:spPr bwMode="auto">
            <a:xfrm>
              <a:off x="7439361" y="5434381"/>
              <a:ext cx="173528" cy="439370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/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652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Freeform 6"/>
          <p:cNvSpPr>
            <a:spLocks noChangeArrowheads="1"/>
          </p:cNvSpPr>
          <p:nvPr/>
        </p:nvSpPr>
        <p:spPr bwMode="auto">
          <a:xfrm>
            <a:off x="0" y="4324350"/>
            <a:ext cx="1308100" cy="777875"/>
          </a:xfrm>
          <a:custGeom>
            <a:avLst/>
            <a:gdLst>
              <a:gd name="T0" fmla="*/ 0 w 372"/>
              <a:gd name="T1" fmla="*/ 0 h 166"/>
              <a:gd name="T2" fmla="*/ 372 w 372"/>
              <a:gd name="T3" fmla="*/ 166 h 166"/>
            </a:gdLst>
            <a:ahLst/>
            <a:cxnLst/>
            <a:rect l="T0" t="T1" r="T2" b="T3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457200">
              <a:defRPr/>
            </a:pPr>
            <a:endParaRPr lang="ru-RU"/>
          </a:p>
        </p:txBody>
      </p:sp>
      <p:sp>
        <p:nvSpPr>
          <p:cNvPr id="24606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68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460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1513" y="2133600"/>
            <a:ext cx="66865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35" name="Date Placeholder 3"/>
          <p:cNvSpPr>
            <a:spLocks noGrp="1"/>
          </p:cNvSpPr>
          <p:nvPr>
            <p:ph type="dt" sz="half" idx="2"/>
          </p:nvPr>
        </p:nvSpPr>
        <p:spPr>
          <a:xfrm>
            <a:off x="7770813" y="6130925"/>
            <a:ext cx="860425" cy="36988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>
                <a:solidFill>
                  <a:srgbClr val="898989"/>
                </a:solidFill>
                <a:latin typeface="+mn-lt"/>
              </a:defRPr>
            </a:lvl1pPr>
          </a:lstStyle>
          <a:p>
            <a:fld id="{6087D590-4F5C-43F7-9533-E21A6AFF458E}" type="datetimeFigureOut">
              <a:rPr lang="en-US"/>
              <a:pPr/>
              <a:t>5/29/2016</a:t>
            </a:fld>
            <a:endParaRPr lang="en-US"/>
          </a:p>
        </p:txBody>
      </p:sp>
      <p:sp>
        <p:nvSpPr>
          <p:cNvPr id="3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513" y="6135688"/>
            <a:ext cx="57150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898989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37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463" y="4529138"/>
            <a:ext cx="58578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000">
                <a:solidFill>
                  <a:srgbClr val="FEFFFF"/>
                </a:solidFill>
                <a:latin typeface="+mn-lt"/>
              </a:defRPr>
            </a:lvl1pPr>
          </a:lstStyle>
          <a:p>
            <a:fld id="{836EF2DF-3DA9-45C6-9821-B59EE3FEF32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marL="4572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6pPr>
      <a:lvl7pPr marL="9144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7pPr>
      <a:lvl8pPr marL="13716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8pPr>
      <a:lvl9pPr marL="18288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>
          <a:solidFill>
            <a:srgbClr val="404040"/>
          </a:solidFill>
          <a:latin typeface="+mn-lt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>
          <a:solidFill>
            <a:srgbClr val="404040"/>
          </a:solidFill>
          <a:latin typeface="+mn-lt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5pPr>
      <a:lvl6pPr marL="25146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6pPr>
      <a:lvl7pPr marL="29718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7pPr>
      <a:lvl8pPr marL="3429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8pPr>
      <a:lvl9pPr marL="3886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2"/>
          <p:cNvGrpSpPr>
            <a:grpSpLocks/>
          </p:cNvGrpSpPr>
          <p:nvPr/>
        </p:nvGrpSpPr>
        <p:grpSpPr bwMode="auto">
          <a:xfrm>
            <a:off x="0" y="228600"/>
            <a:ext cx="2138363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 noChangeArrowheads="1"/>
            </p:cNvSpPr>
            <p:nvPr/>
          </p:nvSpPr>
          <p:spPr bwMode="auto">
            <a:xfrm>
              <a:off x="2487613" y="2284222"/>
              <a:ext cx="86552" cy="534098"/>
            </a:xfrm>
            <a:custGeom>
              <a:avLst/>
              <a:gdLst>
                <a:gd name="T0" fmla="*/ 0 w 22"/>
                <a:gd name="T1" fmla="*/ 0 h 136"/>
                <a:gd name="T2" fmla="*/ 22 w 22"/>
                <a:gd name="T3" fmla="*/ 136 h 136"/>
              </a:gdLst>
              <a:ahLst/>
              <a:cxnLst/>
              <a:rect l="T0" t="T1" r="T2" b="T3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 noChangeArrowheads="1"/>
            </p:cNvSpPr>
            <p:nvPr/>
          </p:nvSpPr>
          <p:spPr bwMode="auto">
            <a:xfrm>
              <a:off x="2597607" y="2779108"/>
              <a:ext cx="549967" cy="1978191"/>
            </a:xfrm>
            <a:custGeom>
              <a:avLst/>
              <a:gdLst>
                <a:gd name="T0" fmla="*/ 0 w 140"/>
                <a:gd name="T1" fmla="*/ 0 h 504"/>
                <a:gd name="T2" fmla="*/ 140 w 140"/>
                <a:gd name="T3" fmla="*/ 504 h 504"/>
              </a:gdLst>
              <a:ahLst/>
              <a:cxnLst/>
              <a:rect l="T0" t="T1" r="T2" b="T3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 noChangeArrowheads="1"/>
            </p:cNvSpPr>
            <p:nvPr/>
          </p:nvSpPr>
          <p:spPr bwMode="auto">
            <a:xfrm>
              <a:off x="3174623" y="4730255"/>
              <a:ext cx="519314" cy="1210171"/>
            </a:xfrm>
            <a:custGeom>
              <a:avLst/>
              <a:gdLst>
                <a:gd name="T0" fmla="*/ 0 w 132"/>
                <a:gd name="T1" fmla="*/ 0 h 308"/>
                <a:gd name="T2" fmla="*/ 132 w 132"/>
                <a:gd name="T3" fmla="*/ 308 h 308"/>
              </a:gdLst>
              <a:ahLst/>
              <a:cxnLst/>
              <a:rect l="T0" t="T1" r="T2" b="T3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 noChangeArrowheads="1"/>
            </p:cNvSpPr>
            <p:nvPr/>
          </p:nvSpPr>
          <p:spPr bwMode="auto">
            <a:xfrm>
              <a:off x="3304451" y="5630785"/>
              <a:ext cx="146056" cy="309641"/>
            </a:xfrm>
            <a:custGeom>
              <a:avLst/>
              <a:gdLst>
                <a:gd name="T0" fmla="*/ 0 w 37"/>
                <a:gd name="T1" fmla="*/ 0 h 79"/>
                <a:gd name="T2" fmla="*/ 37 w 37"/>
                <a:gd name="T3" fmla="*/ 79 h 79"/>
              </a:gdLst>
              <a:ahLst/>
              <a:cxnLst/>
              <a:rect l="T0" t="T1" r="T2" b="T3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 noChangeArrowheads="1"/>
            </p:cNvSpPr>
            <p:nvPr/>
          </p:nvSpPr>
          <p:spPr bwMode="auto">
            <a:xfrm>
              <a:off x="2574165" y="2818321"/>
              <a:ext cx="699631" cy="2834099"/>
            </a:xfrm>
            <a:custGeom>
              <a:avLst/>
              <a:gdLst>
                <a:gd name="T0" fmla="*/ 0 w 178"/>
                <a:gd name="T1" fmla="*/ 0 h 722"/>
                <a:gd name="T2" fmla="*/ 178 w 178"/>
                <a:gd name="T3" fmla="*/ 722 h 722"/>
              </a:gdLst>
              <a:ahLst/>
              <a:cxnLst/>
              <a:rect l="T0" t="T1" r="T2" b="T3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 noChangeArrowheads="1"/>
            </p:cNvSpPr>
            <p:nvPr/>
          </p:nvSpPr>
          <p:spPr bwMode="auto">
            <a:xfrm>
              <a:off x="2507448" y="285750"/>
              <a:ext cx="90159" cy="2493358"/>
            </a:xfrm>
            <a:custGeom>
              <a:avLst/>
              <a:gdLst>
                <a:gd name="T0" fmla="*/ 0 w 23"/>
                <a:gd name="T1" fmla="*/ 0 h 635"/>
                <a:gd name="T2" fmla="*/ 23 w 23"/>
                <a:gd name="T3" fmla="*/ 635 h 635"/>
              </a:gdLst>
              <a:ahLst/>
              <a:cxnLst/>
              <a:rect l="T0" t="T1" r="T2" b="T3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 noChangeArrowheads="1"/>
            </p:cNvSpPr>
            <p:nvPr/>
          </p:nvSpPr>
          <p:spPr bwMode="auto">
            <a:xfrm>
              <a:off x="2554331" y="2599273"/>
              <a:ext cx="66717" cy="420517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 noChangeArrowheads="1"/>
            </p:cNvSpPr>
            <p:nvPr/>
          </p:nvSpPr>
          <p:spPr bwMode="auto">
            <a:xfrm>
              <a:off x="3143968" y="4757298"/>
              <a:ext cx="160483" cy="873487"/>
            </a:xfrm>
            <a:custGeom>
              <a:avLst/>
              <a:gdLst>
                <a:gd name="T0" fmla="*/ 0 w 41"/>
                <a:gd name="T1" fmla="*/ 0 h 222"/>
                <a:gd name="T2" fmla="*/ 41 w 41"/>
                <a:gd name="T3" fmla="*/ 222 h 222"/>
              </a:gdLst>
              <a:ahLst/>
              <a:cxnLst/>
              <a:rect l="T0" t="T1" r="T2" b="T3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 noChangeArrowheads="1"/>
            </p:cNvSpPr>
            <p:nvPr/>
          </p:nvSpPr>
          <p:spPr bwMode="auto">
            <a:xfrm>
              <a:off x="3147574" y="1282282"/>
              <a:ext cx="1768914" cy="3447973"/>
            </a:xfrm>
            <a:custGeom>
              <a:avLst/>
              <a:gdLst>
                <a:gd name="T0" fmla="*/ 0 w 450"/>
                <a:gd name="T1" fmla="*/ 0 h 878"/>
                <a:gd name="T2" fmla="*/ 450 w 450"/>
                <a:gd name="T3" fmla="*/ 878 h 878"/>
              </a:gdLst>
              <a:ahLst/>
              <a:cxnLst/>
              <a:rect l="T0" t="T1" r="T2" b="T3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 noChangeArrowheads="1"/>
            </p:cNvSpPr>
            <p:nvPr/>
          </p:nvSpPr>
          <p:spPr bwMode="auto">
            <a:xfrm>
              <a:off x="3273797" y="5652419"/>
              <a:ext cx="137041" cy="288007"/>
            </a:xfrm>
            <a:custGeom>
              <a:avLst/>
              <a:gdLst>
                <a:gd name="T0" fmla="*/ 0 w 35"/>
                <a:gd name="T1" fmla="*/ 0 h 73"/>
                <a:gd name="T2" fmla="*/ 35 w 35"/>
                <a:gd name="T3" fmla="*/ 73 h 73"/>
              </a:gdLst>
              <a:ahLst/>
              <a:cxnLst/>
              <a:rect l="T0" t="T1" r="T2" b="T3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 noChangeArrowheads="1"/>
            </p:cNvSpPr>
            <p:nvPr/>
          </p:nvSpPr>
          <p:spPr bwMode="auto">
            <a:xfrm>
              <a:off x="3143968" y="4655887"/>
              <a:ext cx="30655" cy="189300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 noChangeArrowheads="1"/>
            </p:cNvSpPr>
            <p:nvPr/>
          </p:nvSpPr>
          <p:spPr bwMode="auto">
            <a:xfrm>
              <a:off x="3210686" y="5410385"/>
              <a:ext cx="203758" cy="530041"/>
            </a:xfrm>
            <a:custGeom>
              <a:avLst/>
              <a:gdLst>
                <a:gd name="T0" fmla="*/ 0 w 52"/>
                <a:gd name="T1" fmla="*/ 0 h 135"/>
                <a:gd name="T2" fmla="*/ 52 w 52"/>
                <a:gd name="T3" fmla="*/ 135 h 135"/>
              </a:gdLst>
              <a:ahLst/>
              <a:cxnLst/>
              <a:rect l="T0" t="T1" r="T2" b="T3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grpSp>
        <p:nvGrpSpPr>
          <p:cNvPr id="26639" name="Group 9"/>
          <p:cNvGrpSpPr>
            <a:grpSpLocks/>
          </p:cNvGrpSpPr>
          <p:nvPr/>
        </p:nvGrpSpPr>
        <p:grpSpPr bwMode="auto">
          <a:xfrm>
            <a:off x="20638" y="0"/>
            <a:ext cx="1768475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 noChangeArrowheads="1"/>
            </p:cNvSpPr>
            <p:nvPr/>
          </p:nvSpPr>
          <p:spPr bwMode="auto">
            <a:xfrm>
              <a:off x="6627813" y="194833"/>
              <a:ext cx="410156" cy="3646504"/>
            </a:xfrm>
            <a:custGeom>
              <a:avLst/>
              <a:gdLst>
                <a:gd name="T0" fmla="*/ 0 w 103"/>
                <a:gd name="T1" fmla="*/ 0 h 920"/>
                <a:gd name="T2" fmla="*/ 103 w 103"/>
                <a:gd name="T3" fmla="*/ 920 h 920"/>
              </a:gdLst>
              <a:ahLst/>
              <a:cxnLst/>
              <a:rect l="T0" t="T1" r="T2" b="T3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 noChangeArrowheads="1"/>
            </p:cNvSpPr>
            <p:nvPr/>
          </p:nvSpPr>
          <p:spPr bwMode="auto">
            <a:xfrm>
              <a:off x="7060755" y="3771618"/>
              <a:ext cx="350561" cy="1310216"/>
            </a:xfrm>
            <a:custGeom>
              <a:avLst/>
              <a:gdLst>
                <a:gd name="T0" fmla="*/ 0 w 88"/>
                <a:gd name="T1" fmla="*/ 0 h 330"/>
                <a:gd name="T2" fmla="*/ 88 w 88"/>
                <a:gd name="T3" fmla="*/ 330 h 330"/>
              </a:gdLst>
              <a:ahLst/>
              <a:cxnLst/>
              <a:rect l="T0" t="T1" r="T2" b="T3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 noChangeArrowheads="1"/>
            </p:cNvSpPr>
            <p:nvPr/>
          </p:nvSpPr>
          <p:spPr bwMode="auto">
            <a:xfrm>
              <a:off x="7439361" y="5052893"/>
              <a:ext cx="357572" cy="820858"/>
            </a:xfrm>
            <a:custGeom>
              <a:avLst/>
              <a:gdLst>
                <a:gd name="T0" fmla="*/ 0 w 90"/>
                <a:gd name="T1" fmla="*/ 0 h 207"/>
                <a:gd name="T2" fmla="*/ 90 w 90"/>
                <a:gd name="T3" fmla="*/ 207 h 207"/>
              </a:gdLst>
              <a:ahLst/>
              <a:cxnLst/>
              <a:rect l="T0" t="T1" r="T2" b="T3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 noChangeArrowheads="1"/>
            </p:cNvSpPr>
            <p:nvPr/>
          </p:nvSpPr>
          <p:spPr bwMode="auto">
            <a:xfrm>
              <a:off x="7037969" y="3811082"/>
              <a:ext cx="457482" cy="1853508"/>
            </a:xfrm>
            <a:custGeom>
              <a:avLst/>
              <a:gdLst>
                <a:gd name="T0" fmla="*/ 0 w 115"/>
                <a:gd name="T1" fmla="*/ 0 h 467"/>
                <a:gd name="T2" fmla="*/ 115 w 115"/>
                <a:gd name="T3" fmla="*/ 467 h 467"/>
              </a:gdLst>
              <a:ahLst/>
              <a:cxnLst/>
              <a:rect l="T0" t="T1" r="T2" b="T3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 noChangeArrowheads="1"/>
            </p:cNvSpPr>
            <p:nvPr/>
          </p:nvSpPr>
          <p:spPr bwMode="auto">
            <a:xfrm>
              <a:off x="6992396" y="1263001"/>
              <a:ext cx="145482" cy="2508617"/>
            </a:xfrm>
            <a:custGeom>
              <a:avLst/>
              <a:gdLst>
                <a:gd name="T0" fmla="*/ 0 w 36"/>
                <a:gd name="T1" fmla="*/ 0 h 633"/>
                <a:gd name="T2" fmla="*/ 36 w 36"/>
                <a:gd name="T3" fmla="*/ 633 h 633"/>
              </a:gdLst>
              <a:ahLst/>
              <a:cxnLst/>
              <a:rect l="T0" t="T1" r="T2" b="T3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 noChangeArrowheads="1"/>
            </p:cNvSpPr>
            <p:nvPr/>
          </p:nvSpPr>
          <p:spPr bwMode="auto">
            <a:xfrm>
              <a:off x="7527002" y="5640911"/>
              <a:ext cx="110427" cy="232840"/>
            </a:xfrm>
            <a:custGeom>
              <a:avLst/>
              <a:gdLst>
                <a:gd name="T0" fmla="*/ 0 w 28"/>
                <a:gd name="T1" fmla="*/ 0 h 59"/>
                <a:gd name="T2" fmla="*/ 28 w 28"/>
                <a:gd name="T3" fmla="*/ 59 h 59"/>
              </a:gdLst>
              <a:ahLst/>
              <a:cxnLst/>
              <a:rect l="T0" t="T1" r="T2" b="T3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 noChangeArrowheads="1"/>
            </p:cNvSpPr>
            <p:nvPr/>
          </p:nvSpPr>
          <p:spPr bwMode="auto">
            <a:xfrm>
              <a:off x="7022194" y="3599290"/>
              <a:ext cx="68360" cy="423584"/>
            </a:xfrm>
            <a:custGeom>
              <a:avLst/>
              <a:gdLst>
                <a:gd name="T0" fmla="*/ 0 w 17"/>
                <a:gd name="T1" fmla="*/ 0 h 107"/>
                <a:gd name="T2" fmla="*/ 17 w 17"/>
                <a:gd name="T3" fmla="*/ 107 h 107"/>
              </a:gdLst>
              <a:ahLst/>
              <a:cxnLst/>
              <a:rect l="T0" t="T1" r="T2" b="T3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 noChangeArrowheads="1"/>
            </p:cNvSpPr>
            <p:nvPr/>
          </p:nvSpPr>
          <p:spPr bwMode="auto">
            <a:xfrm>
              <a:off x="7411316" y="2802110"/>
              <a:ext cx="1169122" cy="2250783"/>
            </a:xfrm>
            <a:custGeom>
              <a:avLst/>
              <a:gdLst>
                <a:gd name="T0" fmla="*/ 0 w 294"/>
                <a:gd name="T1" fmla="*/ 0 h 568"/>
                <a:gd name="T2" fmla="*/ 294 w 294"/>
                <a:gd name="T3" fmla="*/ 568 h 568"/>
              </a:gdLst>
              <a:ahLst/>
              <a:cxnLst/>
              <a:rect l="T0" t="T1" r="T2" b="T3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 noChangeArrowheads="1"/>
            </p:cNvSpPr>
            <p:nvPr/>
          </p:nvSpPr>
          <p:spPr bwMode="auto">
            <a:xfrm>
              <a:off x="7495451" y="5664590"/>
              <a:ext cx="99910" cy="209161"/>
            </a:xfrm>
            <a:custGeom>
              <a:avLst/>
              <a:gdLst>
                <a:gd name="T0" fmla="*/ 0 w 25"/>
                <a:gd name="T1" fmla="*/ 0 h 53"/>
                <a:gd name="T2" fmla="*/ 25 w 25"/>
                <a:gd name="T3" fmla="*/ 53 h 53"/>
              </a:gdLst>
              <a:ahLst/>
              <a:cxnLst/>
              <a:rect l="T0" t="T1" r="T2" b="T3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 noChangeArrowheads="1"/>
            </p:cNvSpPr>
            <p:nvPr/>
          </p:nvSpPr>
          <p:spPr bwMode="auto">
            <a:xfrm>
              <a:off x="7411316" y="5081833"/>
              <a:ext cx="115685" cy="559078"/>
            </a:xfrm>
            <a:custGeom>
              <a:avLst/>
              <a:gdLst>
                <a:gd name="T0" fmla="*/ 0 w 29"/>
                <a:gd name="T1" fmla="*/ 0 h 141"/>
                <a:gd name="T2" fmla="*/ 29 w 29"/>
                <a:gd name="T3" fmla="*/ 141 h 141"/>
              </a:gdLst>
              <a:ahLst/>
              <a:cxnLst/>
              <a:rect l="T0" t="T1" r="T2" b="T3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 noChangeArrowheads="1"/>
            </p:cNvSpPr>
            <p:nvPr/>
          </p:nvSpPr>
          <p:spPr bwMode="auto">
            <a:xfrm>
              <a:off x="7411316" y="4977910"/>
              <a:ext cx="33304" cy="189429"/>
            </a:xfrm>
            <a:custGeom>
              <a:avLst/>
              <a:gdLst>
                <a:gd name="T0" fmla="*/ 0 w 8"/>
                <a:gd name="T1" fmla="*/ 0 h 48"/>
                <a:gd name="T2" fmla="*/ 8 w 8"/>
                <a:gd name="T3" fmla="*/ 48 h 48"/>
              </a:gdLst>
              <a:ahLst/>
              <a:cxnLst/>
              <a:rect l="T0" t="T1" r="T2" b="T3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 noChangeArrowheads="1"/>
            </p:cNvSpPr>
            <p:nvPr/>
          </p:nvSpPr>
          <p:spPr bwMode="auto">
            <a:xfrm>
              <a:off x="7439361" y="5434381"/>
              <a:ext cx="173528" cy="439370"/>
            </a:xfrm>
            <a:custGeom>
              <a:avLst/>
              <a:gdLst>
                <a:gd name="T0" fmla="*/ 0 w 44"/>
                <a:gd name="T1" fmla="*/ 0 h 111"/>
                <a:gd name="T2" fmla="*/ 44 w 44"/>
                <a:gd name="T3" fmla="*/ 111 h 111"/>
              </a:gdLst>
              <a:ahLst/>
              <a:cxnLst/>
              <a:rect l="T0" t="T1" r="T2" b="T3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457200">
                <a:defRPr/>
              </a:pPr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652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653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68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665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1513" y="2133600"/>
            <a:ext cx="66865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marL="4572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6pPr>
      <a:lvl7pPr marL="9144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7pPr>
      <a:lvl8pPr marL="13716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8pPr>
      <a:lvl9pPr marL="1828800"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>
          <a:solidFill>
            <a:srgbClr val="404040"/>
          </a:solidFill>
          <a:latin typeface="+mn-lt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>
          <a:solidFill>
            <a:srgbClr val="404040"/>
          </a:solidFill>
          <a:latin typeface="+mn-lt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5pPr>
      <a:lvl6pPr marL="25146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6pPr>
      <a:lvl7pPr marL="29718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7pPr>
      <a:lvl8pPr marL="3429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8pPr>
      <a:lvl9pPr marL="3886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>
          <a:solidFill>
            <a:srgbClr val="40404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827088" y="1484313"/>
            <a:ext cx="8054975" cy="357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defTabSz="457200">
              <a:lnSpc>
                <a:spcPct val="120000"/>
              </a:lnSpc>
            </a:pPr>
            <a:r>
              <a:rPr lang="ru-RU" sz="4900">
                <a:solidFill>
                  <a:srgbClr val="262626"/>
                </a:solidFill>
                <a:latin typeface="Century Gothic" pitchFamily="34" charset="0"/>
              </a:rPr>
              <a:t/>
            </a:r>
            <a:br>
              <a:rPr lang="ru-RU" sz="4900">
                <a:solidFill>
                  <a:srgbClr val="262626"/>
                </a:solidFill>
                <a:latin typeface="Century Gothic" pitchFamily="34" charset="0"/>
              </a:rPr>
            </a:br>
            <a:r>
              <a:rPr lang="uk-UA" sz="4800" b="1">
                <a:solidFill>
                  <a:srgbClr val="333300"/>
                </a:solidFill>
                <a:latin typeface="Georgia" pitchFamily="18" charset="0"/>
                <a:cs typeface="Arial" charset="0"/>
              </a:rPr>
              <a:t>Тема:</a:t>
            </a:r>
            <a:r>
              <a:rPr lang="uk-UA" sz="4800" b="1">
                <a:solidFill>
                  <a:srgbClr val="FF0000"/>
                </a:solidFill>
                <a:latin typeface="Georgia" pitchFamily="18" charset="0"/>
                <a:cs typeface="Arial" charset="0"/>
              </a:rPr>
              <a:t> </a:t>
            </a:r>
            <a:r>
              <a:rPr lang="uk-UA" sz="4800" b="1" noProof="1">
                <a:solidFill>
                  <a:srgbClr val="3E1F00"/>
                </a:solidFill>
                <a:latin typeface="Georgia" pitchFamily="18" charset="0"/>
                <a:cs typeface="Arial" charset="0"/>
              </a:rPr>
              <a:t>Продукти перегонки нафти, їх застосування.</a:t>
            </a:r>
            <a:br>
              <a:rPr lang="uk-UA" sz="4800" b="1" noProof="1">
                <a:solidFill>
                  <a:srgbClr val="3E1F00"/>
                </a:solidFill>
                <a:latin typeface="Georgia" pitchFamily="18" charset="0"/>
                <a:cs typeface="Arial" charset="0"/>
              </a:rPr>
            </a:br>
            <a:r>
              <a:rPr lang="en-US" sz="4800" b="1">
                <a:solidFill>
                  <a:srgbClr val="3E1F00"/>
                </a:solidFill>
                <a:latin typeface="Georgia" pitchFamily="18" charset="0"/>
                <a:cs typeface="Arial" charset="0"/>
              </a:rPr>
              <a:t> </a:t>
            </a:r>
            <a:r>
              <a:rPr lang="uk-UA" sz="4800" b="1">
                <a:solidFill>
                  <a:srgbClr val="3E1F00"/>
                </a:solidFill>
                <a:latin typeface="Georgia" pitchFamily="18" charset="0"/>
                <a:cs typeface="Arial" charset="0"/>
              </a:rPr>
              <a:t>Детонаційна стійкість бензину</a:t>
            </a:r>
            <a:endParaRPr lang="ru-RU" sz="4800" b="1">
              <a:solidFill>
                <a:srgbClr val="3E1F00"/>
              </a:solidFill>
              <a:latin typeface="Georgia" pitchFamily="18" charset="0"/>
              <a:cs typeface="Arial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984500" y="6027738"/>
            <a:ext cx="3284538" cy="476250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Wingdings 3" pitchFamily="18" charset="2"/>
              <a:buNone/>
            </a:pPr>
            <a:r>
              <a:rPr lang="uk-UA" b="1">
                <a:solidFill>
                  <a:srgbClr val="595959"/>
                </a:solidFill>
                <a:latin typeface="Georgia" pitchFamily="18" charset="0"/>
                <a:cs typeface="Arial" charset="0"/>
              </a:rPr>
              <a:t>Урок </a:t>
            </a:r>
            <a:r>
              <a:rPr lang="en-US" b="1">
                <a:solidFill>
                  <a:srgbClr val="595959"/>
                </a:solidFill>
                <a:latin typeface="Georgia" pitchFamily="18" charset="0"/>
                <a:cs typeface="Arial" charset="0"/>
              </a:rPr>
              <a:t>1</a:t>
            </a:r>
            <a:r>
              <a:rPr lang="uk-UA" b="1">
                <a:solidFill>
                  <a:srgbClr val="595959"/>
                </a:solidFill>
                <a:latin typeface="Georgia" pitchFamily="18" charset="0"/>
                <a:cs typeface="Arial" charset="0"/>
              </a:rPr>
              <a:t>1</a:t>
            </a:r>
            <a:endParaRPr lang="ru-RU">
              <a:solidFill>
                <a:srgbClr val="595959"/>
              </a:solidFill>
              <a:latin typeface="Georgia" pitchFamily="18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pPr algn="just"/>
            <a:r>
              <a:rPr lang="ru-RU" sz="1800" b="1"/>
              <a:t>Сира нафта зазвичай не застосовується. Для одержання з нафти технічно цінних продуктів її піддають переробці.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832100" y="2133600"/>
            <a:ext cx="4905375" cy="3886200"/>
          </a:xfrm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ru-RU">
                <a:latin typeface="Arial Black" pitchFamily="34" charset="0"/>
              </a:rPr>
              <a:t>Перегонка нафти</a:t>
            </a:r>
          </a:p>
        </p:txBody>
      </p:sp>
      <p:sp>
        <p:nvSpPr>
          <p:cNvPr id="16386" name="Содержимое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r>
              <a:rPr lang="ru-RU" sz="1200">
                <a:latin typeface="Arial Black" pitchFamily="34" charset="0"/>
              </a:rPr>
              <a:t>Первинна переробка нафти полягає в її перегонці. Перегонку здійснюють на нафтопереробних заводах після відділення з нафти супутніх газів. У процесі перегонки нафти одержують світлі нафтопродукти:</a:t>
            </a:r>
          </a:p>
          <a:p>
            <a:endParaRPr lang="ru-RU" sz="1200">
              <a:latin typeface="Arial Black" pitchFamily="34" charset="0"/>
            </a:endParaRPr>
          </a:p>
          <a:p>
            <a:r>
              <a:rPr lang="ru-RU" sz="1200">
                <a:latin typeface="Arial Black" pitchFamily="34" charset="0"/>
              </a:rPr>
              <a:t>•     бензин (</a:t>
            </a:r>
            <a:r>
              <a:rPr lang="en-US" sz="1200">
                <a:latin typeface="Arial Black" pitchFamily="34" charset="0"/>
              </a:rPr>
              <a:t>t</a:t>
            </a:r>
            <a:r>
              <a:rPr lang="ru-RU" sz="1200">
                <a:latin typeface="Arial Black" pitchFamily="34" charset="0"/>
              </a:rPr>
              <a:t>кип — від 40 до 150-200 °С);</a:t>
            </a:r>
          </a:p>
          <a:p>
            <a:endParaRPr lang="ru-RU" sz="1200">
              <a:latin typeface="Arial Black" pitchFamily="34" charset="0"/>
            </a:endParaRPr>
          </a:p>
          <a:p>
            <a:r>
              <a:rPr lang="ru-RU" sz="1200">
                <a:latin typeface="Arial Black" pitchFamily="34" charset="0"/>
              </a:rPr>
              <a:t>•     лігроїн (</a:t>
            </a:r>
            <a:r>
              <a:rPr lang="en-US" sz="1200">
                <a:latin typeface="Arial Black" pitchFamily="34" charset="0"/>
              </a:rPr>
              <a:t>t</a:t>
            </a:r>
            <a:r>
              <a:rPr lang="ru-RU" sz="1200">
                <a:latin typeface="Arial Black" pitchFamily="34" charset="0"/>
              </a:rPr>
              <a:t>кип — 120-240 °С);</a:t>
            </a:r>
          </a:p>
          <a:p>
            <a:endParaRPr lang="ru-RU" sz="1200">
              <a:latin typeface="Arial Black" pitchFamily="34" charset="0"/>
            </a:endParaRPr>
          </a:p>
          <a:p>
            <a:r>
              <a:rPr lang="ru-RU" sz="1200">
                <a:latin typeface="Arial Black" pitchFamily="34" charset="0"/>
              </a:rPr>
              <a:t>•     гас (</a:t>
            </a:r>
            <a:r>
              <a:rPr lang="en-US" sz="1200">
                <a:latin typeface="Arial Black" pitchFamily="34" charset="0"/>
              </a:rPr>
              <a:t>t</a:t>
            </a:r>
            <a:r>
              <a:rPr lang="ru-RU" sz="1200">
                <a:latin typeface="Arial Black" pitchFamily="34" charset="0"/>
              </a:rPr>
              <a:t>кип - 150-300 °С);</a:t>
            </a:r>
          </a:p>
          <a:p>
            <a:endParaRPr lang="ru-RU" sz="1200">
              <a:latin typeface="Arial Black" pitchFamily="34" charset="0"/>
            </a:endParaRPr>
          </a:p>
          <a:p>
            <a:r>
              <a:rPr lang="ru-RU" sz="1200">
                <a:latin typeface="Arial Black" pitchFamily="34" charset="0"/>
              </a:rPr>
              <a:t>•     газойль — солярове масло (</a:t>
            </a:r>
            <a:r>
              <a:rPr lang="en-US" sz="1200">
                <a:latin typeface="Arial Black" pitchFamily="34" charset="0"/>
              </a:rPr>
              <a:t>t</a:t>
            </a:r>
            <a:r>
              <a:rPr lang="ru-RU" sz="1200">
                <a:latin typeface="Arial Black" pitchFamily="34" charset="0"/>
              </a:rPr>
              <a:t>кип вища від 300 °С).</a:t>
            </a:r>
          </a:p>
          <a:p>
            <a:endParaRPr lang="ru-RU" sz="120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рямоугольник 3"/>
          <p:cNvSpPr>
            <a:spLocks noChangeArrowheads="1"/>
          </p:cNvSpPr>
          <p:nvPr/>
        </p:nvSpPr>
        <p:spPr bwMode="auto">
          <a:xfrm>
            <a:off x="539750" y="476250"/>
            <a:ext cx="8280400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Arial Black" pitchFamily="34" charset="0"/>
              </a:rPr>
              <a:t>Мазут піддають подальшій переробці. Його переганяють під зменшеним тиском (щоби попередити розкладання) і виділяють мастила:</a:t>
            </a:r>
          </a:p>
          <a:p>
            <a:endParaRPr lang="ru-RU">
              <a:latin typeface="Arial Black" pitchFamily="34" charset="0"/>
            </a:endParaRPr>
          </a:p>
          <a:p>
            <a:r>
              <a:rPr lang="ru-RU">
                <a:latin typeface="Arial Black" pitchFamily="34" charset="0"/>
              </a:rPr>
              <a:t>•     веретенне;</a:t>
            </a:r>
          </a:p>
          <a:p>
            <a:endParaRPr lang="ru-RU">
              <a:latin typeface="Arial Black" pitchFamily="34" charset="0"/>
            </a:endParaRPr>
          </a:p>
          <a:p>
            <a:r>
              <a:rPr lang="ru-RU">
                <a:latin typeface="Arial Black" pitchFamily="34" charset="0"/>
              </a:rPr>
              <a:t>•     машинне;</a:t>
            </a:r>
          </a:p>
          <a:p>
            <a:endParaRPr lang="ru-RU">
              <a:latin typeface="Arial Black" pitchFamily="34" charset="0"/>
            </a:endParaRPr>
          </a:p>
          <a:p>
            <a:r>
              <a:rPr lang="ru-RU">
                <a:latin typeface="Arial Black" pitchFamily="34" charset="0"/>
              </a:rPr>
              <a:t>•     циліндрове та ін.</a:t>
            </a:r>
          </a:p>
          <a:p>
            <a:endParaRPr lang="ru-RU">
              <a:latin typeface="Arial Black" pitchFamily="34" charset="0"/>
            </a:endParaRPr>
          </a:p>
          <a:p>
            <a:r>
              <a:rPr lang="ru-RU">
                <a:latin typeface="Arial Black" pitchFamily="34" charset="0"/>
              </a:rPr>
              <a:t>З мазуту деяких сортів нафти виділяють вазелін і парафін. Залишок мазуту після відгону називають нафтовим пеком, або гудроном.</a:t>
            </a:r>
          </a:p>
        </p:txBody>
      </p:sp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4221163"/>
            <a:ext cx="5759450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3200">
                <a:latin typeface="Arial Black" pitchFamily="34" charset="0"/>
              </a:rPr>
              <a:t>Нафтопродукти та їх застосування</a:t>
            </a:r>
          </a:p>
        </p:txBody>
      </p:sp>
      <p:sp>
        <p:nvSpPr>
          <p:cNvPr id="18434" name="Содержимое 3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ru-RU" sz="1400" b="1"/>
              <a:t>•     Бензин у великих кількостях використовують як авіаційне й автомобільне пальне. Він складається зазвичай з вуглеводнів, що містять у молекулах у середньому від п’яти до дев’яти атомів Карбону.</a:t>
            </a:r>
          </a:p>
          <a:p>
            <a:endParaRPr lang="ru-RU" sz="1400" b="1"/>
          </a:p>
          <a:p>
            <a:r>
              <a:rPr lang="ru-RU" sz="1400" b="1"/>
              <a:t>•     Лігроїн є пальним для дизельних двигунів, а також розчинником у лакофарбовій промисловості. Велику кількість його переробляють на бензин.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рямоугольник 3"/>
          <p:cNvSpPr>
            <a:spLocks noChangeArrowheads="1"/>
          </p:cNvSpPr>
          <p:nvPr/>
        </p:nvSpPr>
        <p:spPr bwMode="auto">
          <a:xfrm>
            <a:off x="395288" y="404813"/>
            <a:ext cx="8424862" cy="427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 </a:t>
            </a:r>
            <a:r>
              <a:rPr lang="ru-RU" sz="2400" b="1">
                <a:latin typeface="Calibri" pitchFamily="34" charset="0"/>
              </a:rPr>
              <a:t>Гас застосовують як пальне для реактивних і тракторних двигунів, а також для побутових потреб. Він складається з вуглеводнів, що містять у молекулах у середньому від 9 до 16 атомів Карбону.</a:t>
            </a:r>
          </a:p>
          <a:p>
            <a:endParaRPr lang="ru-RU" sz="2400" b="1">
              <a:latin typeface="Calibri" pitchFamily="34" charset="0"/>
            </a:endParaRPr>
          </a:p>
          <a:p>
            <a:r>
              <a:rPr lang="ru-RU" sz="2400" b="1">
                <a:latin typeface="Calibri" pitchFamily="34" charset="0"/>
              </a:rPr>
              <a:t>•     Газойль — використовують як моторне пальне.</a:t>
            </a:r>
          </a:p>
          <a:p>
            <a:endParaRPr lang="ru-RU" sz="2400" b="1">
              <a:latin typeface="Calibri" pitchFamily="34" charset="0"/>
            </a:endParaRPr>
          </a:p>
          <a:p>
            <a:r>
              <a:rPr lang="ru-RU" sz="2400" b="1">
                <a:latin typeface="Calibri" pitchFamily="34" charset="0"/>
              </a:rPr>
              <a:t>•     Мазут, крім переробки на мастила й бензин, використовують як котельне рідке пальне.</a:t>
            </a:r>
          </a:p>
          <a:p>
            <a:endParaRPr lang="ru-RU" sz="2800">
              <a:latin typeface="Calibri" pitchFamily="34" charset="0"/>
            </a:endParaRPr>
          </a:p>
          <a:p>
            <a:endParaRPr lang="ru-RU" sz="2800">
              <a:latin typeface="Calibri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4292600"/>
            <a:ext cx="496887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3200">
                <a:latin typeface="Arial Black" pitchFamily="34" charset="0"/>
              </a:rPr>
              <a:t>Застосування продуктів переробки мазуту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4294967295"/>
          </p:nvPr>
        </p:nvSpPr>
        <p:spPr>
          <a:xfrm>
            <a:off x="1941513" y="2133600"/>
            <a:ext cx="3281362" cy="38862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400" b="1"/>
              <a:t>Вазелін використовують у медицині. Він складається із суміші рідких і твердих вуглеводнів.</a:t>
            </a:r>
          </a:p>
          <a:p>
            <a:pPr>
              <a:lnSpc>
                <a:spcPct val="90000"/>
              </a:lnSpc>
            </a:pPr>
            <a:endParaRPr lang="ru-RU" sz="1400" b="1"/>
          </a:p>
          <a:p>
            <a:pPr>
              <a:lnSpc>
                <a:spcPct val="90000"/>
              </a:lnSpc>
            </a:pPr>
            <a:r>
              <a:rPr lang="ru-RU" sz="1400" b="1"/>
              <a:t>•     Парафін застосовують для одержання вищих карбонових кислот, для просочення деревини у виробництві сірників і олівців, для виготовлення свічок, гуталіну і т. д. </a:t>
            </a:r>
          </a:p>
        </p:txBody>
      </p:sp>
      <p:pic>
        <p:nvPicPr>
          <p:cNvPr id="20483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4932363" y="1700213"/>
            <a:ext cx="3960812" cy="4249737"/>
          </a:xfrm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4"/>
          <p:cNvSpPr>
            <a:spLocks noChangeArrowheads="1"/>
          </p:cNvSpPr>
          <p:nvPr/>
        </p:nvSpPr>
        <p:spPr bwMode="auto">
          <a:xfrm>
            <a:off x="539750" y="333375"/>
            <a:ext cx="835342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 </a:t>
            </a:r>
            <a:r>
              <a:rPr lang="ru-RU" sz="2400" b="1">
                <a:latin typeface="Calibri" pitchFamily="34" charset="0"/>
              </a:rPr>
              <a:t>Мастила, які виділяються під час перегонки мазуту, називають мінеральними (нафтовими) маслами, на відміну від синтетичних масел, які одержують штучно (хоча всі масла є сумішами органічних сполук).</a:t>
            </a:r>
          </a:p>
          <a:p>
            <a:endParaRPr lang="ru-RU" sz="2400" b="1">
              <a:latin typeface="Calibri" pitchFamily="34" charset="0"/>
            </a:endParaRPr>
          </a:p>
          <a:p>
            <a:r>
              <a:rPr lang="ru-RU" sz="2400" b="1">
                <a:latin typeface="Calibri" pitchFamily="34" charset="0"/>
              </a:rPr>
              <a:t>•     Гудрон — нелетка темна маса, після часткового окиснення його застосовують для одержання асфальту.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3933825"/>
            <a:ext cx="6408738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>
            <a:normAutofit/>
          </a:bodyPr>
          <a:lstStyle/>
          <a:p>
            <a:r>
              <a:rPr lang="ru-RU" sz="3200">
                <a:latin typeface="Arial Black" pitchFamily="34" charset="0"/>
              </a:rPr>
              <a:t>Детонаційна стійкість бензину. Октанове число 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1941513" y="2133600"/>
            <a:ext cx="2641600" cy="38862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400" b="1"/>
              <a:t>Детонаційна стійкість — здатність бензину згоряти без вибуху у двигуні з іскровим запалюванням.</a:t>
            </a:r>
          </a:p>
          <a:p>
            <a:pPr>
              <a:lnSpc>
                <a:spcPct val="90000"/>
              </a:lnSpc>
            </a:pPr>
            <a:r>
              <a:rPr lang="ru-RU" sz="1400" b="1"/>
              <a:t> Чим вище октанове число, тим більш стійкий бензин перед детонацією й тим кращі експлуатаційні якості він має</a:t>
            </a:r>
            <a:r>
              <a:rPr lang="ru-RU" sz="1400"/>
              <a:t>.</a:t>
            </a:r>
          </a:p>
        </p:txBody>
      </p:sp>
      <p:pic>
        <p:nvPicPr>
          <p:cNvPr id="22531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3708400" y="1628775"/>
            <a:ext cx="5184775" cy="4248150"/>
          </a:xfrm>
          <a:ln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uk-UA"/>
              <a:t>Октанове число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4067175" y="1196975"/>
            <a:ext cx="4826000" cy="492918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ru-RU" sz="1400" b="1"/>
          </a:p>
          <a:p>
            <a:pPr>
              <a:lnSpc>
                <a:spcPct val="90000"/>
              </a:lnSpc>
            </a:pPr>
            <a:r>
              <a:rPr lang="ru-RU" sz="1400" b="1"/>
              <a:t>  Октанове число (ОЧ) — умовний показник, що характеризує здатність палива забезпечити бездетонаційну роботу двигунів із примусовим запаленням. </a:t>
            </a:r>
          </a:p>
          <a:p>
            <a:pPr>
              <a:lnSpc>
                <a:spcPct val="90000"/>
              </a:lnSpc>
            </a:pPr>
            <a:endParaRPr lang="ru-RU" sz="1400" b="1"/>
          </a:p>
          <a:p>
            <a:pPr>
              <a:lnSpc>
                <a:spcPct val="90000"/>
              </a:lnSpc>
            </a:pPr>
            <a:r>
              <a:rPr lang="ru-RU" sz="1400" b="1"/>
              <a:t>Октанове число бензину підвищується шляхом додавання до бензину високооктанових компонентів або присадок-антидетонаторів.</a:t>
            </a:r>
          </a:p>
        </p:txBody>
      </p:sp>
      <p:pic>
        <p:nvPicPr>
          <p:cNvPr id="23555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047750" y="1341438"/>
            <a:ext cx="2857500" cy="4670425"/>
          </a:xfrm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 1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FFFFFF"/>
      </a:accent3>
      <a:accent4>
        <a:srgbClr val="000000"/>
      </a:accent4>
      <a:accent5>
        <a:srgbClr val="CFADAA"/>
      </a:accent5>
      <a:accent6>
        <a:srgbClr val="C97215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Легкий дым 1">
        <a:dk1>
          <a:srgbClr val="000000"/>
        </a:dk1>
        <a:lt1>
          <a:srgbClr val="FFFFFF"/>
        </a:lt1>
        <a:dk2>
          <a:srgbClr val="766F54"/>
        </a:dk2>
        <a:lt2>
          <a:srgbClr val="E3EACF"/>
        </a:lt2>
        <a:accent1>
          <a:srgbClr val="A53010"/>
        </a:accent1>
        <a:accent2>
          <a:srgbClr val="DE7E18"/>
        </a:accent2>
        <a:accent3>
          <a:srgbClr val="FFFFFF"/>
        </a:accent3>
        <a:accent4>
          <a:srgbClr val="000000"/>
        </a:accent4>
        <a:accent5>
          <a:srgbClr val="CFADAA"/>
        </a:accent5>
        <a:accent6>
          <a:srgbClr val="C97215"/>
        </a:accent6>
        <a:hlink>
          <a:srgbClr val="FB4A18"/>
        </a:hlink>
        <a:folHlink>
          <a:srgbClr val="FB93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Легкий дым">
  <a:themeElements>
    <a:clrScheme name="1_Легкий дым 1">
      <a:dk1>
        <a:srgbClr val="000000"/>
      </a:dk1>
      <a:lt1>
        <a:srgbClr val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FFFFFF"/>
      </a:accent3>
      <a:accent4>
        <a:srgbClr val="000000"/>
      </a:accent4>
      <a:accent5>
        <a:srgbClr val="CFADAA"/>
      </a:accent5>
      <a:accent6>
        <a:srgbClr val="C97215"/>
      </a:accent6>
      <a:hlink>
        <a:srgbClr val="FB4A18"/>
      </a:hlink>
      <a:folHlink>
        <a:srgbClr val="FB9318"/>
      </a:folHlink>
    </a:clrScheme>
    <a:fontScheme name="1_Легкий дым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Легкий дым 1">
        <a:dk1>
          <a:srgbClr val="000000"/>
        </a:dk1>
        <a:lt1>
          <a:srgbClr val="FFFFFF"/>
        </a:lt1>
        <a:dk2>
          <a:srgbClr val="766F54"/>
        </a:dk2>
        <a:lt2>
          <a:srgbClr val="E3EACF"/>
        </a:lt2>
        <a:accent1>
          <a:srgbClr val="A53010"/>
        </a:accent1>
        <a:accent2>
          <a:srgbClr val="DE7E18"/>
        </a:accent2>
        <a:accent3>
          <a:srgbClr val="FFFFFF"/>
        </a:accent3>
        <a:accent4>
          <a:srgbClr val="000000"/>
        </a:accent4>
        <a:accent5>
          <a:srgbClr val="CFADAA"/>
        </a:accent5>
        <a:accent6>
          <a:srgbClr val="C97215"/>
        </a:accent6>
        <a:hlink>
          <a:srgbClr val="FB4A18"/>
        </a:hlink>
        <a:folHlink>
          <a:srgbClr val="FB931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355</Words>
  <Application>Microsoft Office PowerPoint</Application>
  <PresentationFormat>Экран (4:3)</PresentationFormat>
  <Paragraphs>46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Calibri</vt:lpstr>
      <vt:lpstr>Arial</vt:lpstr>
      <vt:lpstr>Arial Black</vt:lpstr>
      <vt:lpstr>Century Gothic</vt:lpstr>
      <vt:lpstr>Wingdings 3</vt:lpstr>
      <vt:lpstr>Georgia</vt:lpstr>
      <vt:lpstr>Легкий дым</vt:lpstr>
      <vt:lpstr>1_Легкий дым</vt:lpstr>
      <vt:lpstr>Слайд 1</vt:lpstr>
      <vt:lpstr>Слайд 2</vt:lpstr>
      <vt:lpstr>Сира нафта зазвичай не застосовується. Для одержання з нафти технічно цінних продуктів її піддають переробці.</vt:lpstr>
      <vt:lpstr>Перегонка нафти</vt:lpstr>
      <vt:lpstr>Слайд 5</vt:lpstr>
      <vt:lpstr>Нафтопродукти та їх застосування</vt:lpstr>
      <vt:lpstr>Слайд 7</vt:lpstr>
      <vt:lpstr>Застосування продуктів переробки мазуту</vt:lpstr>
      <vt:lpstr>Слайд 9</vt:lpstr>
      <vt:lpstr>Детонаційна стійкість бензину. Октанове число </vt:lpstr>
      <vt:lpstr>Октанове число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Продукти перегонки нафти, їх застосування.</dc:title>
  <dc:creator>user</dc:creator>
  <cp:lastModifiedBy>User</cp:lastModifiedBy>
  <cp:revision>9</cp:revision>
  <dcterms:created xsi:type="dcterms:W3CDTF">2016-05-23T13:28:18Z</dcterms:created>
  <dcterms:modified xsi:type="dcterms:W3CDTF">2016-05-29T07:12:31Z</dcterms:modified>
</cp:coreProperties>
</file>