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62" r:id="rId4"/>
    <p:sldId id="259" r:id="rId5"/>
    <p:sldId id="271" r:id="rId6"/>
    <p:sldId id="260" r:id="rId7"/>
    <p:sldId id="261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57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49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434131" y="1138425"/>
            <a:ext cx="6108200" cy="15270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7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28720" y="5261462"/>
            <a:ext cx="6400800" cy="1068935"/>
          </a:xfrm>
        </p:spPr>
        <p:txBody>
          <a:bodyPr>
            <a:normAutofit/>
          </a:bodyPr>
          <a:lstStyle>
            <a:lvl1pPr marL="0" indent="0" algn="r">
              <a:buNone/>
              <a:defRPr sz="1950">
                <a:solidFill>
                  <a:srgbClr val="FFABCB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1026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9540" y="1291130"/>
            <a:ext cx="8246070" cy="610820"/>
          </a:xfrm>
        </p:spPr>
        <p:txBody>
          <a:bodyPr>
            <a:normAutofit/>
          </a:bodyPr>
          <a:lstStyle>
            <a:lvl1pPr algn="l">
              <a:defRPr sz="2700">
                <a:solidFill>
                  <a:srgbClr val="E2007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54657"/>
            <a:ext cx="8246070" cy="4123035"/>
          </a:xfrm>
        </p:spPr>
        <p:txBody>
          <a:bodyPr/>
          <a:lstStyle>
            <a:lvl1pPr>
              <a:defRPr sz="2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2645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1426" y="527607"/>
            <a:ext cx="6558080" cy="684885"/>
          </a:xfrm>
        </p:spPr>
        <p:txBody>
          <a:bodyPr>
            <a:normAutofit/>
          </a:bodyPr>
          <a:lstStyle>
            <a:lvl1pPr algn="l">
              <a:defRPr sz="2700">
                <a:solidFill>
                  <a:srgbClr val="E2007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1426" y="1443835"/>
            <a:ext cx="6558080" cy="4275740"/>
          </a:xfrm>
        </p:spPr>
        <p:txBody>
          <a:bodyPr/>
          <a:lstStyle>
            <a:lvl1pPr>
              <a:defRPr sz="2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2342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8777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8059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9541" y="1291130"/>
            <a:ext cx="5939025" cy="532180"/>
          </a:xfrm>
        </p:spPr>
        <p:txBody>
          <a:bodyPr>
            <a:normAutofit/>
          </a:bodyPr>
          <a:lstStyle>
            <a:lvl1pPr algn="l">
              <a:defRPr sz="2700">
                <a:solidFill>
                  <a:srgbClr val="E2007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1" y="2054655"/>
            <a:ext cx="3817625" cy="773424"/>
          </a:xfrm>
        </p:spPr>
        <p:txBody>
          <a:bodyPr anchor="b"/>
          <a:lstStyle>
            <a:lvl1pPr marL="0" indent="0">
              <a:buNone/>
              <a:defRPr sz="1800" b="1" baseline="0">
                <a:solidFill>
                  <a:srgbClr val="E2007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1" y="2818180"/>
            <a:ext cx="3817625" cy="3035058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500">
                <a:solidFill>
                  <a:schemeClr val="tx1"/>
                </a:solidFill>
              </a:defRPr>
            </a:lvl2pPr>
            <a:lvl3pPr>
              <a:defRPr sz="135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411" y="2054655"/>
            <a:ext cx="3817625" cy="773424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rgbClr val="E2007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411" y="2818180"/>
            <a:ext cx="3817625" cy="3035058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500">
                <a:solidFill>
                  <a:schemeClr val="tx1"/>
                </a:solidFill>
              </a:defRPr>
            </a:lvl2pPr>
            <a:lvl3pPr>
              <a:defRPr sz="135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179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0000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731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422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7349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599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70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BA9DF-F1A6-4B91-9C8D-893869CC7075}" type="datetimeFigureOut">
              <a:rPr lang="uk-UA" smtClean="0"/>
              <a:t>03.10.2022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E4D29-0C9C-4A19-842D-3279513F2E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5063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DD1EA5-4F8E-41C0-8327-5EB1A5A78C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8483" y="2007910"/>
            <a:ext cx="6977482" cy="4534292"/>
          </a:xfrm>
        </p:spPr>
        <p:txBody>
          <a:bodyPr>
            <a:normAutofit/>
          </a:bodyPr>
          <a:lstStyle/>
          <a:p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Розв’язування задач за рівняннями реакцій з використанням розчинів із певною масовою часткою розчиненої речовини</a:t>
            </a:r>
            <a:endParaRPr lang="uk-UA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C5669-6C01-F5CE-AD6E-F5ADECC96BA6}"/>
              </a:ext>
            </a:extLst>
          </p:cNvPr>
          <p:cNvSpPr txBox="1"/>
          <p:nvPr/>
        </p:nvSpPr>
        <p:spPr>
          <a:xfrm>
            <a:off x="4549257" y="1393481"/>
            <a:ext cx="1875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250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CE4F199-B205-46BE-D3E2-7892F87392FF}"/>
              </a:ext>
            </a:extLst>
          </p:cNvPr>
          <p:cNvSpPr txBox="1"/>
          <p:nvPr/>
        </p:nvSpPr>
        <p:spPr>
          <a:xfrm>
            <a:off x="567965" y="2780905"/>
            <a:ext cx="8415780" cy="2956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Розчин, це 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 складається з таких компонентів…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Розчинність залежить від…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асова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частка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розчиненої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позначається…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Масова частка вимірюється у…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Масова частка обчислюється за формулою…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F5D335-5B76-6A57-66C8-26467054DF14}"/>
              </a:ext>
            </a:extLst>
          </p:cNvPr>
          <p:cNvSpPr txBox="1"/>
          <p:nvPr/>
        </p:nvSpPr>
        <p:spPr>
          <a:xfrm flipH="1">
            <a:off x="3580770" y="1451728"/>
            <a:ext cx="3404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Повторюємо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328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5C967E-F472-2057-A59B-C4C6E7CC8B9D}"/>
              </a:ext>
            </a:extLst>
          </p:cNvPr>
          <p:cNvSpPr txBox="1"/>
          <p:nvPr/>
        </p:nvSpPr>
        <p:spPr>
          <a:xfrm>
            <a:off x="471340" y="2451963"/>
            <a:ext cx="820131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8 класі ви розв’язували задачі за рівняннями реакцій та обчислювали масу, об’єм і кількість речовини реагентів або продуктів реакції.</a:t>
            </a:r>
          </a:p>
          <a:p>
            <a:pPr algn="just"/>
            <a:r>
              <a:rPr lang="uk-UA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Розглянемо, як розв’язують задачі за рівняннями реакцій з використанням розчинів із певною масовою часткою розчиненої речовини. Порівняно з попереднім типом задач вони складніші, оскільки спочатку треба </a:t>
            </a:r>
            <a:r>
              <a:rPr lang="uk-UA" sz="24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обчислити маси речовин, що містяться в розчині, а потім виконувати обчислення.</a:t>
            </a:r>
          </a:p>
        </p:txBody>
      </p:sp>
    </p:spTree>
    <p:extLst>
      <p:ext uri="{BB962C8B-B14F-4D97-AF65-F5344CB8AC3E}">
        <p14:creationId xmlns:p14="http://schemas.microsoft.com/office/powerpoint/2010/main" val="1591527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2A24991-EEBD-E98D-336E-54D4B017A4F1}"/>
              </a:ext>
            </a:extLst>
          </p:cNvPr>
          <p:cNvSpPr txBox="1"/>
          <p:nvPr/>
        </p:nvSpPr>
        <p:spPr>
          <a:xfrm>
            <a:off x="674016" y="2831192"/>
            <a:ext cx="779596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за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рівняннями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використанням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розчинів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певною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масовою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часткою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розчиненої</a:t>
            </a:r>
            <a:r>
              <a:rPr lang="ru-RU" sz="3200" b="1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820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1C9FC74-C486-99EA-DBBE-A2AC8B0DC812}"/>
              </a:ext>
            </a:extLst>
          </p:cNvPr>
          <p:cNvSpPr txBox="1"/>
          <p:nvPr/>
        </p:nvSpPr>
        <p:spPr>
          <a:xfrm>
            <a:off x="655163" y="2476982"/>
            <a:ext cx="4883018" cy="2858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Алгоритм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язання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задач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   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Записати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рівняння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реакції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   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Обчислити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рівнянням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реакції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молярну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масу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масу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моля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   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Обчислити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масу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початковому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розчині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врахуванням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масової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частки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   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Обчислити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масу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розчиненої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речовини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кінцевому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розчині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Картинки без фона для презентаций - 81 фото - картинки и рисунки: скачать  бесплатно">
            <a:extLst>
              <a:ext uri="{FF2B5EF4-FFF2-40B4-BE49-F238E27FC236}">
                <a16:creationId xmlns:a16="http://schemas.microsoft.com/office/drawing/2014/main" id="{3361287E-7E2B-EA43-FF16-8C7D2B73C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181" y="2363860"/>
            <a:ext cx="35107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595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8A70361-51B3-931F-6621-5A598B95FBB7}"/>
              </a:ext>
            </a:extLst>
          </p:cNvPr>
          <p:cNvSpPr txBox="1"/>
          <p:nvPr/>
        </p:nvSpPr>
        <p:spPr>
          <a:xfrm>
            <a:off x="395926" y="2692692"/>
            <a:ext cx="83521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1.</a:t>
            </a:r>
            <a:r>
              <a:rPr lang="uk-UA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До розчину лугу масою 34,2 г з масовою часткою барій гідроксиду 0,1 долили розчин сульфатної кислоти до повної нейтралізації. Обчисліть масу утвореного осаду.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Думающий человечек для презентации - фото и картинки abrakadabra.fun">
            <a:extLst>
              <a:ext uri="{FF2B5EF4-FFF2-40B4-BE49-F238E27FC236}">
                <a16:creationId xmlns:a16="http://schemas.microsoft.com/office/drawing/2014/main" id="{6B2B0550-1376-8FC3-22CA-7B9B15DFF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0" b="90500" l="9784" r="89962">
                        <a14:foregroundMark x1="27954" y1="90600" x2="27954" y2="90600"/>
                        <a14:foregroundMark x1="37230" y1="37100" x2="40788" y2="64600"/>
                        <a14:foregroundMark x1="40788" y1="64600" x2="26302" y2="81400"/>
                        <a14:foregroundMark x1="26302" y1="81400" x2="33164" y2="87000"/>
                        <a14:foregroundMark x1="33164" y1="87000" x2="34943" y2="74200"/>
                        <a14:foregroundMark x1="44219" y1="35600" x2="34307" y2="34600"/>
                        <a14:foregroundMark x1="34307" y1="34600" x2="32147" y2="55300"/>
                        <a14:foregroundMark x1="22109" y1="83400" x2="22109" y2="83400"/>
                        <a14:foregroundMark x1="22109" y1="83400" x2="25413" y2="82200"/>
                        <a14:foregroundMark x1="31893" y1="48000" x2="31512" y2="50400"/>
                        <a14:foregroundMark x1="20330" y1="87300" x2="24905" y2="86600"/>
                        <a14:foregroundMark x1="44727" y1="8100" x2="56925" y2="8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016" y="3852542"/>
            <a:ext cx="2387665" cy="30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449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6B4E47EC-AEA9-11B7-CE4E-894966716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100" y="1285334"/>
            <a:ext cx="6465353" cy="451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BF693C26-88BE-B9C8-CDEB-8E86E0CFCB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022"/>
          <a:stretch/>
        </p:blipFill>
        <p:spPr bwMode="auto">
          <a:xfrm>
            <a:off x="2750811" y="5686966"/>
            <a:ext cx="5802733" cy="115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467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3466461-1D90-F137-95EE-630D2CF7C7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78"/>
          <a:stretch/>
        </p:blipFill>
        <p:spPr bwMode="auto">
          <a:xfrm>
            <a:off x="2562275" y="1291472"/>
            <a:ext cx="5931487" cy="537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767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5CF135-A42C-BFAE-C960-B556B6271FFC}"/>
              </a:ext>
            </a:extLst>
          </p:cNvPr>
          <p:cNvSpPr txBox="1"/>
          <p:nvPr/>
        </p:nvSpPr>
        <p:spPr>
          <a:xfrm>
            <a:off x="754144" y="2689790"/>
            <a:ext cx="763571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об’єму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за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рівняннями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використанням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розчинів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певною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масовою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часткою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розчиненої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829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3FB4D4-7998-45EE-08C0-A95A494FC9AA}"/>
              </a:ext>
            </a:extLst>
          </p:cNvPr>
          <p:cNvSpPr txBox="1"/>
          <p:nvPr/>
        </p:nvSpPr>
        <p:spPr>
          <a:xfrm>
            <a:off x="593889" y="2644170"/>
            <a:ext cx="795622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2.</a:t>
            </a:r>
            <a:r>
              <a:rPr lang="uk-UA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До розчину масою 318 г із масовою часткою натрій карбонату 20 % долили розчин нітратної кислоти. Обчисліть об’єм газу (н. у.), що утворився і виділився внаслідок реакції.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Думающий человечек для презентации - фото и картинки abrakadabra.fun">
            <a:extLst>
              <a:ext uri="{FF2B5EF4-FFF2-40B4-BE49-F238E27FC236}">
                <a16:creationId xmlns:a16="http://schemas.microsoft.com/office/drawing/2014/main" id="{EECF3705-8D45-9EE2-8158-7F82E2D1A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0" b="90500" l="9784" r="89962">
                        <a14:foregroundMark x1="27954" y1="90600" x2="27954" y2="90600"/>
                        <a14:foregroundMark x1="37230" y1="37100" x2="40788" y2="64600"/>
                        <a14:foregroundMark x1="40788" y1="64600" x2="26302" y2="81400"/>
                        <a14:foregroundMark x1="26302" y1="81400" x2="33164" y2="87000"/>
                        <a14:foregroundMark x1="33164" y1="87000" x2="34943" y2="74200"/>
                        <a14:foregroundMark x1="44219" y1="35600" x2="34307" y2="34600"/>
                        <a14:foregroundMark x1="34307" y1="34600" x2="32147" y2="55300"/>
                        <a14:foregroundMark x1="22109" y1="83400" x2="22109" y2="83400"/>
                        <a14:foregroundMark x1="22109" y1="83400" x2="25413" y2="82200"/>
                        <a14:foregroundMark x1="31893" y1="48000" x2="31512" y2="50400"/>
                        <a14:foregroundMark x1="20330" y1="87300" x2="24905" y2="86600"/>
                        <a14:foregroundMark x1="44727" y1="8100" x2="56925" y2="8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016" y="3880823"/>
            <a:ext cx="2387665" cy="30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85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854EB318-F0A7-967E-7A01-0807A4F7C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792" y="1311897"/>
            <a:ext cx="5954892" cy="128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A9B5765-9606-BB1E-FF8C-0A2BED879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901"/>
          <a:stretch/>
        </p:blipFill>
        <p:spPr bwMode="auto">
          <a:xfrm>
            <a:off x="3020995" y="2580586"/>
            <a:ext cx="5954892" cy="362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212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E609B4-C7BA-A192-A39C-F3E92B66DD05}"/>
              </a:ext>
            </a:extLst>
          </p:cNvPr>
          <p:cNvSpPr txBox="1"/>
          <p:nvPr/>
        </p:nvSpPr>
        <p:spPr>
          <a:xfrm>
            <a:off x="805991" y="2668579"/>
            <a:ext cx="753201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 кількості речовини продукту за рівняннями реакцій з використанням розчинів із певною масовою часткою розчиненої речовини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104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C66CB3-AE3C-E19D-60C6-C03496D2391B}"/>
              </a:ext>
            </a:extLst>
          </p:cNvPr>
          <p:cNvSpPr txBox="1"/>
          <p:nvPr/>
        </p:nvSpPr>
        <p:spPr>
          <a:xfrm>
            <a:off x="603315" y="2448142"/>
            <a:ext cx="793736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3.</a:t>
            </a:r>
            <a:r>
              <a:rPr lang="uk-UA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До розчину масою 34 г з масовою часткою арґентум(І) нітрату 0,3 долили розчин натрій хлориду до повної їх взаємодії. Обчисліть кількість речовини утвореного арґентум(І) хлориду, що випав в осад.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Думающий человечек для презентации - фото и картинки abrakadabra.fun">
            <a:extLst>
              <a:ext uri="{FF2B5EF4-FFF2-40B4-BE49-F238E27FC236}">
                <a16:creationId xmlns:a16="http://schemas.microsoft.com/office/drawing/2014/main" id="{D782AE1A-9FD6-8CB9-E17C-3A15BE239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0" b="90500" l="9784" r="89962">
                        <a14:foregroundMark x1="27954" y1="90600" x2="27954" y2="90600"/>
                        <a14:foregroundMark x1="37230" y1="37100" x2="40788" y2="64600"/>
                        <a14:foregroundMark x1="40788" y1="64600" x2="26302" y2="81400"/>
                        <a14:foregroundMark x1="26302" y1="81400" x2="33164" y2="87000"/>
                        <a14:foregroundMark x1="33164" y1="87000" x2="34943" y2="74200"/>
                        <a14:foregroundMark x1="44219" y1="35600" x2="34307" y2="34600"/>
                        <a14:foregroundMark x1="34307" y1="34600" x2="32147" y2="55300"/>
                        <a14:foregroundMark x1="22109" y1="83400" x2="22109" y2="83400"/>
                        <a14:foregroundMark x1="22109" y1="83400" x2="25413" y2="82200"/>
                        <a14:foregroundMark x1="31893" y1="48000" x2="31512" y2="50400"/>
                        <a14:foregroundMark x1="20330" y1="87300" x2="24905" y2="86600"/>
                        <a14:foregroundMark x1="44727" y1="8100" x2="56925" y2="8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016" y="3880823"/>
            <a:ext cx="2387665" cy="30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382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484783B5-509D-2384-BB7F-7AD83A957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650" y="1288034"/>
            <a:ext cx="6137571" cy="478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781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07F1D56-C345-DAA6-C37F-9AC2FDE5DAA2}"/>
              </a:ext>
            </a:extLst>
          </p:cNvPr>
          <p:cNvSpPr txBox="1"/>
          <p:nvPr/>
        </p:nvSpPr>
        <p:spPr>
          <a:xfrm>
            <a:off x="432123" y="2828835"/>
            <a:ext cx="83725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 розчину масою 95 г із масовою часткою магній хлориду 0,1 долили розчин натрій гідроксиду до повної взаємодії. Обчисліть масу утвореного магній гідроксиду.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81B80B-21D4-7DF2-9EF0-E62C1ECD11A2}"/>
              </a:ext>
            </a:extLst>
          </p:cNvPr>
          <p:cNvSpPr txBox="1"/>
          <p:nvPr/>
        </p:nvSpPr>
        <p:spPr>
          <a:xfrm>
            <a:off x="2953793" y="1890324"/>
            <a:ext cx="58508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ДЛЯ САМОКОНТРОЛЮ</a:t>
            </a: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Думающий человечек для презентации - фото и картинки abrakadabra.fun">
            <a:extLst>
              <a:ext uri="{FF2B5EF4-FFF2-40B4-BE49-F238E27FC236}">
                <a16:creationId xmlns:a16="http://schemas.microsoft.com/office/drawing/2014/main" id="{46679E1C-358A-4698-734C-988194716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0" b="90500" l="9784" r="89962">
                        <a14:foregroundMark x1="27954" y1="90600" x2="27954" y2="90600"/>
                        <a14:foregroundMark x1="37230" y1="37100" x2="40788" y2="64600"/>
                        <a14:foregroundMark x1="40788" y1="64600" x2="26302" y2="81400"/>
                        <a14:foregroundMark x1="26302" y1="81400" x2="33164" y2="87000"/>
                        <a14:foregroundMark x1="33164" y1="87000" x2="34943" y2="74200"/>
                        <a14:foregroundMark x1="44219" y1="35600" x2="34307" y2="34600"/>
                        <a14:foregroundMark x1="34307" y1="34600" x2="32147" y2="55300"/>
                        <a14:foregroundMark x1="22109" y1="83400" x2="22109" y2="83400"/>
                        <a14:foregroundMark x1="22109" y1="83400" x2="25413" y2="82200"/>
                        <a14:foregroundMark x1="31893" y1="48000" x2="31512" y2="50400"/>
                        <a14:foregroundMark x1="20330" y1="87300" x2="24905" y2="86600"/>
                        <a14:foregroundMark x1="44727" y1="8100" x2="56925" y2="8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016" y="3880823"/>
            <a:ext cx="2387665" cy="30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181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E225A6-90CF-16AD-C143-C672898CB92E}"/>
              </a:ext>
            </a:extLst>
          </p:cNvPr>
          <p:cNvSpPr txBox="1"/>
          <p:nvPr/>
        </p:nvSpPr>
        <p:spPr>
          <a:xfrm>
            <a:off x="3440784" y="1630836"/>
            <a:ext cx="5156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C8B7D1-A27F-67F5-C88A-646E6C68F1B5}"/>
              </a:ext>
            </a:extLst>
          </p:cNvPr>
          <p:cNvSpPr txBox="1"/>
          <p:nvPr/>
        </p:nvSpPr>
        <p:spPr>
          <a:xfrm>
            <a:off x="858134" y="2624365"/>
            <a:ext cx="739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</a:t>
            </a: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uk-UA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(Хімія 9 клас, </a:t>
            </a:r>
            <a:r>
              <a:rPr lang="uk-UA" sz="28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Григорович)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Розв’язати задачі на с.43 №81,83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Человечек с указкой - фото и картинки abrakadabra.fun">
            <a:extLst>
              <a:ext uri="{FF2B5EF4-FFF2-40B4-BE49-F238E27FC236}">
                <a16:creationId xmlns:a16="http://schemas.microsoft.com/office/drawing/2014/main" id="{5234DD6B-27B8-55B1-A383-C20129B03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45897" y="3219253"/>
            <a:ext cx="2498103" cy="363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6069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хімія">
  <a:themeElements>
    <a:clrScheme name="Офіс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іс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 хімія" id="{9F9EFFBF-65A1-47F3-8A79-D152E937C92D}" vid="{94C2841C-E4A2-4C54-B505-7762275D7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 хімія</Template>
  <TotalTime>111</TotalTime>
  <Words>362</Words>
  <Application>Microsoft Office PowerPoint</Application>
  <PresentationFormat>Екран (4:3)</PresentationFormat>
  <Paragraphs>27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хімія</vt:lpstr>
      <vt:lpstr>Розв’язування задач за рівняннями реакцій з використанням розчинів із певною масовою часткою розчиненої речовини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Розв’язування задач</dc:title>
  <dc:creator>Admin</dc:creator>
  <cp:lastModifiedBy>Марина Стрельченко</cp:lastModifiedBy>
  <cp:revision>2</cp:revision>
  <dcterms:created xsi:type="dcterms:W3CDTF">2021-10-05T13:11:49Z</dcterms:created>
  <dcterms:modified xsi:type="dcterms:W3CDTF">2022-10-03T18:20:04Z</dcterms:modified>
</cp:coreProperties>
</file>