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9" r:id="rId4"/>
    <p:sldId id="262" r:id="rId5"/>
    <p:sldId id="260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B1D8"/>
    <a:srgbClr val="FDF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35" autoAdjust="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A68E8-F336-5743-B5D5-EA445212D6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529D85-85A9-7241-A613-B00841031A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CF4A7-D9DE-324E-B6CF-3B3E3ACE0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1C95B-1E62-8B49-A3F7-ADE335ECF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6D0CD-7F0C-444B-95B3-86D69810C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88C58F-A1F2-9349-A843-4C076528E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4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94B8-8889-774B-993A-F6C307D26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34F8D-3771-5C44-99E6-C0E911E9E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E8CAA-D9E4-7844-A81B-50CCB387F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8C996-8ED7-4F4F-9EBC-539920C5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1922B4-C3AC-A340-891F-CB93A61A5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709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900A8-FB03-AD4D-B6A3-CC5C5BC82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6AE293-3424-8749-B16B-CF0591C150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D4710-0BDB-8B42-B88B-72941C2C5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D8033-B5B5-CB4E-B8B9-09AFFA88C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8B035-5C13-A447-9D83-8C41921B4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457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6CF9-1870-044E-8374-C63B97AC7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61A29-682C-F840-A61E-D08E1AF2A7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349ADC-5159-D94A-B36E-499E2BCA9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A93E0F-4A43-8949-81E5-48E923B44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D670E-F5F4-614B-AECE-8E7355CC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E7B476-8B75-7144-9A61-2296067D8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53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9EF88-330C-034C-ACFF-41F5D87B7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E4B316-6A5E-9E4E-B84B-A19F8ACC9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D1CA7D-A661-2C48-9691-452105587D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8EFD27-82A0-6046-9CF5-72A039BA55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E5CDF-F85E-884B-ADE1-046AC78DD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0CA2A5-54D2-7E45-B9DE-106548907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0C2FEE-CAF2-F046-897A-2C50F9DE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62636A-D8DE-CC47-854B-C2AB1023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47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AD184-F3B6-3D48-BE0C-6C316E852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51FFA1-47EF-8C45-9542-0CAA3DFF0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41B362-F33E-AE42-A25C-683F70D43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831B07-C2CC-3C48-B9FD-450DD8D20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24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A56F01-6218-BD41-A142-F7E3D7A57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B3AEB9-3D99-A941-8B6C-F10DDF8BD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3EE6E-F157-7248-970E-9D1F0FAB8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28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6DB9E-D8D4-E942-9A84-EB26AF83B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08A72-6347-AD46-80AB-4FB6670C3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C5388E-F831-6D48-BE90-27D73AB15F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10662C-39C8-2145-89AD-60E67EB77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F1B453-1E5E-6D48-BD75-5F94A6DA9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779E3-198D-474C-9729-9C9F425E9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41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B8718-F71A-1545-B56B-48E6613AE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1ADFD8-2088-2540-AC4B-4E8C4CDEE7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CED8EF-966F-AA43-95CC-E6D3B083D8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1C90AB-E3B8-B74D-BC08-0B038FF8F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9334CC-4A23-3044-84A2-5024AB671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85761F-0573-624A-88AE-F1C98EB0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965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8081F-0E23-A24F-AE87-0A8EEE7F1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C5501B-90FD-B240-B9E6-7051A3524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3726C-35AA-E04A-B556-49BEB34D6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CE945-F583-BE4E-80FF-E8CE3B09B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06264-36D8-C94B-9001-C09362879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864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2270C-E0A4-B94C-9135-C5CD5FA4F2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C6203A-B70F-394B-A2D9-14CB67CD93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83C9E2-EDAA-2940-BC39-2152AE410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B5DCD-9BCB-9A49-9534-335145FC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C155E-B91C-F147-96C5-ADE965A4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10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CB838C-E557-0D44-A0BE-1F13E7C5A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184CB-593D-164E-A711-654C1A7F34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CC3AE-3571-AF44-85EB-6DCD44474C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3AF92-53BF-482A-A079-9715153CE562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47652-BF7F-4C42-A8C4-0AEABF486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D07C92-1FA4-B84A-BE47-F2296AFBF7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F2B5F-4574-4358-AECE-2A821F3B4966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B6281D-D81C-8348-93AC-C0BBA50ADBB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69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B1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48542" y="1413461"/>
            <a:ext cx="6694914" cy="2387600"/>
          </a:xfrm>
        </p:spPr>
        <p:txBody>
          <a:bodyPr>
            <a:noAutofit/>
          </a:bodyPr>
          <a:lstStyle/>
          <a:p>
            <a:r>
              <a:rPr lang="ru-RU" sz="8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Відносна</a:t>
            </a:r>
            <a:r>
              <a:rPr lang="ru-RU" sz="8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8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густина</a:t>
            </a:r>
            <a:r>
              <a:rPr lang="ru-RU" sz="8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ru-RU" sz="8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газів</a:t>
            </a:r>
            <a:endParaRPr lang="ru-RU" sz="8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9F9E35-64D9-486B-B92D-5775965D360D}"/>
              </a:ext>
            </a:extLst>
          </p:cNvPr>
          <p:cNvSpPr txBox="1"/>
          <p:nvPr/>
        </p:nvSpPr>
        <p:spPr>
          <a:xfrm>
            <a:off x="5093289" y="480767"/>
            <a:ext cx="2005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</p:spTree>
    <p:extLst>
      <p:ext uri="{BB962C8B-B14F-4D97-AF65-F5344CB8AC3E}">
        <p14:creationId xmlns:p14="http://schemas.microsoft.com/office/powerpoint/2010/main" val="119462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929173"/>
              </p:ext>
            </p:extLst>
          </p:nvPr>
        </p:nvGraphicFramePr>
        <p:xfrm>
          <a:off x="1253765" y="1477412"/>
          <a:ext cx="9829396" cy="5295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879">
                  <a:extLst>
                    <a:ext uri="{9D8B030D-6E8A-4147-A177-3AD203B41FA5}">
                      <a16:colId xmlns:a16="http://schemas.microsoft.com/office/drawing/2014/main" val="1517521212"/>
                    </a:ext>
                  </a:extLst>
                </a:gridCol>
                <a:gridCol w="1965879">
                  <a:extLst>
                    <a:ext uri="{9D8B030D-6E8A-4147-A177-3AD203B41FA5}">
                      <a16:colId xmlns:a16="http://schemas.microsoft.com/office/drawing/2014/main" val="3476746852"/>
                    </a:ext>
                  </a:extLst>
                </a:gridCol>
                <a:gridCol w="2071501">
                  <a:extLst>
                    <a:ext uri="{9D8B030D-6E8A-4147-A177-3AD203B41FA5}">
                      <a16:colId xmlns:a16="http://schemas.microsoft.com/office/drawing/2014/main" val="2728020725"/>
                    </a:ext>
                  </a:extLst>
                </a:gridCol>
                <a:gridCol w="1929235">
                  <a:extLst>
                    <a:ext uri="{9D8B030D-6E8A-4147-A177-3AD203B41FA5}">
                      <a16:colId xmlns:a16="http://schemas.microsoft.com/office/drawing/2014/main" val="2002145731"/>
                    </a:ext>
                  </a:extLst>
                </a:gridCol>
                <a:gridCol w="1896902">
                  <a:extLst>
                    <a:ext uri="{9D8B030D-6E8A-4147-A177-3AD203B41FA5}">
                      <a16:colId xmlns:a16="http://schemas.microsoft.com/office/drawing/2014/main" val="702864341"/>
                    </a:ext>
                  </a:extLst>
                </a:gridCol>
              </a:tblGrid>
              <a:tr h="92019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Monotype Corsiva" panose="03010101010201010101" pitchFamily="66" charset="0"/>
                        </a:rPr>
                        <a:t>Назва речовини</a:t>
                      </a:r>
                      <a:endParaRPr lang="ru-RU" sz="28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rgbClr val="62B1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Monotype Corsiva" panose="03010101010201010101" pitchFamily="66" charset="0"/>
                        </a:rPr>
                        <a:t>Кількість речовини</a:t>
                      </a:r>
                      <a:endParaRPr lang="ru-RU" sz="28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rgbClr val="62B1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Monotype Corsiva" panose="03010101010201010101" pitchFamily="66" charset="0"/>
                        </a:rPr>
                        <a:t>Число молекул</a:t>
                      </a:r>
                      <a:endParaRPr lang="ru-RU" sz="28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rgbClr val="62B1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Monotype Corsiva" panose="03010101010201010101" pitchFamily="66" charset="0"/>
                        </a:rPr>
                        <a:t>Молярний об</a:t>
                      </a:r>
                      <a:r>
                        <a:rPr lang="en-US" sz="2800" dirty="0">
                          <a:latin typeface="Monotype Corsiva" panose="03010101010201010101" pitchFamily="66" charset="0"/>
                        </a:rPr>
                        <a:t>’</a:t>
                      </a:r>
                      <a:r>
                        <a:rPr lang="uk-UA" sz="2800" dirty="0" err="1">
                          <a:latin typeface="Monotype Corsiva" panose="03010101010201010101" pitchFamily="66" charset="0"/>
                        </a:rPr>
                        <a:t>єм</a:t>
                      </a:r>
                      <a:endParaRPr lang="ru-RU" sz="28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rgbClr val="62B1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Monotype Corsiva" panose="03010101010201010101" pitchFamily="66" charset="0"/>
                        </a:rPr>
                        <a:t>Молярна маса</a:t>
                      </a:r>
                      <a:endParaRPr lang="ru-RU" sz="28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rgbClr val="62B1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42528"/>
                  </a:ext>
                </a:extLst>
              </a:tr>
              <a:tr h="87017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Кисень О</a:t>
                      </a:r>
                      <a:r>
                        <a:rPr lang="uk-UA" sz="1600" dirty="0">
                          <a:latin typeface="Monotype Corsiva" panose="03010101010201010101" pitchFamily="66" charset="0"/>
                        </a:rPr>
                        <a:t>2</a:t>
                      </a:r>
                      <a:endParaRPr lang="ru-RU" sz="16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1 моль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</a:rPr>
                        <a:t>6,02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</a:rPr>
                        <a:t>10</a:t>
                      </a:r>
                      <a:r>
                        <a:rPr lang="uk-UA" sz="2400" baseline="30000" dirty="0">
                          <a:solidFill>
                            <a:srgbClr val="000000"/>
                          </a:solidFill>
                          <a:effectLst/>
                          <a:latin typeface="Monotype Corsiva" panose="03010101010201010101" pitchFamily="66" charset="0"/>
                          <a:ea typeface="Calibri" panose="020F0502020204030204" pitchFamily="34" charset="0"/>
                        </a:rPr>
                        <a:t>23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22,4 л/моль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32 г/моль</a:t>
                      </a:r>
                      <a:endParaRPr lang="ru-RU" sz="24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484007"/>
                  </a:ext>
                </a:extLst>
              </a:tr>
              <a:tr h="87017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Водень Н</a:t>
                      </a:r>
                      <a:r>
                        <a:rPr lang="uk-UA" sz="1600" dirty="0">
                          <a:latin typeface="Monotype Corsiva" panose="03010101010201010101" pitchFamily="66" charset="0"/>
                        </a:rPr>
                        <a:t>2</a:t>
                      </a:r>
                      <a:endParaRPr lang="ru-RU" sz="16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 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6,02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⋅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10</a:t>
                      </a:r>
                      <a:r>
                        <a:rPr kumimoji="0" lang="uk-UA" sz="24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23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22,4 л/моль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 г/моль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075687"/>
                  </a:ext>
                </a:extLst>
              </a:tr>
              <a:tr h="87017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Вуглекислий газ СО</a:t>
                      </a:r>
                      <a:r>
                        <a:rPr lang="uk-UA" sz="1600" dirty="0">
                          <a:latin typeface="Monotype Corsiva" panose="03010101010201010101" pitchFamily="66" charset="0"/>
                        </a:rPr>
                        <a:t>2</a:t>
                      </a:r>
                      <a:endParaRPr lang="ru-RU" sz="16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 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6,02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⋅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10</a:t>
                      </a:r>
                      <a:r>
                        <a:rPr kumimoji="0" lang="uk-UA" sz="24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23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22,4 л/моль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44 г/моль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424812"/>
                  </a:ext>
                </a:extLst>
              </a:tr>
              <a:tr h="87017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Амоніак </a:t>
                      </a:r>
                      <a:r>
                        <a:rPr lang="en-US" sz="2400" dirty="0">
                          <a:latin typeface="Monotype Corsiva" panose="03010101010201010101" pitchFamily="66" charset="0"/>
                        </a:rPr>
                        <a:t>NH</a:t>
                      </a:r>
                      <a:r>
                        <a:rPr lang="en-US" sz="1600" dirty="0">
                          <a:latin typeface="Monotype Corsiva" panose="03010101010201010101" pitchFamily="66" charset="0"/>
                        </a:rPr>
                        <a:t>3</a:t>
                      </a:r>
                      <a:endParaRPr lang="ru-RU" sz="16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 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6,02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⋅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10</a:t>
                      </a:r>
                      <a:r>
                        <a:rPr kumimoji="0" lang="uk-UA" sz="24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23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22,4 л/моль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17 г/моль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9099523"/>
                  </a:ext>
                </a:extLst>
              </a:tr>
              <a:tr h="870173">
                <a:tc>
                  <a:txBody>
                    <a:bodyPr/>
                    <a:lstStyle/>
                    <a:p>
                      <a:pPr algn="ctr"/>
                      <a:r>
                        <a:rPr lang="uk-UA" sz="2400" dirty="0">
                          <a:latin typeface="Monotype Corsiva" panose="03010101010201010101" pitchFamily="66" charset="0"/>
                        </a:rPr>
                        <a:t>Метан СН</a:t>
                      </a:r>
                      <a:r>
                        <a:rPr lang="uk-UA" sz="1600" dirty="0">
                          <a:latin typeface="Monotype Corsiva" panose="03010101010201010101" pitchFamily="66" charset="0"/>
                        </a:rPr>
                        <a:t>4</a:t>
                      </a:r>
                      <a:endParaRPr lang="ru-RU" sz="1600" dirty="0">
                        <a:latin typeface="Monotype Corsiva" panose="03010101010201010101" pitchFamily="66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 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6,02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Cambria Math" panose="02040503050406030204" pitchFamily="18" charset="0"/>
                        </a:rPr>
                        <a:t>⋅</a:t>
                      </a: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10</a:t>
                      </a:r>
                      <a:r>
                        <a:rPr kumimoji="0" lang="uk-UA" sz="24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Calibri" panose="020F0502020204030204" pitchFamily="34" charset="0"/>
                          <a:cs typeface="+mn-cs"/>
                        </a:rPr>
                        <a:t>23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22,4 л/моль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16 г/моль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529074"/>
                  </a:ext>
                </a:extLst>
              </a:tr>
            </a:tbl>
          </a:graphicData>
        </a:graphic>
      </p:graphicFrame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EBF1EE0-9A6A-4FB3-B5CB-E741A9E7DE4A}"/>
              </a:ext>
            </a:extLst>
          </p:cNvPr>
          <p:cNvSpPr/>
          <p:nvPr/>
        </p:nvSpPr>
        <p:spPr>
          <a:xfrm>
            <a:off x="544799" y="132494"/>
            <a:ext cx="111024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закону Авогадро — </a:t>
            </a:r>
            <a:r>
              <a:rPr lang="uk-UA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різні гази однакових об'ємів містять однакову кількість молекул</a:t>
            </a:r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Проте, маси цих об'ємів будуть різними, оскільки молекулярні маси газів є різними. Один газ буде </a:t>
            </a:r>
            <a:r>
              <a:rPr lang="uk-UA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важчий</a:t>
            </a:r>
            <a:r>
              <a:rPr lang="uk-UA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від іншого у стільки раз, у скільки раз відносна молярна маса одного газу є важчою за відносну молярну масу іншого.</a:t>
            </a:r>
          </a:p>
        </p:txBody>
      </p:sp>
    </p:spTree>
    <p:extLst>
      <p:ext uri="{BB962C8B-B14F-4D97-AF65-F5344CB8AC3E}">
        <p14:creationId xmlns:p14="http://schemas.microsoft.com/office/powerpoint/2010/main" val="3066813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0142" y="197857"/>
            <a:ext cx="10515600" cy="1325563"/>
          </a:xfrm>
          <a:solidFill>
            <a:srgbClr val="62B1D8"/>
          </a:solidFill>
        </p:spPr>
        <p:txBody>
          <a:bodyPr/>
          <a:lstStyle/>
          <a:p>
            <a:pPr algn="ctr"/>
            <a:r>
              <a:rPr lang="uk-UA" dirty="0">
                <a:solidFill>
                  <a:srgbClr val="FFC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Густина </a:t>
            </a:r>
            <a: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- величина, яка показує масу речовини </a:t>
            </a:r>
            <a:b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у певному об</a:t>
            </a:r>
            <a:r>
              <a:rPr lang="ru-RU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’</a:t>
            </a:r>
            <a:r>
              <a:rPr lang="uk-UA" dirty="0" err="1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ємі</a:t>
            </a:r>
            <a: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271239" y="1616013"/>
            <a:ext cx="2074127" cy="1399577"/>
            <a:chOff x="1271239" y="1616013"/>
            <a:chExt cx="2074127" cy="139957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414266" y="1887179"/>
              <a:ext cx="976549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400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ρ = </a:t>
              </a:r>
              <a:endParaRPr lang="ru-RU" sz="44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cxnSp>
          <p:nvCxnSpPr>
            <p:cNvPr id="8" name="Прямая соединительная линия 7"/>
            <p:cNvCxnSpPr>
              <a:stCxn id="6" idx="3"/>
            </p:cNvCxnSpPr>
            <p:nvPr/>
          </p:nvCxnSpPr>
          <p:spPr>
            <a:xfrm flipV="1">
              <a:off x="2390815" y="2271899"/>
              <a:ext cx="798434" cy="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Прямоугольник 8"/>
            <p:cNvSpPr/>
            <p:nvPr/>
          </p:nvSpPr>
          <p:spPr>
            <a:xfrm>
              <a:off x="2305585" y="2246149"/>
              <a:ext cx="691215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400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 </a:t>
              </a:r>
              <a:r>
                <a:rPr lang="en-US" sz="4400" dirty="0">
                  <a:solidFill>
                    <a:schemeClr val="bg1"/>
                  </a:solidFill>
                  <a:latin typeface="Baskerville Old Face" panose="02020602080505020303" pitchFamily="18" charset="0"/>
                  <a:ea typeface="Times New Roman" panose="02020603050405020304" pitchFamily="18" charset="0"/>
                </a:rPr>
                <a:t>V</a:t>
              </a:r>
              <a:endParaRPr lang="ru-RU" sz="44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2461256" y="1616013"/>
              <a:ext cx="657552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400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m</a:t>
              </a:r>
              <a:r>
                <a:rPr lang="uk-UA" sz="4400" dirty="0">
                  <a:solidFill>
                    <a:schemeClr val="bg1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 </a:t>
              </a:r>
              <a:endParaRPr lang="ru-RU" sz="44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271239" y="1709430"/>
              <a:ext cx="2074127" cy="122663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740423" y="1814140"/>
            <a:ext cx="38411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, де </a:t>
            </a:r>
            <a:r>
              <a:rPr lang="el-GR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ρ</a:t>
            </a:r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(«ро») –  густина, </a:t>
            </a:r>
          </a:p>
          <a:p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       </a:t>
            </a:r>
            <a:r>
              <a:rPr lang="en-US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m</a:t>
            </a:r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– маса речовини,</a:t>
            </a:r>
            <a:endParaRPr lang="en-US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       </a:t>
            </a:r>
            <a:r>
              <a:rPr lang="en-US" sz="3200" dirty="0">
                <a:solidFill>
                  <a:schemeClr val="bg1"/>
                </a:solidFill>
                <a:latin typeface="Baskerville Old Face" panose="02020602080505020303" pitchFamily="18" charset="0"/>
              </a:rPr>
              <a:t>V</a:t>
            </a:r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– об</a:t>
            </a:r>
            <a:r>
              <a:rPr lang="en-US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’</a:t>
            </a:r>
            <a:r>
              <a:rPr lang="uk-UA" sz="32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єм</a:t>
            </a:r>
            <a:r>
              <a:rPr lang="uk-UA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 речовини</a:t>
            </a:r>
            <a:endParaRPr lang="ru-R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57695" y="3637111"/>
            <a:ext cx="8720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Оскільки</a:t>
            </a:r>
            <a:r>
              <a:rPr lang="uk-UA" sz="2800" dirty="0">
                <a:latin typeface="Monotype Corsiva" panose="03010101010201010101" pitchFamily="66" charset="0"/>
              </a:rPr>
              <a:t>  </a:t>
            </a:r>
            <a:r>
              <a:rPr lang="el-GR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m = ν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l-GR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M 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l-GR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і  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Baskerville Old Face" panose="02020602080505020303" pitchFamily="18" charset="0"/>
                <a:ea typeface="Times New Roman" panose="02020603050405020304" pitchFamily="18" charset="0"/>
              </a:rPr>
              <a:t>V</a:t>
            </a:r>
            <a:r>
              <a:rPr lang="el-GR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= ν </a:t>
            </a:r>
            <a:r>
              <a:rPr lang="en-US" sz="2800" dirty="0">
                <a:solidFill>
                  <a:srgbClr val="FF0000"/>
                </a:solidFill>
                <a:latin typeface="Baskerville Old Face" panose="02020602080505020303" pitchFamily="18" charset="0"/>
                <a:ea typeface="Times New Roman" panose="02020603050405020304" pitchFamily="18" charset="0"/>
              </a:rPr>
              <a:t>V</a:t>
            </a:r>
            <a:r>
              <a:rPr lang="el-GR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m</a:t>
            </a:r>
            <a:r>
              <a:rPr lang="ru-RU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uk-UA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,</a:t>
            </a:r>
            <a:r>
              <a:rPr lang="uk-UA" sz="2800" dirty="0">
                <a:latin typeface="Monotype Corsiva" panose="03010101010201010101" pitchFamily="66" charset="0"/>
              </a:rPr>
              <a:t>                               </a:t>
            </a:r>
            <a:endParaRPr lang="ru-RU" sz="2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6366126" y="3441450"/>
            <a:ext cx="888385" cy="940130"/>
            <a:chOff x="6176658" y="3441450"/>
            <a:chExt cx="888385" cy="940130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6262319" y="3906970"/>
              <a:ext cx="795605" cy="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Группа 12"/>
            <p:cNvGrpSpPr/>
            <p:nvPr/>
          </p:nvGrpSpPr>
          <p:grpSpPr>
            <a:xfrm>
              <a:off x="6176658" y="3441450"/>
              <a:ext cx="888385" cy="940130"/>
              <a:chOff x="6483792" y="3441450"/>
              <a:chExt cx="888385" cy="940130"/>
            </a:xfrm>
          </p:grpSpPr>
          <p:sp>
            <p:nvSpPr>
              <p:cNvPr id="17" name="Прямоугольник 16"/>
              <p:cNvSpPr/>
              <p:nvPr/>
            </p:nvSpPr>
            <p:spPr>
              <a:xfrm>
                <a:off x="6570354" y="3441450"/>
                <a:ext cx="8018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800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ν</a:t>
                </a:r>
                <a:r>
                  <a:rPr lang="uk-UA" sz="2800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 </a:t>
                </a:r>
                <a:r>
                  <a:rPr lang="el-GR" sz="2800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M </a:t>
                </a:r>
                <a:endParaRPr lang="ru-RU" dirty="0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6483792" y="3858360"/>
                <a:ext cx="88838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800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ν </a:t>
                </a:r>
                <a:r>
                  <a:rPr lang="en-US" sz="2800" dirty="0">
                    <a:solidFill>
                      <a:srgbClr val="FF0000"/>
                    </a:solidFill>
                    <a:latin typeface="Baskerville Old Face" panose="02020602080505020303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l-GR" sz="2800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m</a:t>
                </a:r>
                <a:endParaRPr lang="ru-RU" dirty="0"/>
              </a:p>
            </p:txBody>
          </p:sp>
        </p:grpSp>
      </p:grpSp>
      <p:grpSp>
        <p:nvGrpSpPr>
          <p:cNvPr id="25" name="Группа 24"/>
          <p:cNvGrpSpPr/>
          <p:nvPr/>
        </p:nvGrpSpPr>
        <p:grpSpPr>
          <a:xfrm>
            <a:off x="7709845" y="3441450"/>
            <a:ext cx="719472" cy="940130"/>
            <a:chOff x="8052935" y="3441450"/>
            <a:chExt cx="719472" cy="940130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flipV="1">
              <a:off x="8052935" y="3906971"/>
              <a:ext cx="719472" cy="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рямоугольник 19"/>
            <p:cNvSpPr/>
            <p:nvPr/>
          </p:nvSpPr>
          <p:spPr>
            <a:xfrm>
              <a:off x="8207829" y="3441450"/>
              <a:ext cx="56457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800" dirty="0">
                  <a:solidFill>
                    <a:srgbClr val="FF0000"/>
                  </a:solidFill>
                  <a:latin typeface="Monotype Corsiva" panose="03010101010201010101" pitchFamily="66" charset="0"/>
                </a:rPr>
                <a:t>M </a:t>
              </a:r>
              <a:endParaRPr lang="ru-RU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8121267" y="3858360"/>
              <a:ext cx="65114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FF0000"/>
                  </a:solidFill>
                  <a:latin typeface="Baskerville Old Face" panose="02020602080505020303" pitchFamily="18" charset="0"/>
                  <a:ea typeface="Times New Roman" panose="02020603050405020304" pitchFamily="18" charset="0"/>
                </a:rPr>
                <a:t>V</a:t>
              </a:r>
              <a:r>
                <a:rPr lang="el-GR" sz="2800" dirty="0">
                  <a:solidFill>
                    <a:srgbClr val="FF0000"/>
                  </a:solidFill>
                  <a:latin typeface="Monotype Corsiva" panose="03010101010201010101" pitchFamily="66" charset="0"/>
                </a:rPr>
                <a:t>m</a:t>
              </a:r>
              <a:endParaRPr lang="ru-RU" dirty="0"/>
            </a:p>
          </p:txBody>
        </p:sp>
      </p:grpSp>
      <p:sp>
        <p:nvSpPr>
          <p:cNvPr id="23" name="Прямоугольник 22"/>
          <p:cNvSpPr/>
          <p:nvPr/>
        </p:nvSpPr>
        <p:spPr>
          <a:xfrm>
            <a:off x="273204" y="4293387"/>
            <a:ext cx="11645592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Оскільки молярний об</a:t>
            </a:r>
            <a:r>
              <a:rPr lang="ru-RU" sz="32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32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єм</a:t>
            </a:r>
            <a:r>
              <a:rPr lang="uk-UA" sz="32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різних газів за однакових умов є величиною постійною і дорівнює 22,4 л/моль, то густина газу буде визначатись тільки його молярною масою: </a:t>
            </a:r>
          </a:p>
        </p:txBody>
      </p:sp>
      <p:grpSp>
        <p:nvGrpSpPr>
          <p:cNvPr id="26" name="Группа 25"/>
          <p:cNvGrpSpPr/>
          <p:nvPr/>
        </p:nvGrpSpPr>
        <p:grpSpPr>
          <a:xfrm>
            <a:off x="4331291" y="5887162"/>
            <a:ext cx="2239063" cy="584775"/>
            <a:chOff x="4331291" y="5887162"/>
            <a:chExt cx="2239063" cy="584775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4331291" y="5887162"/>
              <a:ext cx="99899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dirty="0">
                  <a:solidFill>
                    <a:srgbClr val="FF000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ρ</a:t>
              </a:r>
              <a:r>
                <a:rPr lang="uk-UA" sz="32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(А) </a:t>
              </a:r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5499227" y="5887162"/>
              <a:ext cx="107112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М(А) </a:t>
              </a:r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217823" y="5917939"/>
              <a:ext cx="37061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800" dirty="0">
                  <a:solidFill>
                    <a:srgbClr val="FF0000"/>
                  </a:solidFill>
                  <a:latin typeface="Monotype Corsiva" panose="03010101010201010101" pitchFamily="66" charset="0"/>
                </a:rPr>
                <a:t>=</a:t>
              </a:r>
              <a:endParaRPr lang="ru-RU" sz="2800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5281815" y="3614583"/>
            <a:ext cx="902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то </a:t>
            </a:r>
            <a:r>
              <a:rPr lang="el-GR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ρ</a:t>
            </a:r>
            <a:r>
              <a:rPr lang="uk-UA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99563" y="3617459"/>
            <a:ext cx="4876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= 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192878" y="3614583"/>
            <a:ext cx="5549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prstClr val="black"/>
                </a:solidFill>
                <a:latin typeface="Monotype Corsiva" panose="03010101010201010101" pitchFamily="66" charset="0"/>
              </a:rPr>
              <a:t> </a:t>
            </a:r>
            <a:r>
              <a:rPr lang="uk-UA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=</a:t>
            </a:r>
            <a:r>
              <a:rPr lang="el-GR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9725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234" y="231310"/>
            <a:ext cx="10805532" cy="1184895"/>
          </a:xfrm>
          <a:solidFill>
            <a:srgbClr val="62B1D8"/>
          </a:solidFill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FFC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Відносна густина </a:t>
            </a:r>
            <a: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– це величина, яка показує, </a:t>
            </a:r>
            <a:b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uk-UA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 скільки разів один газ важчий за інший за даних умов</a:t>
            </a:r>
            <a:endParaRPr lang="ru-RU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876486" y="2110101"/>
            <a:ext cx="11645592" cy="2302712"/>
            <a:chOff x="876486" y="2110101"/>
            <a:chExt cx="11645592" cy="2302712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876486" y="2440246"/>
              <a:ext cx="11645592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D</a:t>
              </a:r>
              <a:r>
                <a:rPr lang="uk-UA" sz="4000" baseline="-25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А</a:t>
              </a:r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(В) =</a:t>
              </a:r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             </a:t>
              </a:r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=             </a:t>
              </a:r>
              <a:r>
                <a:rPr lang="uk-UA" sz="400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, де Д – відносна густина газів</a:t>
              </a:r>
              <a:endParaRPr lang="ru-RU" sz="40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723419" y="2110101"/>
              <a:ext cx="1077539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ρ</a:t>
              </a:r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(В)</a:t>
              </a:r>
              <a:endParaRPr lang="ru-RU" sz="4000" dirty="0">
                <a:solidFill>
                  <a:srgbClr val="FF0000"/>
                </a:solidFill>
              </a:endParaRPr>
            </a:p>
          </p:txBody>
        </p:sp>
        <p:cxnSp>
          <p:nvCxnSpPr>
            <p:cNvPr id="6" name="Прямая соединительная линия 5"/>
            <p:cNvCxnSpPr/>
            <p:nvPr/>
          </p:nvCxnSpPr>
          <p:spPr>
            <a:xfrm flipV="1">
              <a:off x="2758217" y="2813502"/>
              <a:ext cx="886116" cy="378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Прямоугольник 6"/>
            <p:cNvSpPr/>
            <p:nvPr/>
          </p:nvSpPr>
          <p:spPr>
            <a:xfrm>
              <a:off x="2601591" y="2780199"/>
              <a:ext cx="119936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Times New Roman" panose="02020603050405020304" pitchFamily="18" charset="0"/>
                </a:rPr>
                <a:t>ρ</a:t>
              </a:r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(А) </a:t>
              </a:r>
              <a:endParaRPr lang="ru-RU" sz="4000" dirty="0">
                <a:solidFill>
                  <a:srgbClr val="FF0000"/>
                </a:solidFill>
              </a:endParaRPr>
            </a:p>
          </p:txBody>
        </p:sp>
        <p:cxnSp>
          <p:nvCxnSpPr>
            <p:cNvPr id="8" name="Прямая соединительная линия 7"/>
            <p:cNvCxnSpPr/>
            <p:nvPr/>
          </p:nvCxnSpPr>
          <p:spPr>
            <a:xfrm flipV="1">
              <a:off x="4433316" y="2813502"/>
              <a:ext cx="886116" cy="378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Прямоугольник 8"/>
            <p:cNvSpPr/>
            <p:nvPr/>
          </p:nvSpPr>
          <p:spPr>
            <a:xfrm>
              <a:off x="4291919" y="2110101"/>
              <a:ext cx="116891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М(В)</a:t>
              </a:r>
              <a:endParaRPr lang="ru-RU" sz="4000" dirty="0">
                <a:solidFill>
                  <a:srgbClr val="FF0000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170091" y="2794189"/>
              <a:ext cx="1290738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40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М(А) </a:t>
              </a:r>
              <a:endParaRPr lang="ru-RU" sz="4000" dirty="0">
                <a:solidFill>
                  <a:srgbClr val="FF0000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289315" y="3828038"/>
              <a:ext cx="710643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dirty="0">
                  <a:solidFill>
                    <a:schemeClr val="bg1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Відносна густина є величиною безрозмірною </a:t>
              </a:r>
              <a:endParaRPr lang="ru-RU" sz="32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4147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05031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rgbClr val="62B1D8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Обчислення з використанням відносної густини газів</a:t>
            </a:r>
            <a:endParaRPr lang="ru-RU" sz="3600" dirty="0">
              <a:solidFill>
                <a:srgbClr val="62B1D8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620110" y="2067363"/>
            <a:ext cx="3574700" cy="46563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>
                <a:latin typeface="Monotype Corsiva" panose="03010101010201010101" pitchFamily="66" charset="0"/>
              </a:rPr>
              <a:t>Дано: </a:t>
            </a:r>
            <a:r>
              <a:rPr lang="ru-RU" dirty="0">
                <a:latin typeface="Monotype Corsiva" panose="03010101010201010101" pitchFamily="66" charset="0"/>
              </a:rPr>
              <a:t>азот </a:t>
            </a:r>
            <a:r>
              <a:rPr lang="en-US" dirty="0">
                <a:latin typeface="Monotype Corsiva" panose="03010101010201010101" pitchFamily="66" charset="0"/>
              </a:rPr>
              <a:t>N</a:t>
            </a:r>
            <a:r>
              <a:rPr lang="en-US" sz="1800" dirty="0">
                <a:latin typeface="Monotype Corsiva" panose="03010101010201010101" pitchFamily="66" charset="0"/>
              </a:rPr>
              <a:t>2</a:t>
            </a:r>
            <a:r>
              <a:rPr lang="en-US" dirty="0">
                <a:latin typeface="Monotype Corsiva" panose="03010101010201010101" pitchFamily="66" charset="0"/>
              </a:rPr>
              <a:t> </a:t>
            </a:r>
            <a:r>
              <a:rPr lang="ru-RU" dirty="0">
                <a:latin typeface="Monotype Corsiva" panose="03010101010201010101" pitchFamily="66" charset="0"/>
              </a:rPr>
              <a:t>і </a:t>
            </a:r>
            <a:r>
              <a:rPr lang="ru-RU" dirty="0" err="1">
                <a:latin typeface="Monotype Corsiva" panose="03010101010201010101" pitchFamily="66" charset="0"/>
              </a:rPr>
              <a:t>гелій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en-US" dirty="0">
                <a:latin typeface="Monotype Corsiva" panose="03010101010201010101" pitchFamily="66" charset="0"/>
              </a:rPr>
              <a:t>He 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089" y="706874"/>
            <a:ext cx="114778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Задача 1. </a:t>
            </a:r>
            <a:r>
              <a:rPr lang="uk-UA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Обчисліть, у скільки разів азот важчий за гелій.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35724" y="2532993"/>
            <a:ext cx="3252704" cy="10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0110" y="2628186"/>
            <a:ext cx="2343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Знайти: </a:t>
            </a:r>
            <a:r>
              <a:rPr lang="en-US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</a:t>
            </a:r>
            <a:r>
              <a:rPr lang="en-US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He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- ?</a:t>
            </a:r>
            <a:endParaRPr lang="ru-RU" sz="2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4321438" y="1776958"/>
            <a:ext cx="13554" cy="47911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053678" y="1627912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Розв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язання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: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64251" y="1991547"/>
            <a:ext cx="7385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1.Запишемо формулу знаходження відносної густини газу азоту за гелієм: </a:t>
            </a:r>
            <a:endParaRPr lang="ru-RU" sz="2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7568133" y="2404085"/>
            <a:ext cx="1881585" cy="911223"/>
            <a:chOff x="7568133" y="2404085"/>
            <a:chExt cx="1881585" cy="911223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8474913" y="2853643"/>
              <a:ext cx="886116" cy="378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Прямоугольник 15"/>
            <p:cNvSpPr/>
            <p:nvPr/>
          </p:nvSpPr>
          <p:spPr>
            <a:xfrm>
              <a:off x="8360958" y="2404085"/>
              <a:ext cx="10887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8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М(</a:t>
              </a:r>
              <a:r>
                <a:rPr lang="en-US" sz="28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N</a:t>
              </a:r>
              <a:r>
                <a:rPr lang="en-US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2</a:t>
              </a:r>
              <a:r>
                <a:rPr lang="en-US" sz="28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</a:t>
              </a:r>
              <a:r>
                <a:rPr lang="uk-UA" sz="28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)</a:t>
              </a:r>
              <a:endParaRPr lang="ru-RU" sz="2800" dirty="0">
                <a:solidFill>
                  <a:srgbClr val="FF0000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8432101" y="2853643"/>
              <a:ext cx="9717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400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М(Не) </a:t>
              </a:r>
              <a:endParaRPr lang="ru-RU" sz="2400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568133" y="2592033"/>
              <a:ext cx="89479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800" dirty="0" err="1">
                  <a:solidFill>
                    <a:srgbClr val="FF0000"/>
                  </a:solidFill>
                  <a:latin typeface="Monotype Corsiva" panose="03010101010201010101" pitchFamily="66" charset="0"/>
                </a:rPr>
                <a:t>Д</a:t>
              </a:r>
              <a:r>
                <a:rPr lang="uk-UA" dirty="0" err="1">
                  <a:solidFill>
                    <a:srgbClr val="FF0000"/>
                  </a:solidFill>
                  <a:latin typeface="Monotype Corsiva" panose="03010101010201010101" pitchFamily="66" charset="0"/>
                </a:rPr>
                <a:t>Не</a:t>
              </a:r>
              <a:r>
                <a:rPr lang="uk-UA" dirty="0">
                  <a:solidFill>
                    <a:srgbClr val="FF0000"/>
                  </a:solidFill>
                  <a:latin typeface="Monotype Corsiva" panose="03010101010201010101" pitchFamily="66" charset="0"/>
                </a:rPr>
                <a:t> = </a:t>
              </a:r>
              <a:endParaRPr lang="ru-RU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4345502" y="3207264"/>
            <a:ext cx="7736008" cy="3281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2.Знаходимо молярні маси поданих речовин:                </a:t>
            </a:r>
          </a:p>
          <a:p>
            <a:pPr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М(</a:t>
            </a:r>
            <a:r>
              <a:rPr lang="en-US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uk-UA" sz="2800" baseline="-25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= 2</a:t>
            </a:r>
            <a:r>
              <a:rPr lang="uk-UA" sz="2800" dirty="0">
                <a:solidFill>
                  <a:srgbClr val="FF000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 ⋅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14 = 28 г/моль </a:t>
            </a:r>
          </a:p>
          <a:p>
            <a:pPr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М(</a:t>
            </a:r>
            <a:r>
              <a:rPr lang="en-US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= 4 г/моль</a:t>
            </a:r>
            <a:endParaRPr lang="ru-RU" sz="2800" dirty="0">
              <a:solidFill>
                <a:srgbClr val="FF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3.Знаходимо відносну густину газів: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2800" b="1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800" b="1" baseline="-25000" dirty="0" err="1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US" sz="2800" b="1" baseline="-25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Відповідь: азот важчий за водень у 7 разів.</a:t>
            </a:r>
            <a:endParaRPr lang="ru-RU" sz="2800" dirty="0">
              <a:solidFill>
                <a:srgbClr val="FF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692409" y="5567525"/>
            <a:ext cx="1410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 г/моль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598716" y="5129585"/>
            <a:ext cx="1569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28 г/моль 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5739151" y="5655644"/>
            <a:ext cx="12887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7038451" y="5361058"/>
            <a:ext cx="686406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= 7 </a:t>
            </a:r>
          </a:p>
        </p:txBody>
      </p:sp>
    </p:spTree>
    <p:extLst>
      <p:ext uri="{BB962C8B-B14F-4D97-AF65-F5344CB8AC3E}">
        <p14:creationId xmlns:p14="http://schemas.microsoft.com/office/powerpoint/2010/main" val="2174432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5" grpId="0"/>
      <p:bldP spid="8" grpId="0"/>
      <p:bldP spid="10" grpId="0"/>
      <p:bldP spid="21" grpId="0"/>
      <p:bldP spid="22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542" y="0"/>
            <a:ext cx="11565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Задача 2.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Відносна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густина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газу за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повітрям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дорівнює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2,45.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Обчисліть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молярну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масу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газу.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596046" y="1829797"/>
            <a:ext cx="3574700" cy="4656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dirty="0">
                <a:latin typeface="Monotype Corsiva" panose="03010101010201010101" pitchFamily="66" charset="0"/>
              </a:rPr>
              <a:t>Дано: </a:t>
            </a:r>
            <a:r>
              <a:rPr lang="en-US" sz="40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повітря = 2,45</a:t>
            </a:r>
            <a:endParaRPr lang="ru-RU" dirty="0">
              <a:latin typeface="Monotype Corsiva" panose="03010101010201010101" pitchFamily="66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11660" y="2295427"/>
            <a:ext cx="3252704" cy="10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96046" y="2390620"/>
            <a:ext cx="2909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Знайти: М (газу)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- ?</a:t>
            </a:r>
            <a:endParaRPr lang="ru-RU" sz="2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4276567" y="1542783"/>
            <a:ext cx="13554" cy="47911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031107" y="1277100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Розв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язання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: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40187" y="1753981"/>
            <a:ext cx="73857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1.Запишемо формулу знаходження відносної густини: 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6350368" y="2597760"/>
            <a:ext cx="1393236" cy="55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6304345" y="2165396"/>
            <a:ext cx="1210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М(газу)</a:t>
            </a:r>
            <a:endParaRPr lang="ru-RU" sz="28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258148" y="2554162"/>
            <a:ext cx="1577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Monotype Corsiva" panose="03010101010201010101" pitchFamily="66" charset="0"/>
                <a:ea typeface="Calibri" panose="020F0502020204030204" pitchFamily="34" charset="0"/>
              </a:rPr>
              <a:t>М(повітря) 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051627" y="2305937"/>
            <a:ext cx="1350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err="1">
                <a:latin typeface="Monotype Corsiva" panose="03010101010201010101" pitchFamily="66" charset="0"/>
              </a:rPr>
              <a:t>Д</a:t>
            </a:r>
            <a:r>
              <a:rPr lang="uk-UA" dirty="0" err="1">
                <a:latin typeface="Monotype Corsiva" panose="03010101010201010101" pitchFamily="66" charset="0"/>
              </a:rPr>
              <a:t>повітря</a:t>
            </a:r>
            <a:r>
              <a:rPr lang="uk-UA" dirty="0">
                <a:latin typeface="Monotype Corsiva" panose="03010101010201010101" pitchFamily="66" charset="0"/>
              </a:rPr>
              <a:t> = 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395942" y="3002167"/>
            <a:ext cx="7736008" cy="1650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звідси </a:t>
            </a:r>
            <a:endParaRPr lang="ru-RU" sz="28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2.Знаходимо молярну масу газу: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М(газу) = 2,45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7720771" y="2286191"/>
            <a:ext cx="3616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, </a:t>
            </a:r>
            <a:r>
              <a:rPr lang="uk-UA" sz="2800" dirty="0">
                <a:solidFill>
                  <a:srgbClr val="FF0000"/>
                </a:solidFill>
                <a:latin typeface="Monotype Corsiva" panose="03010101010201010101" pitchFamily="66" charset="0"/>
              </a:rPr>
              <a:t>М(повітря) = 29 г/моль</a:t>
            </a:r>
            <a:r>
              <a:rPr lang="uk-UA" sz="2800" dirty="0">
                <a:latin typeface="Monotype Corsiva" panose="03010101010201010101" pitchFamily="66" charset="0"/>
              </a:rPr>
              <a:t>,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567867" y="2999842"/>
            <a:ext cx="1210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М(газу)</a:t>
            </a:r>
            <a:endParaRPr lang="ru-RU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6664473" y="3011982"/>
            <a:ext cx="1391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= </a:t>
            </a:r>
            <a:r>
              <a:rPr lang="uk-UA" sz="2800" dirty="0" err="1">
                <a:latin typeface="Monotype Corsiva" panose="03010101010201010101" pitchFamily="66" charset="0"/>
              </a:rPr>
              <a:t>Д</a:t>
            </a:r>
            <a:r>
              <a:rPr lang="uk-UA" dirty="0" err="1">
                <a:latin typeface="Monotype Corsiva" panose="03010101010201010101" pitchFamily="66" charset="0"/>
              </a:rPr>
              <a:t>повітря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104399" y="3061397"/>
            <a:ext cx="1577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latin typeface="Monotype Corsiva" panose="03010101010201010101" pitchFamily="66" charset="0"/>
                <a:ea typeface="Calibri" panose="020F0502020204030204" pitchFamily="34" charset="0"/>
              </a:rPr>
              <a:t>М(повітря) 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851818" y="3011157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 ⋅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6705527" y="3642482"/>
            <a:ext cx="3255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 ⋅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339095" y="4871963"/>
            <a:ext cx="6931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 Відповідь: молярна маса газу дорівнює 71 г/моль.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61919" y="4099674"/>
            <a:ext cx="3140603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solidFill>
                  <a:prstClr val="black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29 г/моль = 71 г/моль</a:t>
            </a:r>
          </a:p>
        </p:txBody>
      </p:sp>
    </p:spTree>
    <p:extLst>
      <p:ext uri="{BB962C8B-B14F-4D97-AF65-F5344CB8AC3E}">
        <p14:creationId xmlns:p14="http://schemas.microsoft.com/office/powerpoint/2010/main" val="2386312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/>
      <p:bldP spid="10" grpId="0"/>
      <p:bldP spid="16" grpId="0"/>
      <p:bldP spid="17" grpId="0"/>
      <p:bldP spid="24" grpId="0"/>
      <p:bldP spid="25" grpId="0"/>
      <p:bldP spid="26" grpId="0"/>
      <p:bldP spid="19" grpId="0"/>
      <p:bldP spid="27" grpId="0"/>
      <p:bldP spid="2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542" y="88371"/>
            <a:ext cx="1156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Задача 3.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Знайти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густину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кисню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за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нормальних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умов.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596046" y="1829797"/>
            <a:ext cx="3574700" cy="4656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dirty="0">
                <a:latin typeface="Monotype Corsiva" panose="03010101010201010101" pitchFamily="66" charset="0"/>
              </a:rPr>
              <a:t>Дано: 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кисень О</a:t>
            </a:r>
            <a:r>
              <a:rPr lang="uk-UA" sz="1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2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11660" y="2295427"/>
            <a:ext cx="3252704" cy="10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19538" y="2275159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Знайти: </a:t>
            </a:r>
            <a:r>
              <a:rPr lang="el-GR" sz="2800" dirty="0">
                <a:latin typeface="Monotype Corsiva" panose="03010101010201010101" pitchFamily="66" charset="0"/>
              </a:rPr>
              <a:t>ρ</a:t>
            </a:r>
            <a:r>
              <a:rPr lang="uk-UA" sz="2800" dirty="0">
                <a:latin typeface="Monotype Corsiva" panose="03010101010201010101" pitchFamily="66" charset="0"/>
              </a:rPr>
              <a:t> (О</a:t>
            </a:r>
            <a:r>
              <a:rPr lang="uk-UA" dirty="0">
                <a:latin typeface="Monotype Corsiva" panose="03010101010201010101" pitchFamily="66" charset="0"/>
              </a:rPr>
              <a:t>2</a:t>
            </a:r>
            <a:r>
              <a:rPr lang="uk-UA" sz="2800" dirty="0">
                <a:latin typeface="Monotype Corsiva" panose="03010101010201010101" pitchFamily="66" charset="0"/>
              </a:rPr>
              <a:t>)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- ?</a:t>
            </a:r>
            <a:endParaRPr lang="ru-RU" sz="2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4276567" y="1542783"/>
            <a:ext cx="13554" cy="47911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031107" y="1277100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Розв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язання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: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40187" y="1753981"/>
            <a:ext cx="73857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1.Запишемо формулу знаходження густини: 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340187" y="2947118"/>
            <a:ext cx="7736008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2.Знаходимо молярну масу кисню: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М(О</a:t>
            </a:r>
            <a:r>
              <a:rPr lang="uk-UA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= 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932966" y="3510188"/>
            <a:ext cx="24096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 ⋅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ambria Math" panose="02040503050406030204" pitchFamily="18" charset="0"/>
              </a:rPr>
              <a:t>16 = 32 г/моль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340185" y="5341744"/>
            <a:ext cx="74919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  <a:ea typeface="Calibri" panose="020F0502020204030204" pitchFamily="34" charset="0"/>
              </a:rPr>
              <a:t> Відповідь: густина кисню за нормальних умов дорівнює 1,43 г/л.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5025253" y="1852426"/>
            <a:ext cx="5497552" cy="1267420"/>
            <a:chOff x="6458228" y="1925098"/>
            <a:chExt cx="5497552" cy="1267420"/>
          </a:xfrm>
        </p:grpSpPr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7273464" y="2699385"/>
              <a:ext cx="562675" cy="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Группа 1"/>
            <p:cNvGrpSpPr/>
            <p:nvPr/>
          </p:nvGrpSpPr>
          <p:grpSpPr>
            <a:xfrm>
              <a:off x="6458228" y="1925098"/>
              <a:ext cx="5497552" cy="1267420"/>
              <a:chOff x="4951141" y="1803858"/>
              <a:chExt cx="5497552" cy="1267420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4951141" y="1803858"/>
                <a:ext cx="5497552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uk-UA" sz="3200" dirty="0">
                    <a:latin typeface="Monotype Corsiva" panose="03010101010201010101" pitchFamily="66" charset="0"/>
                  </a:rPr>
                  <a:t>                                                    </a:t>
                </a:r>
              </a:p>
              <a:p>
                <a:pPr lvl="0"/>
                <a:r>
                  <a:rPr lang="uk-UA" sz="3200" dirty="0">
                    <a:latin typeface="Monotype Corsiva" panose="03010101010201010101" pitchFamily="66" charset="0"/>
                  </a:rPr>
                  <a:t>  </a:t>
                </a:r>
                <a:r>
                  <a:rPr lang="el-GR" sz="3200" dirty="0">
                    <a:latin typeface="Monotype Corsiva" panose="03010101010201010101" pitchFamily="66" charset="0"/>
                  </a:rPr>
                  <a:t>ρ</a:t>
                </a:r>
                <a:r>
                  <a:rPr lang="uk-UA" sz="3200" dirty="0">
                    <a:latin typeface="Monotype Corsiva" panose="03010101010201010101" pitchFamily="66" charset="0"/>
                  </a:rPr>
                  <a:t>=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5765426" y="2091357"/>
                <a:ext cx="56457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800" dirty="0">
                    <a:latin typeface="Monotype Corsiva" panose="03010101010201010101" pitchFamily="66" charset="0"/>
                  </a:rPr>
                  <a:t>M </a:t>
                </a:r>
                <a:endParaRPr lang="ru-RU" dirty="0"/>
              </a:p>
            </p:txBody>
          </p:sp>
          <p:sp>
            <p:nvSpPr>
              <p:cNvPr id="35" name="Прямоугольник 34"/>
              <p:cNvSpPr/>
              <p:nvPr/>
            </p:nvSpPr>
            <p:spPr>
              <a:xfrm>
                <a:off x="5678864" y="2548058"/>
                <a:ext cx="6511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Baskerville Old Face" panose="02020602080505020303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l-GR" sz="2800" dirty="0">
                    <a:latin typeface="Monotype Corsiva" panose="03010101010201010101" pitchFamily="66" charset="0"/>
                  </a:rPr>
                  <a:t>m</a:t>
                </a:r>
                <a:endParaRPr lang="ru-RU" dirty="0"/>
              </a:p>
            </p:txBody>
          </p:sp>
        </p:grpSp>
      </p:grpSp>
      <p:cxnSp>
        <p:nvCxnSpPr>
          <p:cNvPr id="43" name="Прямая соединительная линия 42"/>
          <p:cNvCxnSpPr/>
          <p:nvPr/>
        </p:nvCxnSpPr>
        <p:spPr>
          <a:xfrm flipV="1">
            <a:off x="5723096" y="4773919"/>
            <a:ext cx="1976821" cy="1182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283344" y="3976937"/>
            <a:ext cx="41424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3.Знаходимо густину кисню: </a:t>
            </a:r>
          </a:p>
          <a:p>
            <a:r>
              <a:rPr lang="uk-UA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        </a:t>
            </a:r>
            <a:r>
              <a:rPr lang="el-GR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ρ</a:t>
            </a:r>
            <a:r>
              <a:rPr lang="uk-UA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 =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932966" y="4352437"/>
            <a:ext cx="1491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Cambria Math" panose="02040503050406030204" pitchFamily="18" charset="0"/>
              </a:rPr>
              <a:t>32 г/моль</a:t>
            </a:r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5765426" y="4730990"/>
            <a:ext cx="18357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prstClr val="black"/>
                </a:solidFill>
                <a:latin typeface="Monotype Corsiva" panose="03010101010201010101" pitchFamily="66" charset="0"/>
              </a:rPr>
              <a:t>22,4 л/моль 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367463" y="2277791"/>
            <a:ext cx="3248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, </a:t>
            </a:r>
            <a:r>
              <a:rPr lang="uk-UA" sz="2800" dirty="0">
                <a:solidFill>
                  <a:prstClr val="black"/>
                </a:solidFill>
                <a:latin typeface="Monotype Corsiva" panose="03010101010201010101" pitchFamily="66" charset="0"/>
              </a:rPr>
              <a:t>де  </a:t>
            </a:r>
            <a:r>
              <a:rPr lang="en-US" sz="2800" dirty="0" err="1">
                <a:solidFill>
                  <a:prstClr val="black"/>
                </a:solidFill>
                <a:latin typeface="Baskerville Old Face" panose="02020602080505020303" pitchFamily="18" charset="0"/>
              </a:rPr>
              <a:t>V</a:t>
            </a:r>
            <a:r>
              <a:rPr lang="en-US" sz="2800" dirty="0" err="1">
                <a:solidFill>
                  <a:prstClr val="black"/>
                </a:solidFill>
                <a:latin typeface="Monotype Corsiva" panose="03010101010201010101" pitchFamily="66" charset="0"/>
              </a:rPr>
              <a:t>m</a:t>
            </a:r>
            <a:r>
              <a:rPr lang="uk-UA" sz="2800" dirty="0">
                <a:solidFill>
                  <a:prstClr val="black"/>
                </a:solidFill>
                <a:latin typeface="Monotype Corsiva" panose="03010101010201010101" pitchFamily="66" charset="0"/>
              </a:rPr>
              <a:t> = 22,4 л/моль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655969" y="4475709"/>
            <a:ext cx="1755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solidFill>
                  <a:prstClr val="black"/>
                </a:solidFill>
                <a:latin typeface="Monotype Corsiva" panose="03010101010201010101" pitchFamily="66" charset="0"/>
              </a:rPr>
              <a:t>= 1,43 г/л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676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/>
      <p:bldP spid="10" grpId="0"/>
      <p:bldP spid="11" grpId="0"/>
      <p:bldP spid="28" grpId="0"/>
      <p:bldP spid="44" grpId="0"/>
      <p:bldP spid="45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0181" y="109456"/>
            <a:ext cx="11565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Задача </a:t>
            </a:r>
            <a:r>
              <a:rPr lang="ru-RU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4.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Знайти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молярну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масу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газу,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якщо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його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густина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за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воднем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дорівнює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15.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740454" y="1829797"/>
            <a:ext cx="3574700" cy="4656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dirty="0">
                <a:latin typeface="Monotype Corsiva" panose="03010101010201010101" pitchFamily="66" charset="0"/>
              </a:rPr>
              <a:t>Дано: </a:t>
            </a:r>
            <a:r>
              <a:rPr lang="en-US" sz="40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</a:t>
            </a:r>
            <a:r>
              <a:rPr lang="uk-UA" sz="19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2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= </a:t>
            </a:r>
            <a:r>
              <a:rPr lang="uk-UA" sz="36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15</a:t>
            </a:r>
            <a:endParaRPr lang="ru-RU" sz="3600" dirty="0">
              <a:latin typeface="Monotype Corsiva" panose="03010101010201010101" pitchFamily="66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11660" y="2295427"/>
            <a:ext cx="3252704" cy="10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96046" y="2390620"/>
            <a:ext cx="2909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Знайти: М (газу)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- ?</a:t>
            </a:r>
            <a:endParaRPr lang="ru-RU" sz="2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4276567" y="1542783"/>
            <a:ext cx="13554" cy="47911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031107" y="1277100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Розв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язання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: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4283344" y="1800320"/>
            <a:ext cx="7791068" cy="4145662"/>
            <a:chOff x="4283344" y="1800320"/>
            <a:chExt cx="7791068" cy="414566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4360127" y="3459821"/>
              <a:ext cx="490390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800" dirty="0">
                  <a:solidFill>
                    <a:prstClr val="black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2.Знаходимо молярну масу водню: </a:t>
              </a:r>
              <a:endParaRPr lang="ru-RU" dirty="0"/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4283344" y="1800320"/>
              <a:ext cx="7791068" cy="4145662"/>
              <a:chOff x="4283344" y="1800320"/>
              <a:chExt cx="7791068" cy="4145662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4340187" y="1800320"/>
                <a:ext cx="738578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1.Запишемо формулу знаходження відносної густини: 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6350368" y="2644099"/>
                <a:ext cx="1393236" cy="555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Прямоугольник 15"/>
              <p:cNvSpPr/>
              <p:nvPr/>
            </p:nvSpPr>
            <p:spPr>
              <a:xfrm>
                <a:off x="6304345" y="2211735"/>
                <a:ext cx="121058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М(газу)</a:t>
                </a:r>
                <a:endParaRPr lang="ru-RU" sz="2800" dirty="0"/>
              </a:p>
            </p:txBody>
          </p:sp>
          <p:sp>
            <p:nvSpPr>
              <p:cNvPr id="17" name="Прямоугольник 16"/>
              <p:cNvSpPr/>
              <p:nvPr/>
            </p:nvSpPr>
            <p:spPr>
              <a:xfrm>
                <a:off x="6425851" y="2623482"/>
                <a:ext cx="100219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4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М(Н</a:t>
                </a:r>
                <a:r>
                  <a:rPr lang="uk-UA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2</a:t>
                </a:r>
                <a:r>
                  <a:rPr lang="uk-UA" sz="24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) </a:t>
                </a:r>
                <a:endParaRPr lang="ru-RU" sz="2400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508612" y="2365098"/>
                <a:ext cx="9172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</a:rPr>
                  <a:t>Д</a:t>
                </a:r>
                <a:r>
                  <a:rPr lang="uk-UA" dirty="0">
                    <a:latin typeface="Monotype Corsiva" panose="03010101010201010101" pitchFamily="66" charset="0"/>
                  </a:rPr>
                  <a:t>Н2 = </a:t>
                </a:r>
                <a:endParaRPr lang="ru-RU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20" name="Прямоугольник 19"/>
              <p:cNvSpPr/>
              <p:nvPr/>
            </p:nvSpPr>
            <p:spPr>
              <a:xfrm>
                <a:off x="4338404" y="3918682"/>
                <a:ext cx="7736008" cy="11169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3.Знаходимо молярну масу газу: </a:t>
                </a: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М(газу) = 15</a:t>
                </a: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5567867" y="3046181"/>
                <a:ext cx="121058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М(газу)</a:t>
                </a:r>
                <a:endParaRPr lang="ru-RU" sz="2800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664473" y="3058321"/>
                <a:ext cx="9589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</a:rPr>
                  <a:t>= Д</a:t>
                </a:r>
                <a:r>
                  <a:rPr lang="uk-UA" dirty="0">
                    <a:latin typeface="Monotype Corsiva" panose="03010101010201010101" pitchFamily="66" charset="0"/>
                  </a:rPr>
                  <a:t>Н</a:t>
                </a:r>
                <a:r>
                  <a:rPr lang="uk-UA" sz="1200" dirty="0">
                    <a:latin typeface="Monotype Corsiva" panose="03010101010201010101" pitchFamily="66" charset="0"/>
                  </a:rPr>
                  <a:t>2</a:t>
                </a:r>
                <a:endParaRPr lang="ru-RU" sz="12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26" name="Прямоугольник 25"/>
              <p:cNvSpPr/>
              <p:nvPr/>
            </p:nvSpPr>
            <p:spPr>
              <a:xfrm>
                <a:off x="7565288" y="3075919"/>
                <a:ext cx="100219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4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М(Н</a:t>
                </a:r>
                <a:r>
                  <a:rPr lang="uk-UA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2</a:t>
                </a:r>
                <a:r>
                  <a:rPr lang="uk-UA" sz="24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) </a:t>
                </a:r>
                <a:endParaRPr lang="ru-RU" sz="2400" dirty="0"/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7367453" y="3046181"/>
                <a:ext cx="3642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libri" panose="020F0502020204030204" pitchFamily="34" charset="0"/>
                    <a:cs typeface="Cambria Math" panose="02040503050406030204" pitchFamily="18" charset="0"/>
                  </a:rPr>
                  <a:t> ⋅</a:t>
                </a:r>
                <a:endParaRPr lang="ru-RU" dirty="0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6350368" y="4476311"/>
                <a:ext cx="323999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libri" panose="020F0502020204030204" pitchFamily="34" charset="0"/>
                    <a:cs typeface="Cambria Math" panose="02040503050406030204" pitchFamily="18" charset="0"/>
                  </a:rPr>
                  <a:t> </a:t>
                </a:r>
                <a:r>
                  <a:rPr lang="uk-UA" sz="2800" dirty="0">
                    <a:solidFill>
                      <a:srgbClr val="000000"/>
                    </a:solidFill>
                    <a:latin typeface="Monotype Corsiva" panose="03010101010201010101" pitchFamily="66" charset="0"/>
                    <a:ea typeface="Calibri" panose="020F0502020204030204" pitchFamily="34" charset="0"/>
                    <a:cs typeface="Cambria Math" panose="02040503050406030204" pitchFamily="18" charset="0"/>
                  </a:rPr>
                  <a:t>⋅ 2 г/моль = 30 г/моль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4283344" y="5422762"/>
                <a:ext cx="693170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 Відповідь: молярна маса газу дорівнює 30 г/моль.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3" name="Прямоугольник 2"/>
              <p:cNvSpPr/>
              <p:nvPr/>
            </p:nvSpPr>
            <p:spPr>
              <a:xfrm>
                <a:off x="9155249" y="3470357"/>
                <a:ext cx="2492990" cy="5533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k-UA" sz="2800" dirty="0">
                    <a:solidFill>
                      <a:prstClr val="black"/>
                    </a:solidFill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М(Н</a:t>
                </a:r>
                <a:r>
                  <a:rPr lang="uk-UA" dirty="0">
                    <a:solidFill>
                      <a:prstClr val="black"/>
                    </a:solidFill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uk-UA" sz="2800" dirty="0">
                    <a:solidFill>
                      <a:prstClr val="black"/>
                    </a:solidFill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2 г/моль</a:t>
                </a: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4616542" y="3056949"/>
                <a:ext cx="112562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solidFill>
                      <a:prstClr val="black"/>
                    </a:solidFill>
                    <a:latin typeface="Monotype Corsiva" panose="03010101010201010101" pitchFamily="66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звідси </a:t>
                </a:r>
                <a:endParaRPr lang="ru-RU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5222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542" y="88371"/>
            <a:ext cx="1156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Задача 5.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Знайти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густину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амоніаку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за </a:t>
            </a:r>
            <a:r>
              <a:rPr lang="ru-RU" sz="4000" dirty="0" err="1">
                <a:latin typeface="Monotype Corsiva" panose="03010101010201010101" pitchFamily="66" charset="0"/>
                <a:ea typeface="Calibri" panose="020F0502020204030204" pitchFamily="34" charset="0"/>
              </a:rPr>
              <a:t>нормальних</a:t>
            </a:r>
            <a:r>
              <a:rPr lang="ru-RU" sz="4000" dirty="0">
                <a:latin typeface="Monotype Corsiva" panose="03010101010201010101" pitchFamily="66" charset="0"/>
                <a:ea typeface="Calibri" panose="020F0502020204030204" pitchFamily="34" charset="0"/>
              </a:rPr>
              <a:t> умов. 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596046" y="1528714"/>
            <a:ext cx="3574700" cy="4656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dirty="0">
                <a:latin typeface="Monotype Corsiva" panose="03010101010201010101" pitchFamily="66" charset="0"/>
              </a:rPr>
              <a:t>Дано: </a:t>
            </a:r>
            <a:r>
              <a:rPr lang="uk-UA" dirty="0" err="1">
                <a:latin typeface="Monotype Corsiva" panose="03010101010201010101" pitchFamily="66" charset="0"/>
              </a:rPr>
              <a:t>амоіак</a:t>
            </a:r>
            <a:r>
              <a:rPr lang="uk-UA" dirty="0">
                <a:latin typeface="Monotype Corsiva" panose="03010101010201010101" pitchFamily="66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NH</a:t>
            </a:r>
            <a:r>
              <a:rPr lang="uk-UA" sz="1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711660" y="1994344"/>
            <a:ext cx="3252704" cy="105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19538" y="1974076"/>
            <a:ext cx="2784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Monotype Corsiva" panose="03010101010201010101" pitchFamily="66" charset="0"/>
              </a:rPr>
              <a:t>Знайти: </a:t>
            </a:r>
            <a:r>
              <a:rPr lang="el-GR" sz="2800" dirty="0">
                <a:latin typeface="Monotype Corsiva" panose="03010101010201010101" pitchFamily="66" charset="0"/>
              </a:rPr>
              <a:t>ρ</a:t>
            </a:r>
            <a:r>
              <a:rPr lang="uk-UA" sz="2800" dirty="0">
                <a:latin typeface="Monotype Corsiva" panose="03010101010201010101" pitchFamily="66" charset="0"/>
              </a:rPr>
              <a:t> (</a:t>
            </a:r>
            <a:r>
              <a:rPr lang="en-US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NH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3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)- ?</a:t>
            </a:r>
            <a:endParaRPr lang="ru-RU" sz="2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4276567" y="1241700"/>
            <a:ext cx="13554" cy="47911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031107" y="976017"/>
            <a:ext cx="19207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Розв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’</a:t>
            </a:r>
            <a:r>
              <a:rPr lang="uk-UA" sz="2800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язання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: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395942" y="1499237"/>
            <a:ext cx="7791765" cy="4500844"/>
            <a:chOff x="4340185" y="1493924"/>
            <a:chExt cx="7791765" cy="4500844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4446308" y="1499919"/>
              <a:ext cx="738578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sz="2800" dirty="0">
                  <a:latin typeface="Monotype Corsiva" panose="03010101010201010101" pitchFamily="66" charset="0"/>
                  <a:ea typeface="Calibri" panose="020F0502020204030204" pitchFamily="34" charset="0"/>
                </a:rPr>
                <a:t>1.Запишемо формулу знаходження густини: </a:t>
              </a:r>
              <a:endParaRPr lang="ru-RU" sz="2800" dirty="0">
                <a:latin typeface="Monotype Corsiva" panose="03010101010201010101" pitchFamily="66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4395942" y="2635552"/>
              <a:ext cx="7736008" cy="11169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uk-UA" sz="2800" dirty="0">
                  <a:latin typeface="Monotype Corsiva" panose="030101010102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2.Знаходимо молярну масу амоніаку: </a:t>
              </a: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uk-UA" sz="2800" dirty="0">
                  <a:latin typeface="Monotype Corsiva" panose="030101010102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М</a:t>
              </a:r>
              <a:r>
                <a:rPr lang="en-US" sz="2800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 </a:t>
              </a:r>
              <a:r>
                <a:rPr lang="uk-UA" sz="2800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(</a:t>
              </a:r>
              <a:r>
                <a:rPr lang="en-US" sz="2800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NH</a:t>
              </a:r>
              <a:r>
                <a:rPr lang="uk-UA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</a:rPr>
                <a:t>3</a:t>
              </a:r>
              <a:r>
                <a:rPr lang="uk-UA" sz="2800" dirty="0">
                  <a:latin typeface="Monotype Corsiva" panose="03010101010201010101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) = 14 + 3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013733" y="3197101"/>
              <a:ext cx="217239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800" dirty="0">
                  <a:solidFill>
                    <a:srgbClr val="000000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Cambria Math" panose="02040503050406030204" pitchFamily="18" charset="0"/>
                </a:rPr>
                <a:t> ⋅</a:t>
              </a:r>
              <a:r>
                <a:rPr lang="uk-UA" sz="2800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Cambria Math" panose="02040503050406030204" pitchFamily="18" charset="0"/>
                </a:rPr>
                <a:t>1 = 17 г/моль</a:t>
              </a:r>
              <a:endParaRPr lang="ru-RU" dirty="0">
                <a:latin typeface="Monotype Corsiva" panose="03010101010201010101" pitchFamily="66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340185" y="5040661"/>
              <a:ext cx="749191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sz="2800" dirty="0">
                  <a:latin typeface="Monotype Corsiva" panose="03010101010201010101" pitchFamily="66" charset="0"/>
                  <a:ea typeface="Calibri" panose="020F0502020204030204" pitchFamily="34" charset="0"/>
                </a:rPr>
                <a:t> Відповідь: густина амоніаку за нормальних умов дорівнює 0,76 г/л.</a:t>
              </a:r>
              <a:endParaRPr lang="ru-RU" sz="2800" dirty="0">
                <a:latin typeface="Monotype Corsiva" panose="03010101010201010101" pitchFamily="66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951141" y="1493924"/>
              <a:ext cx="5497552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uk-UA" sz="3200" dirty="0">
                  <a:latin typeface="Monotype Corsiva" panose="03010101010201010101" pitchFamily="66" charset="0"/>
                </a:rPr>
                <a:t>                                                    </a:t>
              </a:r>
            </a:p>
            <a:p>
              <a:pPr lvl="0"/>
              <a:r>
                <a:rPr lang="uk-UA" sz="3200" dirty="0">
                  <a:latin typeface="Monotype Corsiva" panose="03010101010201010101" pitchFamily="66" charset="0"/>
                </a:rPr>
                <a:t>  </a:t>
              </a:r>
              <a:r>
                <a:rPr lang="el-GR" sz="3200" dirty="0">
                  <a:latin typeface="Monotype Corsiva" panose="03010101010201010101" pitchFamily="66" charset="0"/>
                </a:rPr>
                <a:t>ρ</a:t>
              </a:r>
              <a:r>
                <a:rPr lang="uk-UA" sz="3200" dirty="0">
                  <a:latin typeface="Monotype Corsiva" panose="03010101010201010101" pitchFamily="66" charset="0"/>
                </a:rPr>
                <a:t>=</a:t>
              </a:r>
              <a:endParaRPr lang="ru-RU" sz="2800" dirty="0">
                <a:latin typeface="Monotype Corsiva" panose="03010101010201010101" pitchFamily="66" charset="0"/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5678864" y="1790274"/>
              <a:ext cx="651140" cy="979921"/>
              <a:chOff x="5678864" y="1790274"/>
              <a:chExt cx="651140" cy="979921"/>
            </a:xfrm>
          </p:grpSpPr>
          <p:cxnSp>
            <p:nvCxnSpPr>
              <p:cNvPr id="30" name="Прямая соединительная линия 29"/>
              <p:cNvCxnSpPr/>
              <p:nvPr/>
            </p:nvCxnSpPr>
            <p:spPr>
              <a:xfrm flipV="1">
                <a:off x="5723096" y="2272466"/>
                <a:ext cx="562675" cy="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Прямоугольник 33"/>
              <p:cNvSpPr/>
              <p:nvPr/>
            </p:nvSpPr>
            <p:spPr>
              <a:xfrm>
                <a:off x="5765426" y="1790274"/>
                <a:ext cx="56457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800" dirty="0">
                    <a:latin typeface="Monotype Corsiva" panose="03010101010201010101" pitchFamily="66" charset="0"/>
                  </a:rPr>
                  <a:t>M </a:t>
                </a:r>
                <a:endParaRPr lang="ru-RU" dirty="0"/>
              </a:p>
            </p:txBody>
          </p:sp>
          <p:sp>
            <p:nvSpPr>
              <p:cNvPr id="35" name="Прямоугольник 34"/>
              <p:cNvSpPr/>
              <p:nvPr/>
            </p:nvSpPr>
            <p:spPr>
              <a:xfrm>
                <a:off x="5678864" y="2246975"/>
                <a:ext cx="6511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Baskerville Old Face" panose="02020602080505020303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el-GR" sz="2800" dirty="0">
                    <a:latin typeface="Monotype Corsiva" panose="03010101010201010101" pitchFamily="66" charset="0"/>
                  </a:rPr>
                  <a:t>m</a:t>
                </a:r>
                <a:endParaRPr lang="ru-RU" dirty="0"/>
              </a:p>
            </p:txBody>
          </p:sp>
        </p:grp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5723096" y="4472836"/>
              <a:ext cx="1976821" cy="118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4390283" y="3703016"/>
              <a:ext cx="511390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800" dirty="0">
                  <a:latin typeface="Monotype Corsiva" panose="03010101010201010101" pitchFamily="66" charset="0"/>
                </a:rPr>
                <a:t>3.Знаходимо густину амоніаку: </a:t>
              </a:r>
            </a:p>
            <a:p>
              <a:r>
                <a:rPr lang="uk-UA" sz="32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        </a:t>
              </a:r>
              <a:r>
                <a:rPr lang="el-GR" sz="32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ρ</a:t>
              </a:r>
              <a:r>
                <a:rPr lang="uk-UA" sz="32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 =                        = 0,76 г/л </a:t>
              </a:r>
              <a:endParaRPr lang="ru-RU" sz="2800" dirty="0">
                <a:latin typeface="Monotype Corsiva" panose="03010101010201010101" pitchFamily="66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5932966" y="4051354"/>
              <a:ext cx="149111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800" dirty="0">
                  <a:solidFill>
                    <a:srgbClr val="00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Cambria Math" panose="02040503050406030204" pitchFamily="18" charset="0"/>
                </a:rPr>
                <a:t>17 г/моль</a:t>
              </a:r>
              <a:endParaRPr lang="ru-RU" dirty="0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5765426" y="4467361"/>
              <a:ext cx="183575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8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22,4 л/моль </a:t>
              </a:r>
              <a:endParaRPr lang="ru-RU" sz="2800" dirty="0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6256178" y="1979045"/>
              <a:ext cx="324800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32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, </a:t>
              </a:r>
              <a:r>
                <a:rPr lang="uk-UA" sz="28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де  </a:t>
              </a:r>
              <a:r>
                <a:rPr lang="en-US" sz="2800" dirty="0" err="1">
                  <a:solidFill>
                    <a:prstClr val="black"/>
                  </a:solidFill>
                  <a:latin typeface="Baskerville Old Face" panose="02020602080505020303" pitchFamily="18" charset="0"/>
                </a:rPr>
                <a:t>V</a:t>
              </a:r>
              <a:r>
                <a:rPr lang="en-US" sz="2800" dirty="0" err="1">
                  <a:solidFill>
                    <a:prstClr val="black"/>
                  </a:solidFill>
                  <a:latin typeface="Monotype Corsiva" panose="03010101010201010101" pitchFamily="66" charset="0"/>
                </a:rPr>
                <a:t>m</a:t>
              </a:r>
              <a:r>
                <a:rPr lang="uk-UA" sz="2800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 = 22,4 л/моль 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739804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80" y="3716475"/>
            <a:ext cx="800918" cy="60068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338" y="2404878"/>
            <a:ext cx="804742" cy="59746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80" y="1009923"/>
            <a:ext cx="800918" cy="6006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697" y="209007"/>
            <a:ext cx="5350727" cy="638485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62B1D8"/>
                </a:solidFill>
                <a:latin typeface="Monotype Corsiva" panose="03010101010201010101" pitchFamily="66" charset="0"/>
              </a:rPr>
              <a:t>Узагальнимо вивчене!</a:t>
            </a:r>
            <a:endParaRPr lang="ru-RU" dirty="0">
              <a:solidFill>
                <a:srgbClr val="62B1D8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853" y="1167703"/>
            <a:ext cx="10961648" cy="4474814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Густина - величина, яка показує масу речовини у певному об</a:t>
            </a:r>
            <a:r>
              <a:rPr lang="ru-RU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’</a:t>
            </a:r>
            <a:r>
              <a:rPr lang="uk-UA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ємі</a:t>
            </a:r>
            <a:r>
              <a:rPr lang="uk-UA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endParaRPr lang="ru-RU" dirty="0">
              <a:latin typeface="Monotype Corsiva" panose="03010101010201010101" pitchFamily="66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4905615" y="1441028"/>
            <a:ext cx="1266438" cy="1235700"/>
            <a:chOff x="4584962" y="1418451"/>
            <a:chExt cx="1266438" cy="1235700"/>
          </a:xfrm>
        </p:grpSpPr>
        <p:cxnSp>
          <p:nvCxnSpPr>
            <p:cNvPr id="6" name="Прямая соединительная линия 5"/>
            <p:cNvCxnSpPr>
              <a:stCxn id="5" idx="3"/>
            </p:cNvCxnSpPr>
            <p:nvPr/>
          </p:nvCxnSpPr>
          <p:spPr>
            <a:xfrm>
              <a:off x="5272971" y="2041759"/>
              <a:ext cx="57842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Группа 8"/>
            <p:cNvGrpSpPr/>
            <p:nvPr/>
          </p:nvGrpSpPr>
          <p:grpSpPr>
            <a:xfrm>
              <a:off x="4584962" y="1418451"/>
              <a:ext cx="1240955" cy="1235700"/>
              <a:chOff x="4938052" y="1492027"/>
              <a:chExt cx="1240955" cy="1235700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4938052" y="1853725"/>
                <a:ext cx="68800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2800" dirty="0">
                    <a:solidFill>
                      <a:srgbClr val="000000"/>
                    </a:solidFill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ρ = 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5530678" y="1958286"/>
                <a:ext cx="551754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4400" dirty="0">
                    <a:solidFill>
                      <a:srgbClr val="000000"/>
                    </a:solidFill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srgbClr val="000000"/>
                    </a:solidFill>
                    <a:latin typeface="Baskerville Old Face" panose="02020602080505020303" pitchFamily="18" charset="0"/>
                    <a:ea typeface="Times New Roman" panose="02020603050405020304" pitchFamily="18" charset="0"/>
                  </a:rPr>
                  <a:t>V</a:t>
                </a:r>
                <a:endParaRPr lang="ru-RU" sz="28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5648092" y="1492027"/>
                <a:ext cx="530915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rgbClr val="000000"/>
                    </a:solidFill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m</a:t>
                </a:r>
                <a:r>
                  <a:rPr lang="uk-UA" sz="4400" dirty="0">
                    <a:solidFill>
                      <a:srgbClr val="000000"/>
                    </a:solidFill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 </a:t>
                </a:r>
                <a:endParaRPr lang="ru-RU" sz="4400" dirty="0">
                  <a:latin typeface="Monotype Corsiva" panose="03010101010201010101" pitchFamily="66" charset="0"/>
                </a:endParaRPr>
              </a:p>
            </p:txBody>
          </p:sp>
        </p:grpSp>
      </p:grpSp>
      <p:sp>
        <p:nvSpPr>
          <p:cNvPr id="10" name="Прямоугольник 9"/>
          <p:cNvSpPr/>
          <p:nvPr/>
        </p:nvSpPr>
        <p:spPr>
          <a:xfrm>
            <a:off x="925821" y="2533637"/>
            <a:ext cx="9400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Густину газу за нормальних умов можна обчислити за формулою: 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4819409" y="2679769"/>
            <a:ext cx="5497552" cy="1194486"/>
            <a:chOff x="4694663" y="2679769"/>
            <a:chExt cx="5497552" cy="1194486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4694663" y="2679769"/>
              <a:ext cx="549755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uk-UA" sz="2800" dirty="0">
                  <a:latin typeface="Monotype Corsiva" panose="03010101010201010101" pitchFamily="66" charset="0"/>
                </a:rPr>
                <a:t>                                                    </a:t>
              </a:r>
            </a:p>
            <a:p>
              <a:pPr lvl="0"/>
              <a:r>
                <a:rPr lang="uk-UA" sz="2800" dirty="0">
                  <a:latin typeface="Monotype Corsiva" panose="03010101010201010101" pitchFamily="66" charset="0"/>
                </a:rPr>
                <a:t>  </a:t>
              </a:r>
              <a:r>
                <a:rPr lang="el-GR" sz="2800" dirty="0">
                  <a:latin typeface="Monotype Corsiva" panose="03010101010201010101" pitchFamily="66" charset="0"/>
                </a:rPr>
                <a:t>ρ</a:t>
              </a:r>
              <a:r>
                <a:rPr lang="uk-UA" sz="2800" dirty="0">
                  <a:latin typeface="Monotype Corsiva" panose="03010101010201010101" pitchFamily="66" charset="0"/>
                </a:rPr>
                <a:t>=         </a:t>
              </a:r>
              <a:endParaRPr lang="ru-RU" sz="2800" dirty="0">
                <a:latin typeface="Monotype Corsiva" panose="03010101010201010101" pitchFamily="66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5465667" y="2937745"/>
              <a:ext cx="56457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800" dirty="0">
                  <a:latin typeface="Monotype Corsiva" panose="03010101010201010101" pitchFamily="66" charset="0"/>
                </a:rPr>
                <a:t>M </a:t>
              </a:r>
              <a:endParaRPr lang="ru-RU" sz="2800" dirty="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5379105" y="3351035"/>
              <a:ext cx="65114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latin typeface="Baskerville Old Face" panose="02020602080505020303" pitchFamily="18" charset="0"/>
                  <a:ea typeface="Times New Roman" panose="02020603050405020304" pitchFamily="18" charset="0"/>
                </a:rPr>
                <a:t>V</a:t>
              </a:r>
              <a:r>
                <a:rPr lang="el-GR" sz="2800" dirty="0">
                  <a:latin typeface="Monotype Corsiva" panose="03010101010201010101" pitchFamily="66" charset="0"/>
                </a:rPr>
                <a:t>m</a:t>
              </a:r>
              <a:endParaRPr lang="ru-RU" sz="2800" dirty="0"/>
            </a:p>
          </p:txBody>
        </p: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391286" y="3377325"/>
              <a:ext cx="7133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947853" y="3893631"/>
            <a:ext cx="104932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Відносна густина показує, у скільки разів один газ важчий за інший за даних умов.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</a:p>
          <a:p>
            <a:endParaRPr lang="uk-UA" sz="2800" dirty="0">
              <a:solidFill>
                <a:srgbClr val="000000"/>
              </a:solidFill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endParaRPr lang="uk-UA" sz="2800" dirty="0">
              <a:solidFill>
                <a:srgbClr val="000000"/>
              </a:solidFill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Відносна величина позначається </a:t>
            </a:r>
            <a:r>
              <a:rPr lang="en-US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D</a:t>
            </a:r>
            <a:r>
              <a:rPr lang="uk-UA" sz="2800" baseline="-250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uk-UA" sz="2800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поряд внизу вказується газ, за яким шукають відносну густину, це величина безрозмірна. 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3034060" y="4600919"/>
            <a:ext cx="5178626" cy="1085401"/>
            <a:chOff x="2908928" y="3770637"/>
            <a:chExt cx="5178626" cy="1085401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 flipV="1">
              <a:off x="4400664" y="4351630"/>
              <a:ext cx="886116" cy="378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5704289" y="4313735"/>
              <a:ext cx="886116" cy="378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Группа 27"/>
            <p:cNvGrpSpPr/>
            <p:nvPr/>
          </p:nvGrpSpPr>
          <p:grpSpPr>
            <a:xfrm>
              <a:off x="2908928" y="3770637"/>
              <a:ext cx="5178626" cy="1085401"/>
              <a:chOff x="2660306" y="4476394"/>
              <a:chExt cx="5178626" cy="1085401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2660306" y="4723756"/>
                <a:ext cx="517862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D</a:t>
                </a:r>
                <a:r>
                  <a:rPr lang="uk-UA" sz="3200" baseline="-250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А</a:t>
                </a:r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(В) =</a:t>
                </a:r>
                <a:r>
                  <a:rPr lang="uk-UA" sz="3200" dirty="0"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             </a:t>
                </a:r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=             </a:t>
                </a:r>
                <a:endParaRPr lang="ru-RU" sz="3200" dirty="0"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4125394" y="4476394"/>
                <a:ext cx="90120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3200" dirty="0"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ρ</a:t>
                </a:r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 (В)</a:t>
                </a:r>
                <a:endParaRPr lang="ru-RU" sz="3200" dirty="0"/>
              </a:p>
            </p:txBody>
          </p:sp>
          <p:sp>
            <p:nvSpPr>
              <p:cNvPr id="21" name="Прямоугольник 20"/>
              <p:cNvSpPr/>
              <p:nvPr/>
            </p:nvSpPr>
            <p:spPr>
              <a:xfrm>
                <a:off x="4050722" y="4977020"/>
                <a:ext cx="99899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3200" dirty="0">
                    <a:latin typeface="Monotype Corsiva" panose="03010101010201010101" pitchFamily="66" charset="0"/>
                    <a:ea typeface="Times New Roman" panose="02020603050405020304" pitchFamily="18" charset="0"/>
                  </a:rPr>
                  <a:t>ρ</a:t>
                </a:r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 (А) </a:t>
                </a:r>
                <a:endParaRPr lang="ru-RU" sz="3200" dirty="0"/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5448443" y="4508534"/>
                <a:ext cx="973343" cy="58477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М(В)</a:t>
                </a:r>
                <a:endParaRPr lang="ru-RU" sz="3200" dirty="0"/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5383624" y="4974505"/>
                <a:ext cx="107112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uk-UA" sz="3200" dirty="0">
                    <a:latin typeface="Monotype Corsiva" panose="03010101010201010101" pitchFamily="66" charset="0"/>
                    <a:ea typeface="Calibri" panose="020F0502020204030204" pitchFamily="34" charset="0"/>
                  </a:rPr>
                  <a:t>М(А) </a:t>
                </a:r>
                <a:endParaRPr lang="ru-RU" sz="32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7961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B1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48543" y="1583143"/>
            <a:ext cx="6694914" cy="2387600"/>
          </a:xfrm>
        </p:spPr>
        <p:txBody>
          <a:bodyPr>
            <a:noAutofit/>
          </a:bodyPr>
          <a:lstStyle/>
          <a:p>
            <a:r>
              <a:rPr lang="ru-RU" sz="88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Чи</a:t>
            </a:r>
            <a:r>
              <a:rPr lang="ru-RU" sz="88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88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маєте</a:t>
            </a:r>
            <a:r>
              <a:rPr lang="ru-RU" sz="8800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ru-RU" sz="88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запитання</a:t>
            </a:r>
            <a:r>
              <a:rPr lang="ru-RU" sz="8800" dirty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5606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owerpointbase.com-1010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powerpointbase.com-1010</Template>
  <TotalTime>224</TotalTime>
  <Words>980</Words>
  <Application>Microsoft Office PowerPoint</Application>
  <PresentationFormat>Широкий екран</PresentationFormat>
  <Paragraphs>172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9" baseType="lpstr">
      <vt:lpstr>Arial</vt:lpstr>
      <vt:lpstr>Baskerville Old Face</vt:lpstr>
      <vt:lpstr>Calibri</vt:lpstr>
      <vt:lpstr>Calibri Light</vt:lpstr>
      <vt:lpstr>Cambria Math</vt:lpstr>
      <vt:lpstr>Monotype Corsiva</vt:lpstr>
      <vt:lpstr>Times New Roman</vt:lpstr>
      <vt:lpstr>powerpointbase.com-1010</vt:lpstr>
      <vt:lpstr>Відносна густина газів</vt:lpstr>
      <vt:lpstr>Презентація PowerPoint</vt:lpstr>
      <vt:lpstr>Густина - величина, яка показує масу речовини  у певному об’ємі </vt:lpstr>
      <vt:lpstr>Відносна густина – це величина, яка показує,  у скільки разів один газ важчий за інший за даних умов</vt:lpstr>
      <vt:lpstr>Обчислення з використанням відносної густини газів</vt:lpstr>
      <vt:lpstr>Презентація PowerPoint</vt:lpstr>
      <vt:lpstr>Презентація PowerPoint</vt:lpstr>
      <vt:lpstr>Презентація PowerPoint</vt:lpstr>
      <vt:lpstr>Презентація PowerPoint</vt:lpstr>
      <vt:lpstr>Узагальнимо вивчене!</vt:lpstr>
      <vt:lpstr>Чи маєте запитання?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Стрельченко Дмитро Сергійович</cp:lastModifiedBy>
  <cp:revision>90</cp:revision>
  <dcterms:created xsi:type="dcterms:W3CDTF">2021-01-16T10:58:24Z</dcterms:created>
  <dcterms:modified xsi:type="dcterms:W3CDTF">2023-01-25T08:09:30Z</dcterms:modified>
</cp:coreProperties>
</file>