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1"/>
  </p:notesMasterIdLst>
  <p:sldIdLst>
    <p:sldId id="308" r:id="rId2"/>
    <p:sldId id="326" r:id="rId3"/>
    <p:sldId id="310" r:id="rId4"/>
    <p:sldId id="311" r:id="rId5"/>
    <p:sldId id="337" r:id="rId6"/>
    <p:sldId id="328" r:id="rId7"/>
    <p:sldId id="338" r:id="rId8"/>
    <p:sldId id="330" r:id="rId9"/>
    <p:sldId id="331" r:id="rId10"/>
    <p:sldId id="332" r:id="rId11"/>
    <p:sldId id="333" r:id="rId12"/>
    <p:sldId id="354" r:id="rId13"/>
    <p:sldId id="355" r:id="rId14"/>
    <p:sldId id="339" r:id="rId15"/>
    <p:sldId id="340" r:id="rId16"/>
    <p:sldId id="341" r:id="rId17"/>
    <p:sldId id="342" r:id="rId18"/>
    <p:sldId id="343" r:id="rId19"/>
    <p:sldId id="344" r:id="rId20"/>
    <p:sldId id="345" r:id="rId21"/>
    <p:sldId id="347" r:id="rId22"/>
    <p:sldId id="348" r:id="rId23"/>
    <p:sldId id="349" r:id="rId24"/>
    <p:sldId id="350" r:id="rId25"/>
    <p:sldId id="351" r:id="rId26"/>
    <p:sldId id="352" r:id="rId27"/>
    <p:sldId id="353" r:id="rId28"/>
    <p:sldId id="329" r:id="rId29"/>
    <p:sldId id="35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7CB"/>
    <a:srgbClr val="C9F1FF"/>
    <a:srgbClr val="E5FFFF"/>
    <a:srgbClr val="C9FFFF"/>
    <a:srgbClr val="F5C9FF"/>
    <a:srgbClr val="FFFF66"/>
    <a:srgbClr val="D2F4FE"/>
    <a:srgbClr val="FFFFCC"/>
    <a:srgbClr val="BEFEC4"/>
    <a:srgbClr val="A1FE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>
        <p:scale>
          <a:sx n="70" d="100"/>
          <a:sy n="70" d="100"/>
        </p:scale>
        <p:origin x="-1090" y="-3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E00FC-147A-4135-925A-25DCE21C1CED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1EA59B-5F2D-4FB8-9F2C-A9FAA4E86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459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17114CC-B029-45F8-9DE2-BD07457801D1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D0D398C-2E31-4300-998F-6C7216C0DA6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79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26326" y="2357734"/>
            <a:ext cx="6739345" cy="1323439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flat" dir="tl">
              <a:rot lat="0" lon="0" rev="6600000"/>
            </a:lightRig>
          </a:scene3d>
          <a:sp3d>
            <a:bevelT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Шлях до </a:t>
            </a:r>
            <a:r>
              <a:rPr lang="ru-RU" sz="8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зірок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4528457" y="3635828"/>
            <a:ext cx="3129643" cy="2057400"/>
            <a:chOff x="4528457" y="3635828"/>
            <a:chExt cx="3129643" cy="2057400"/>
          </a:xfrm>
        </p:grpSpPr>
        <p:sp>
          <p:nvSpPr>
            <p:cNvPr id="3" name="7-конечная звезда 2"/>
            <p:cNvSpPr/>
            <p:nvPr/>
          </p:nvSpPr>
          <p:spPr>
            <a:xfrm>
              <a:off x="4528457" y="5366657"/>
              <a:ext cx="391886" cy="3265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397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7-конечная звезда 4"/>
            <p:cNvSpPr/>
            <p:nvPr/>
          </p:nvSpPr>
          <p:spPr>
            <a:xfrm>
              <a:off x="4680857" y="5078185"/>
              <a:ext cx="653143" cy="576943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7" name="7-конечная звезда 6"/>
            <p:cNvSpPr/>
            <p:nvPr/>
          </p:nvSpPr>
          <p:spPr>
            <a:xfrm>
              <a:off x="4974771" y="4593770"/>
              <a:ext cx="957941" cy="9361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6" name="7-конечная звезда 5"/>
            <p:cNvSpPr/>
            <p:nvPr/>
          </p:nvSpPr>
          <p:spPr>
            <a:xfrm>
              <a:off x="5334000" y="4125686"/>
              <a:ext cx="1338943" cy="1142998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8" name="7-конечная звезда 7"/>
            <p:cNvSpPr/>
            <p:nvPr/>
          </p:nvSpPr>
          <p:spPr>
            <a:xfrm>
              <a:off x="6003471" y="3635828"/>
              <a:ext cx="1654629" cy="1262742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228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16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</a:rPr>
                <a:t>ЕРУДИТ</a:t>
              </a:r>
              <a:endParaRPr lang="uk-UA" sz="1600" b="1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072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8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0" y="24057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4799589" y="763712"/>
            <a:ext cx="5423101" cy="51224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 smtClean="0"/>
              <a:t>Увага! Дорогенькі!</a:t>
            </a:r>
          </a:p>
          <a:p>
            <a:pPr marL="0" indent="0">
              <a:buNone/>
            </a:pPr>
            <a:r>
              <a:rPr lang="uk-UA" dirty="0" smtClean="0"/>
              <a:t>Великі і маленькі,</a:t>
            </a:r>
          </a:p>
          <a:p>
            <a:pPr marL="0" indent="0">
              <a:buNone/>
            </a:pPr>
            <a:r>
              <a:rPr lang="uk-UA" dirty="0" smtClean="0"/>
              <a:t>Вельмишановне панство</a:t>
            </a:r>
          </a:p>
          <a:p>
            <a:pPr marL="0" indent="0">
              <a:buNone/>
            </a:pPr>
            <a:r>
              <a:rPr lang="uk-UA" dirty="0" smtClean="0"/>
              <a:t>Та інший контингент.</a:t>
            </a:r>
          </a:p>
          <a:p>
            <a:pPr marL="0" indent="0">
              <a:buNone/>
            </a:pPr>
            <a:r>
              <a:rPr lang="uk-UA" dirty="0" smtClean="0"/>
              <a:t>Ми щиро всіх вітаємо,</a:t>
            </a:r>
          </a:p>
          <a:p>
            <a:pPr marL="0" indent="0">
              <a:buNone/>
            </a:pPr>
            <a:r>
              <a:rPr lang="uk-UA" dirty="0" smtClean="0"/>
              <a:t>Та успіхів бажаємо.</a:t>
            </a:r>
          </a:p>
          <a:p>
            <a:pPr marL="0" indent="0">
              <a:buNone/>
            </a:pPr>
            <a:r>
              <a:rPr lang="uk-UA" dirty="0" smtClean="0"/>
              <a:t>А зараз починаємо,</a:t>
            </a:r>
          </a:p>
          <a:p>
            <a:pPr marL="0" indent="0">
              <a:buNone/>
            </a:pPr>
            <a:r>
              <a:rPr lang="uk-UA" dirty="0" smtClean="0"/>
              <a:t>Настав жаданий час.</a:t>
            </a:r>
          </a:p>
          <a:p>
            <a:pPr marL="0" indent="0">
              <a:buNone/>
            </a:pPr>
            <a:r>
              <a:rPr lang="uk-UA" dirty="0" smtClean="0"/>
              <a:t>Я бачу людей дужих,</a:t>
            </a:r>
          </a:p>
          <a:p>
            <a:pPr marL="0" indent="0">
              <a:buNone/>
            </a:pPr>
            <a:r>
              <a:rPr lang="uk-UA" dirty="0" smtClean="0"/>
              <a:t>До справи небайдужих.</a:t>
            </a:r>
          </a:p>
          <a:p>
            <a:pPr marL="0" indent="0">
              <a:buNone/>
            </a:pPr>
            <a:r>
              <a:rPr lang="uk-UA" dirty="0" smtClean="0"/>
              <a:t>І всі вони прихильники</a:t>
            </a:r>
          </a:p>
          <a:p>
            <a:pPr marL="0" indent="0">
              <a:buNone/>
            </a:pPr>
            <a:r>
              <a:rPr lang="uk-UA" dirty="0" smtClean="0"/>
              <a:t>Відомої науки.</a:t>
            </a: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781831" y="1481113"/>
            <a:ext cx="78899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2731" y="910122"/>
            <a:ext cx="699230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299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8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0" y="24057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198915" y="2048115"/>
            <a:ext cx="8501742" cy="25612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3600" dirty="0">
                <a:latin typeface="Monotype Corsiva" pitchFamily="66" charset="0"/>
              </a:rPr>
              <a:t>Серед сотень </a:t>
            </a:r>
            <a:r>
              <a:rPr lang="uk-UA" sz="3600" dirty="0" smtClean="0">
                <a:latin typeface="Monotype Corsiva" pitchFamily="66" charset="0"/>
              </a:rPr>
              <a:t>наук – ти </a:t>
            </a:r>
            <a:r>
              <a:rPr lang="uk-UA" sz="3600" dirty="0">
                <a:latin typeface="Monotype Corsiva" pitchFamily="66" charset="0"/>
              </a:rPr>
              <a:t>є найчарівніша</a:t>
            </a:r>
          </a:p>
          <a:p>
            <a:pPr marL="0" indent="0">
              <a:buNone/>
            </a:pPr>
            <a:r>
              <a:rPr lang="uk-UA" sz="3600" dirty="0">
                <a:latin typeface="Monotype Corsiva" pitchFamily="66" charset="0"/>
              </a:rPr>
              <a:t>Легким порухом рук все стає зовсім інше.</a:t>
            </a:r>
          </a:p>
          <a:p>
            <a:pPr marL="0" indent="0">
              <a:buNone/>
            </a:pPr>
            <a:r>
              <a:rPr lang="uk-UA" sz="3600" dirty="0">
                <a:latin typeface="Monotype Corsiva" pitchFamily="66" charset="0"/>
              </a:rPr>
              <a:t>І в подяку тобі, ми говоримо нині,</a:t>
            </a:r>
          </a:p>
          <a:p>
            <a:pPr marL="0" indent="0">
              <a:buNone/>
            </a:pPr>
            <a:r>
              <a:rPr lang="uk-UA" sz="3600" b="1" u="sng" dirty="0" smtClean="0">
                <a:latin typeface="Monotype Corsiva" pitchFamily="66" charset="0"/>
              </a:rPr>
              <a:t>ХІМІЮ</a:t>
            </a:r>
            <a:r>
              <a:rPr lang="uk-UA" sz="3600" dirty="0" smtClean="0">
                <a:latin typeface="Monotype Corsiva" pitchFamily="66" charset="0"/>
              </a:rPr>
              <a:t> треба </a:t>
            </a:r>
            <a:r>
              <a:rPr lang="uk-UA" sz="3600" dirty="0">
                <a:latin typeface="Monotype Corsiva" pitchFamily="66" charset="0"/>
              </a:rPr>
              <a:t>вчить, кожній чесній людині.</a:t>
            </a:r>
          </a:p>
          <a:p>
            <a:pPr marL="0" indent="0">
              <a:buNone/>
            </a:pPr>
            <a:endParaRPr lang="uk-UA" sz="3600" dirty="0" smtClean="0">
              <a:latin typeface="Monotype Corsiva" pitchFamily="66" charset="0"/>
            </a:endParaRPr>
          </a:p>
          <a:p>
            <a:pPr marL="0" indent="0">
              <a:buNone/>
            </a:pPr>
            <a:r>
              <a:rPr lang="uk-UA" sz="3600" dirty="0" smtClean="0">
                <a:latin typeface="Monotype Corsiva" pitchFamily="66" charset="0"/>
              </a:rPr>
              <a:t> </a:t>
            </a:r>
          </a:p>
          <a:p>
            <a:pPr marL="0" indent="0">
              <a:buNone/>
            </a:pPr>
            <a:endParaRPr lang="uk-UA" sz="3600" dirty="0">
              <a:latin typeface="Monotype Corsiva" pitchFamily="66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267200" y="4735284"/>
            <a:ext cx="3129643" cy="2057400"/>
            <a:chOff x="4528457" y="3635828"/>
            <a:chExt cx="3129643" cy="2057400"/>
          </a:xfrm>
        </p:grpSpPr>
        <p:sp>
          <p:nvSpPr>
            <p:cNvPr id="8" name="7-конечная звезда 7"/>
            <p:cNvSpPr/>
            <p:nvPr/>
          </p:nvSpPr>
          <p:spPr>
            <a:xfrm>
              <a:off x="4528457" y="5366657"/>
              <a:ext cx="391886" cy="3265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397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7-конечная звезда 8"/>
            <p:cNvSpPr/>
            <p:nvPr/>
          </p:nvSpPr>
          <p:spPr>
            <a:xfrm>
              <a:off x="4680857" y="5078185"/>
              <a:ext cx="653143" cy="576943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0" name="7-конечная звезда 9"/>
            <p:cNvSpPr/>
            <p:nvPr/>
          </p:nvSpPr>
          <p:spPr>
            <a:xfrm>
              <a:off x="4974771" y="4593770"/>
              <a:ext cx="957941" cy="9361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7-конечная звезда 10"/>
            <p:cNvSpPr/>
            <p:nvPr/>
          </p:nvSpPr>
          <p:spPr>
            <a:xfrm>
              <a:off x="5334000" y="4125686"/>
              <a:ext cx="1338943" cy="1142998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7-конечная звезда 11"/>
            <p:cNvSpPr/>
            <p:nvPr/>
          </p:nvSpPr>
          <p:spPr>
            <a:xfrm>
              <a:off x="6003471" y="3635828"/>
              <a:ext cx="1654629" cy="1262742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228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16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</a:rPr>
                <a:t>ЕРУДИТ</a:t>
              </a:r>
              <a:endParaRPr lang="uk-UA" sz="1600" b="1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22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0657" y="838590"/>
            <a:ext cx="3866764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«ХТО ШВИДШЕ»</a:t>
            </a: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619023" y="2512181"/>
            <a:ext cx="8621485" cy="2952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6000" dirty="0" smtClean="0"/>
              <a:t>гід,  </a:t>
            </a:r>
            <a:r>
              <a:rPr lang="uk-UA" sz="6000" dirty="0" err="1" smtClean="0"/>
              <a:t>ок</a:t>
            </a:r>
            <a:r>
              <a:rPr lang="uk-UA" sz="6000" dirty="0" smtClean="0"/>
              <a:t>,  кар,  маг,  </a:t>
            </a:r>
            <a:r>
              <a:rPr lang="uk-UA" sz="6000" dirty="0" err="1" smtClean="0"/>
              <a:t>ро</a:t>
            </a:r>
            <a:r>
              <a:rPr lang="uk-UA" sz="6000" dirty="0" smtClean="0"/>
              <a:t>,  </a:t>
            </a:r>
            <a:r>
              <a:rPr lang="uk-UA" sz="6000" dirty="0" err="1" smtClean="0"/>
              <a:t>си</a:t>
            </a:r>
            <a:r>
              <a:rPr lang="uk-UA" sz="6000" dirty="0" smtClean="0"/>
              <a:t>,  ній,  бон,   ген,   </a:t>
            </a:r>
            <a:r>
              <a:rPr lang="uk-UA" sz="6000" dirty="0" err="1" smtClean="0"/>
              <a:t>нат</a:t>
            </a:r>
            <a:r>
              <a:rPr lang="uk-UA" sz="6000" dirty="0" smtClean="0"/>
              <a:t>,   </a:t>
            </a:r>
            <a:r>
              <a:rPr lang="uk-UA" sz="6000" dirty="0" err="1" smtClean="0"/>
              <a:t>ка</a:t>
            </a:r>
            <a:r>
              <a:rPr lang="uk-UA" sz="6000" dirty="0" smtClean="0"/>
              <a:t>,  рій,   лій,   ген. </a:t>
            </a:r>
          </a:p>
          <a:p>
            <a:endParaRPr lang="uk-UA" sz="6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841171" y="1703652"/>
            <a:ext cx="9350829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800" dirty="0"/>
              <a:t>С</a:t>
            </a:r>
            <a:r>
              <a:rPr lang="uk-UA" sz="2800" dirty="0" smtClean="0"/>
              <a:t>кладіть назви елементів з складів</a:t>
            </a:r>
          </a:p>
        </p:txBody>
      </p:sp>
    </p:spTree>
    <p:extLst>
      <p:ext uri="{BB962C8B-B14F-4D97-AF65-F5344CB8AC3E}">
        <p14:creationId xmlns:p14="http://schemas.microsoft.com/office/powerpoint/2010/main" val="4252810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0657" y="838590"/>
            <a:ext cx="3866764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«ХТО ШВИДШЕ»</a:t>
            </a: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619022" y="2486175"/>
            <a:ext cx="3760008" cy="2952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6000" dirty="0" smtClean="0"/>
              <a:t>Гідро</a:t>
            </a:r>
            <a:r>
              <a:rPr lang="uk-UA" sz="6000" dirty="0"/>
              <a:t>ген</a:t>
            </a:r>
            <a:endParaRPr lang="uk-UA" sz="6000" dirty="0" smtClean="0"/>
          </a:p>
          <a:p>
            <a:pPr marL="0" indent="0">
              <a:buNone/>
            </a:pPr>
            <a:r>
              <a:rPr lang="uk-UA" sz="6000" dirty="0" err="1" smtClean="0"/>
              <a:t>Оксиген</a:t>
            </a:r>
            <a:endParaRPr lang="uk-UA" sz="6000" dirty="0" smtClean="0"/>
          </a:p>
          <a:p>
            <a:pPr marL="0" indent="0">
              <a:buNone/>
            </a:pPr>
            <a:r>
              <a:rPr lang="uk-UA" sz="6000" dirty="0" smtClean="0"/>
              <a:t>Карбон</a:t>
            </a: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841171" y="1703652"/>
            <a:ext cx="9350829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uk-UA" sz="2800" dirty="0" smtClean="0"/>
          </a:p>
        </p:txBody>
      </p:sp>
      <p:sp>
        <p:nvSpPr>
          <p:cNvPr id="9" name="Объект 1"/>
          <p:cNvSpPr txBox="1">
            <a:spLocks/>
          </p:cNvSpPr>
          <p:nvPr/>
        </p:nvSpPr>
        <p:spPr>
          <a:xfrm>
            <a:off x="6531430" y="2638576"/>
            <a:ext cx="3760008" cy="2952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6000" dirty="0" smtClean="0"/>
              <a:t>Магній</a:t>
            </a:r>
          </a:p>
          <a:p>
            <a:pPr marL="0" indent="0">
              <a:buNone/>
            </a:pPr>
            <a:r>
              <a:rPr lang="uk-UA" sz="6000" dirty="0" smtClean="0"/>
              <a:t>Натрій</a:t>
            </a:r>
          </a:p>
          <a:p>
            <a:pPr marL="0" indent="0">
              <a:buNone/>
            </a:pPr>
            <a:r>
              <a:rPr lang="uk-UA" sz="6000" dirty="0" smtClean="0"/>
              <a:t>Калій   </a:t>
            </a:r>
          </a:p>
          <a:p>
            <a:endParaRPr lang="uk-UA" sz="6000" dirty="0"/>
          </a:p>
        </p:txBody>
      </p:sp>
      <p:sp>
        <p:nvSpPr>
          <p:cNvPr id="10" name="Объект 1"/>
          <p:cNvSpPr txBox="1">
            <a:spLocks/>
          </p:cNvSpPr>
          <p:nvPr/>
        </p:nvSpPr>
        <p:spPr>
          <a:xfrm>
            <a:off x="2993571" y="1856052"/>
            <a:ext cx="9350829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800" dirty="0" smtClean="0"/>
              <a:t>Відповідь </a:t>
            </a:r>
          </a:p>
        </p:txBody>
      </p:sp>
    </p:spTree>
    <p:extLst>
      <p:ext uri="{BB962C8B-B14F-4D97-AF65-F5344CB8AC3E}">
        <p14:creationId xmlns:p14="http://schemas.microsoft.com/office/powerpoint/2010/main" val="30729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53032" y="838980"/>
            <a:ext cx="236475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uk-UA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Інтуіція</a:t>
            </a:r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619022" y="2677885"/>
            <a:ext cx="8621485" cy="26125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800" b="1" dirty="0" smtClean="0"/>
              <a:t>Вода</a:t>
            </a:r>
          </a:p>
          <a:p>
            <a:pPr marL="0" indent="0">
              <a:buNone/>
            </a:pPr>
            <a:r>
              <a:rPr lang="uk-UA" sz="4800" b="1" dirty="0" smtClean="0"/>
              <a:t>Оцет</a:t>
            </a:r>
          </a:p>
          <a:p>
            <a:pPr marL="0" indent="0">
              <a:buNone/>
            </a:pPr>
            <a:r>
              <a:rPr lang="uk-UA" sz="4800" b="1" dirty="0" smtClean="0"/>
              <a:t>Олія </a:t>
            </a:r>
            <a:endParaRPr lang="uk-UA" sz="48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314223" y="1703652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800" dirty="0" smtClean="0"/>
              <a:t>У </a:t>
            </a:r>
            <a:r>
              <a:rPr lang="uk-UA" sz="2800" dirty="0"/>
              <a:t>вас </a:t>
            </a:r>
            <a:r>
              <a:rPr lang="uk-UA" sz="2800" dirty="0" smtClean="0"/>
              <a:t>є три рідини. </a:t>
            </a:r>
            <a:r>
              <a:rPr lang="uk-UA" sz="2800" dirty="0"/>
              <a:t>Як їх розрізнити?</a:t>
            </a:r>
          </a:p>
          <a:p>
            <a:endParaRPr lang="uk-UA" sz="2800" dirty="0" smtClean="0"/>
          </a:p>
        </p:txBody>
      </p:sp>
    </p:spTree>
    <p:extLst>
      <p:ext uri="{BB962C8B-B14F-4D97-AF65-F5344CB8AC3E}">
        <p14:creationId xmlns:p14="http://schemas.microsoft.com/office/powerpoint/2010/main" val="57397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53032" y="838980"/>
            <a:ext cx="236475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uk-UA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Інтуіція</a:t>
            </a:r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100942" y="2079170"/>
            <a:ext cx="9448799" cy="32983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800" b="1" dirty="0" smtClean="0"/>
              <a:t>Вода – </a:t>
            </a:r>
            <a:r>
              <a:rPr lang="uk-UA" sz="3600" dirty="0" smtClean="0"/>
              <a:t>прозора рідина, без смаку та запаху</a:t>
            </a:r>
            <a:endParaRPr lang="uk-UA" sz="4800" b="1" dirty="0" smtClean="0"/>
          </a:p>
          <a:p>
            <a:pPr marL="0" indent="0">
              <a:buNone/>
            </a:pPr>
            <a:r>
              <a:rPr lang="uk-UA" sz="4800" b="1" dirty="0" smtClean="0"/>
              <a:t>Оцет – </a:t>
            </a:r>
            <a:r>
              <a:rPr lang="ru-RU" sz="3600" dirty="0" err="1" smtClean="0"/>
              <a:t>прозора</a:t>
            </a:r>
            <a:r>
              <a:rPr lang="ru-RU" sz="3600" dirty="0" smtClean="0"/>
              <a:t> </a:t>
            </a:r>
            <a:r>
              <a:rPr lang="ru-RU" sz="3600" dirty="0" err="1"/>
              <a:t>рідина</a:t>
            </a:r>
            <a:r>
              <a:rPr lang="ru-RU" sz="3600" dirty="0"/>
              <a:t>, </a:t>
            </a:r>
            <a:r>
              <a:rPr lang="ru-RU" sz="3600" dirty="0" smtClean="0"/>
              <a:t>з </a:t>
            </a:r>
            <a:r>
              <a:rPr lang="ru-RU" sz="3600" dirty="0" err="1" smtClean="0"/>
              <a:t>різким</a:t>
            </a:r>
            <a:r>
              <a:rPr lang="ru-RU" sz="3600" dirty="0" smtClean="0"/>
              <a:t> </a:t>
            </a:r>
            <a:r>
              <a:rPr lang="ru-RU" sz="3600" dirty="0" err="1" smtClean="0"/>
              <a:t>специфічним</a:t>
            </a:r>
            <a:r>
              <a:rPr lang="ru-RU" sz="3600" dirty="0" smtClean="0"/>
              <a:t> смаком </a:t>
            </a:r>
            <a:r>
              <a:rPr lang="ru-RU" sz="3600" dirty="0"/>
              <a:t>та </a:t>
            </a:r>
            <a:r>
              <a:rPr lang="ru-RU" sz="3600" dirty="0" smtClean="0"/>
              <a:t>запахом</a:t>
            </a:r>
            <a:endParaRPr lang="uk-UA" sz="3600" dirty="0" smtClean="0"/>
          </a:p>
          <a:p>
            <a:pPr marL="0" indent="0">
              <a:buNone/>
            </a:pPr>
            <a:r>
              <a:rPr lang="uk-UA" sz="4800" b="1" dirty="0" smtClean="0"/>
              <a:t>Олія – </a:t>
            </a:r>
            <a:r>
              <a:rPr lang="ru-RU" sz="3600" dirty="0" err="1" smtClean="0"/>
              <a:t>світло-жовта</a:t>
            </a:r>
            <a:r>
              <a:rPr lang="ru-RU" sz="3600" dirty="0" smtClean="0"/>
              <a:t> </a:t>
            </a:r>
            <a:r>
              <a:rPr lang="ru-RU" sz="3600" dirty="0" err="1" smtClean="0"/>
              <a:t>рідина</a:t>
            </a:r>
            <a:r>
              <a:rPr lang="ru-RU" sz="3600" dirty="0"/>
              <a:t>, з </a:t>
            </a:r>
            <a:r>
              <a:rPr lang="ru-RU" sz="3600" dirty="0" smtClean="0"/>
              <a:t>м</a:t>
            </a:r>
            <a:r>
              <a:rPr lang="en-US" sz="3600" dirty="0" smtClean="0"/>
              <a:t>’</a:t>
            </a:r>
            <a:r>
              <a:rPr lang="ru-RU" sz="3600" dirty="0" err="1" smtClean="0"/>
              <a:t>яким</a:t>
            </a:r>
            <a:r>
              <a:rPr lang="ru-RU" sz="3600" dirty="0" smtClean="0"/>
              <a:t> </a:t>
            </a:r>
            <a:r>
              <a:rPr lang="ru-RU" sz="3600" dirty="0" err="1" smtClean="0"/>
              <a:t>специфічним</a:t>
            </a:r>
            <a:r>
              <a:rPr lang="ru-RU" sz="3600" dirty="0" smtClean="0"/>
              <a:t> </a:t>
            </a:r>
            <a:r>
              <a:rPr lang="ru-RU" sz="3600" dirty="0"/>
              <a:t>смаком та </a:t>
            </a:r>
            <a:r>
              <a:rPr lang="ru-RU" sz="3600" dirty="0" smtClean="0"/>
              <a:t>запахом </a:t>
            </a:r>
            <a:r>
              <a:rPr lang="uk-UA" sz="3600" b="1" dirty="0" smtClean="0"/>
              <a:t> </a:t>
            </a:r>
            <a:endParaRPr lang="uk-UA" sz="48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378893" y="155234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800" dirty="0" smtClean="0"/>
              <a:t>Відповідь – за фізичними властивостями</a:t>
            </a:r>
            <a:endParaRPr lang="uk-UA" sz="2800" dirty="0"/>
          </a:p>
          <a:p>
            <a:endParaRPr lang="uk-UA" sz="2800" dirty="0" smtClean="0"/>
          </a:p>
        </p:txBody>
      </p:sp>
    </p:spTree>
    <p:extLst>
      <p:ext uri="{BB962C8B-B14F-4D97-AF65-F5344CB8AC3E}">
        <p14:creationId xmlns:p14="http://schemas.microsoft.com/office/powerpoint/2010/main" val="421865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78860" y="838980"/>
            <a:ext cx="467948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«Хімічні детективи»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412195" y="3962476"/>
            <a:ext cx="8621485" cy="2035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1943" lvl="1" indent="0">
              <a:buNone/>
            </a:pPr>
            <a:r>
              <a:rPr lang="uk-UA" sz="2400" b="1" dirty="0" smtClean="0"/>
              <a:t>Відповідь</a:t>
            </a:r>
            <a:r>
              <a:rPr lang="uk-UA" sz="2400" b="1" dirty="0"/>
              <a:t>:</a:t>
            </a:r>
            <a:r>
              <a:rPr lang="uk-UA" sz="2400" dirty="0"/>
              <a:t> Вода, яка міститься у хлібі, випаровується під дією повітря, через що хліб втрачає м’якість</a:t>
            </a:r>
            <a:r>
              <a:rPr lang="uk-UA" sz="2400" dirty="0" smtClean="0"/>
              <a:t>.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619023" y="2215356"/>
            <a:ext cx="783126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3200" b="1" dirty="0" smtClean="0"/>
              <a:t>Чому </a:t>
            </a:r>
            <a:r>
              <a:rPr lang="uk-UA" sz="3200" b="1" dirty="0"/>
              <a:t>хліб стає твердим, якщо його довго залишити відкритим?</a:t>
            </a:r>
            <a:endParaRPr lang="uk-UA" sz="3600" dirty="0"/>
          </a:p>
          <a:p>
            <a:endParaRPr lang="uk-UA" sz="3200" dirty="0" smtClean="0"/>
          </a:p>
        </p:txBody>
      </p:sp>
    </p:spTree>
    <p:extLst>
      <p:ext uri="{BB962C8B-B14F-4D97-AF65-F5344CB8AC3E}">
        <p14:creationId xmlns:p14="http://schemas.microsoft.com/office/powerpoint/2010/main" val="1325778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78860" y="838980"/>
            <a:ext cx="467948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«Хімічні детективи»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619022" y="3683605"/>
            <a:ext cx="8621485" cy="16830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1943" lvl="1" indent="0">
              <a:buNone/>
            </a:pPr>
            <a:r>
              <a:rPr lang="uk-UA" sz="2400" b="1" dirty="0" smtClean="0"/>
              <a:t>Відповідь</a:t>
            </a:r>
            <a:r>
              <a:rPr lang="uk-UA" sz="2400" b="1" dirty="0"/>
              <a:t>:</a:t>
            </a:r>
            <a:r>
              <a:rPr lang="uk-UA" sz="2400" dirty="0"/>
              <a:t> При нагріванні атоми металу починають рухатися швидше, збільшуючи відстані між собою, що й викликає розширення</a:t>
            </a:r>
            <a:r>
              <a:rPr lang="uk-UA" sz="2400" dirty="0" smtClean="0"/>
              <a:t>.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619023" y="2016597"/>
            <a:ext cx="7258200" cy="2824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1943" lvl="1" indent="0">
              <a:buNone/>
            </a:pPr>
            <a:r>
              <a:rPr lang="uk-UA" sz="3200" b="1" dirty="0"/>
              <a:t>Чому метали розширюються при нагріванні</a:t>
            </a:r>
            <a:r>
              <a:rPr lang="uk-UA" sz="3200" b="1" dirty="0" smtClean="0"/>
              <a:t>?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3193217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78860" y="838980"/>
            <a:ext cx="467948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«Хімічні детективи»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619023" y="4093029"/>
            <a:ext cx="8621485" cy="156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</a:t>
            </a:r>
            <a:r>
              <a:rPr lang="uk-UA" sz="2400" b="1" dirty="0"/>
              <a:t>:</a:t>
            </a:r>
            <a:r>
              <a:rPr lang="uk-UA" sz="2400" dirty="0"/>
              <a:t> Коли напій відкривають, тиск знижується, і вуглекислий газ, розчинений у рідині, починає вивільнятися у вигляді бульбашок.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832858" y="2460170"/>
            <a:ext cx="7182000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3200" b="1" dirty="0" smtClean="0"/>
              <a:t>Чому </a:t>
            </a:r>
            <a:r>
              <a:rPr lang="uk-UA" sz="3200" b="1" dirty="0"/>
              <a:t>газовані напої "шиплять", коли їх відкривають</a:t>
            </a:r>
            <a:r>
              <a:rPr lang="uk-UA" sz="3200" b="1" dirty="0" smtClean="0"/>
              <a:t>?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167742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78860" y="838980"/>
            <a:ext cx="5469767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«Хвилинка відпочинку»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832858" y="2460170"/>
            <a:ext cx="7182000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000" i="1" dirty="0"/>
              <a:t>Складіть гасло для «повітря</a:t>
            </a:r>
            <a:r>
              <a:rPr lang="uk-UA" sz="4000" i="1" dirty="0" smtClean="0"/>
              <a:t>» або «води»</a:t>
            </a:r>
            <a:endParaRPr lang="uk-UA" sz="4000" i="1" dirty="0"/>
          </a:p>
        </p:txBody>
      </p:sp>
    </p:spTree>
    <p:extLst>
      <p:ext uri="{BB962C8B-B14F-4D97-AF65-F5344CB8AC3E}">
        <p14:creationId xmlns:p14="http://schemas.microsoft.com/office/powerpoint/2010/main" val="134121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78860" y="838980"/>
            <a:ext cx="5469767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«Хвилинка відпочинку»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085" y="1694316"/>
            <a:ext cx="6919686" cy="4757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94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78860" y="838980"/>
            <a:ext cx="5469767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«Хвилинка відпочинку»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721428"/>
            <a:ext cx="8518038" cy="4136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2465614"/>
            <a:ext cx="6059714" cy="4544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837" y="2318657"/>
            <a:ext cx="7628850" cy="4691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Объект 1"/>
          <p:cNvSpPr txBox="1">
            <a:spLocks/>
          </p:cNvSpPr>
          <p:nvPr/>
        </p:nvSpPr>
        <p:spPr>
          <a:xfrm>
            <a:off x="2658687" y="1700911"/>
            <a:ext cx="7182000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000" i="1" dirty="0" err="1" smtClean="0"/>
              <a:t>Слуцький</a:t>
            </a:r>
            <a:r>
              <a:rPr lang="uk-UA" sz="4000" i="1" dirty="0" smtClean="0"/>
              <a:t> </a:t>
            </a:r>
            <a:r>
              <a:rPr lang="uk-UA" sz="4000" i="1" dirty="0" err="1" smtClean="0"/>
              <a:t>Даніїл</a:t>
            </a:r>
            <a:endParaRPr lang="uk-UA" sz="4000" i="1" dirty="0"/>
          </a:p>
        </p:txBody>
      </p:sp>
    </p:spTree>
    <p:extLst>
      <p:ext uri="{BB962C8B-B14F-4D97-AF65-F5344CB8AC3E}">
        <p14:creationId xmlns:p14="http://schemas.microsoft.com/office/powerpoint/2010/main" val="300646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987263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uk-UA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Заморочки</a:t>
            </a:r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 бочки»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418114" y="4093029"/>
            <a:ext cx="7822394" cy="156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</a:t>
            </a:r>
            <a:r>
              <a:rPr lang="uk-UA" sz="2400" b="1" dirty="0"/>
              <a:t>:</a:t>
            </a:r>
            <a:r>
              <a:rPr lang="uk-UA" sz="2400" dirty="0"/>
              <a:t> </a:t>
            </a:r>
            <a:r>
              <a:rPr lang="uk-UA" dirty="0"/>
              <a:t>Яєчний білок (денатурація білків).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338764" y="1979507"/>
            <a:ext cx="7182000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3200" b="1" dirty="0"/>
              <a:t>Яка речовина твердне при нагріванні, але розм’якшується при охолодженні?</a:t>
            </a:r>
            <a:endParaRPr lang="uk-UA" sz="3600" dirty="0"/>
          </a:p>
        </p:txBody>
      </p:sp>
      <p:pic>
        <p:nvPicPr>
          <p:cNvPr id="9" name="Picture 2" descr="Картинки по запросу &quot;бочка&quot;&quot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98" y="2895600"/>
            <a:ext cx="2924062" cy="3556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1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987263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uk-UA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Заморочки</a:t>
            </a:r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 бочки»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418114" y="4093029"/>
            <a:ext cx="7822394" cy="156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Відповідь: </a:t>
            </a:r>
            <a:r>
              <a:rPr lang="uk-UA" dirty="0"/>
              <a:t>Лід почне танути швидше, адже сіль знижує температуру замерзання води</a:t>
            </a:r>
            <a:r>
              <a:rPr lang="uk-UA" dirty="0" smtClean="0"/>
              <a:t>.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338764" y="1979507"/>
            <a:ext cx="7182000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3200" b="1" dirty="0"/>
              <a:t>Що станеться, якщо додати сіль до льоду</a:t>
            </a:r>
            <a:r>
              <a:rPr lang="uk-UA" sz="3200" b="1" dirty="0" smtClean="0"/>
              <a:t>?</a:t>
            </a:r>
            <a:endParaRPr lang="uk-UA" sz="3600" dirty="0"/>
          </a:p>
        </p:txBody>
      </p:sp>
      <p:pic>
        <p:nvPicPr>
          <p:cNvPr id="9" name="Picture 2" descr="Картинки по запросу &quot;бочка&quot;&quot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98" y="2895600"/>
            <a:ext cx="2924062" cy="3556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02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987263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uk-UA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Заморочки</a:t>
            </a:r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 бочки»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418114" y="4093029"/>
            <a:ext cx="7822394" cy="156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Відповідь: </a:t>
            </a:r>
            <a:r>
              <a:rPr lang="uk-UA" dirty="0"/>
              <a:t>Це явище інтерференції світла. Світло відбивається від різних шарів бульбашки, утворюючи кольорові переливи</a:t>
            </a:r>
            <a:r>
              <a:rPr lang="uk-UA" dirty="0" smtClean="0"/>
              <a:t>.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338764" y="1979507"/>
            <a:ext cx="7182000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3200" b="1" dirty="0"/>
              <a:t>Чому мильна бульбашка набуває райдужного кольору</a:t>
            </a:r>
            <a:r>
              <a:rPr lang="uk-UA" sz="3200" b="1" dirty="0" smtClean="0"/>
              <a:t>?</a:t>
            </a:r>
            <a:endParaRPr lang="uk-UA" sz="3600" dirty="0"/>
          </a:p>
        </p:txBody>
      </p:sp>
      <p:pic>
        <p:nvPicPr>
          <p:cNvPr id="9" name="Picture 2" descr="Картинки по запросу &quot;бочка&quot;&quot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98" y="2895600"/>
            <a:ext cx="2924062" cy="3556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04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3911648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«Хімічні скарби»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913012" y="1873437"/>
            <a:ext cx="6804375" cy="11756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Відповідь: </a:t>
            </a:r>
            <a:r>
              <a:rPr lang="en-US" dirty="0" smtClean="0"/>
              <a:t>S </a:t>
            </a:r>
            <a:r>
              <a:rPr lang="ru-RU" dirty="0" smtClean="0"/>
              <a:t>– </a:t>
            </a:r>
            <a:r>
              <a:rPr lang="ru-RU" dirty="0" err="1" smtClean="0"/>
              <a:t>Сульфур</a:t>
            </a:r>
            <a:r>
              <a:rPr lang="ru-RU" dirty="0" smtClean="0"/>
              <a:t> (</a:t>
            </a:r>
            <a:r>
              <a:rPr lang="ru-RU" dirty="0" err="1" smtClean="0"/>
              <a:t>сірка</a:t>
            </a:r>
            <a:r>
              <a:rPr lang="ru-RU" dirty="0" smtClean="0"/>
              <a:t>)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438400" y="2824881"/>
            <a:ext cx="9753600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 err="1"/>
              <a:t>Із</a:t>
            </a:r>
            <a:r>
              <a:rPr lang="ru-RU" sz="3200" b="1" dirty="0"/>
              <a:t> </a:t>
            </a:r>
            <a:r>
              <a:rPr lang="ru-RU" sz="3200" b="1" dirty="0" err="1"/>
              <a:t>вулканів</a:t>
            </a:r>
            <a:r>
              <a:rPr lang="ru-RU" sz="3200" b="1" dirty="0"/>
              <a:t> я </a:t>
            </a:r>
            <a:r>
              <a:rPr lang="ru-RU" sz="3200" b="1" dirty="0" err="1"/>
              <a:t>з'являюсь</a:t>
            </a:r>
            <a:r>
              <a:rPr lang="ru-RU" sz="3200" b="1" dirty="0"/>
              <a:t> , у </a:t>
            </a:r>
            <a:r>
              <a:rPr lang="ru-RU" sz="3200" b="1" dirty="0" err="1"/>
              <a:t>воді</a:t>
            </a:r>
            <a:r>
              <a:rPr lang="ru-RU" sz="3200" b="1" dirty="0"/>
              <a:t> не </a:t>
            </a:r>
            <a:r>
              <a:rPr lang="ru-RU" sz="3200" b="1" dirty="0" err="1" smtClean="0"/>
              <a:t>розчиняюсь</a:t>
            </a:r>
            <a:r>
              <a:rPr lang="ru-RU" sz="3200" b="1" dirty="0" smtClean="0"/>
              <a:t>,</a:t>
            </a:r>
          </a:p>
          <a:p>
            <a:pPr marL="0" lvl="0" indent="0">
              <a:buNone/>
            </a:pPr>
            <a:r>
              <a:rPr lang="ru-RU" sz="3200" b="1" dirty="0" smtClean="0"/>
              <a:t>У </a:t>
            </a:r>
            <a:r>
              <a:rPr lang="ru-RU" sz="3200" b="1" dirty="0"/>
              <a:t>кислотному ряду командиром я </a:t>
            </a:r>
            <a:r>
              <a:rPr lang="ru-RU" sz="3200" b="1" dirty="0" err="1" smtClean="0"/>
              <a:t>іду</a:t>
            </a:r>
            <a:r>
              <a:rPr lang="ru-RU" sz="3200" b="1" dirty="0" smtClean="0"/>
              <a:t>.</a:t>
            </a:r>
          </a:p>
          <a:p>
            <a:pPr marL="0" lvl="0" indent="0">
              <a:buNone/>
            </a:pPr>
            <a:r>
              <a:rPr lang="ru-RU" sz="3200" b="1" dirty="0" smtClean="0"/>
              <a:t>Очищаю </a:t>
            </a:r>
            <a:r>
              <a:rPr lang="ru-RU" sz="3200" b="1" dirty="0" err="1"/>
              <a:t>нафту</a:t>
            </a:r>
            <a:r>
              <a:rPr lang="ru-RU" sz="3200" b="1" dirty="0"/>
              <a:t>, масло, </a:t>
            </a:r>
            <a:r>
              <a:rPr lang="ru-RU" sz="3200" b="1" dirty="0" err="1"/>
              <a:t>гербіцид</a:t>
            </a:r>
            <a:r>
              <a:rPr lang="ru-RU" sz="3200" b="1" dirty="0"/>
              <a:t> в </a:t>
            </a:r>
            <a:r>
              <a:rPr lang="ru-RU" sz="3200" b="1" dirty="0" smtClean="0"/>
              <a:t>полях </a:t>
            </a:r>
            <a:r>
              <a:rPr lang="ru-RU" sz="3200" b="1" dirty="0" err="1" smtClean="0"/>
              <a:t>прекрасний</a:t>
            </a:r>
            <a:r>
              <a:rPr lang="ru-RU" sz="3200" b="1" dirty="0" smtClean="0"/>
              <a:t>,</a:t>
            </a:r>
          </a:p>
          <a:p>
            <a:pPr marL="0" lvl="0" indent="0">
              <a:buNone/>
            </a:pPr>
            <a:r>
              <a:rPr lang="ru-RU" sz="3200" b="1" dirty="0" err="1" smtClean="0"/>
              <a:t>Хвору</a:t>
            </a:r>
            <a:r>
              <a:rPr lang="ru-RU" sz="3200" b="1" dirty="0" smtClean="0"/>
              <a:t> </a:t>
            </a:r>
            <a:r>
              <a:rPr lang="ru-RU" sz="3200" b="1" dirty="0" err="1"/>
              <a:t>шкіру</a:t>
            </a:r>
            <a:r>
              <a:rPr lang="ru-RU" sz="3200" b="1" dirty="0"/>
              <a:t> очищаю, </a:t>
            </a:r>
            <a:r>
              <a:rPr lang="ru-RU" sz="3200" b="1" dirty="0" err="1"/>
              <a:t>навіть</a:t>
            </a:r>
            <a:r>
              <a:rPr lang="ru-RU" sz="3200" b="1" dirty="0"/>
              <a:t> в </a:t>
            </a:r>
            <a:r>
              <a:rPr lang="ru-RU" sz="3200" b="1" dirty="0" err="1"/>
              <a:t>пеклі</a:t>
            </a:r>
            <a:r>
              <a:rPr lang="ru-RU" sz="3200" b="1" dirty="0"/>
              <a:t> я </a:t>
            </a:r>
            <a:r>
              <a:rPr lang="ru-RU" sz="3200" b="1" dirty="0" err="1"/>
              <a:t>буваю</a:t>
            </a:r>
            <a:r>
              <a:rPr lang="ru-RU" sz="3200" b="1" dirty="0"/>
              <a:t>. </a:t>
            </a:r>
          </a:p>
        </p:txBody>
      </p:sp>
      <p:pic>
        <p:nvPicPr>
          <p:cNvPr id="10" name="Picture 10" descr="кованый сундук, металлический сундук, сундук пирата - cкачать бесплатно  рендер Сундуки и Шкатулки на Artage.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771"/>
            <a:ext cx="3853163" cy="308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8811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3911648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«Хімічні скарби»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853163" y="1875082"/>
            <a:ext cx="6804375" cy="156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Відповідь: </a:t>
            </a:r>
            <a:r>
              <a:rPr lang="ru-RU" dirty="0" err="1" smtClean="0"/>
              <a:t>Na</a:t>
            </a:r>
            <a:r>
              <a:rPr lang="ru-RU" dirty="0" smtClean="0"/>
              <a:t> – </a:t>
            </a:r>
            <a:r>
              <a:rPr lang="ru-RU" dirty="0" err="1"/>
              <a:t>Н</a:t>
            </a:r>
            <a:r>
              <a:rPr lang="ru-RU" dirty="0" err="1" smtClean="0"/>
              <a:t>атрій</a:t>
            </a:r>
            <a:r>
              <a:rPr lang="ru-RU" dirty="0" smtClean="0"/>
              <a:t> 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862943" y="2726909"/>
            <a:ext cx="8643257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/>
              <a:t>Я з </a:t>
            </a:r>
            <a:r>
              <a:rPr lang="ru-RU" sz="3200" b="1" dirty="0" err="1"/>
              <a:t>металами</a:t>
            </a:r>
            <a:r>
              <a:rPr lang="ru-RU" sz="3200" b="1" dirty="0"/>
              <a:t> стою, </a:t>
            </a:r>
            <a:r>
              <a:rPr lang="ru-RU" sz="3200" b="1" dirty="0" err="1"/>
              <a:t>хоч</a:t>
            </a:r>
            <a:r>
              <a:rPr lang="ru-RU" sz="3200" b="1" dirty="0"/>
              <a:t> </a:t>
            </a:r>
            <a:r>
              <a:rPr lang="ru-RU" sz="3200" b="1" dirty="0" err="1"/>
              <a:t>м’який</a:t>
            </a:r>
            <a:r>
              <a:rPr lang="ru-RU" sz="3200" b="1" dirty="0"/>
              <a:t>, </a:t>
            </a:r>
            <a:r>
              <a:rPr lang="ru-RU" sz="3200" b="1" dirty="0" err="1"/>
              <a:t>мов</a:t>
            </a:r>
            <a:r>
              <a:rPr lang="ru-RU" sz="3200" b="1" dirty="0"/>
              <a:t> </a:t>
            </a:r>
            <a:r>
              <a:rPr lang="ru-RU" sz="3200" b="1" dirty="0" smtClean="0"/>
              <a:t>масло,</a:t>
            </a:r>
          </a:p>
          <a:p>
            <a:pPr marL="0" lvl="0" indent="0">
              <a:buNone/>
            </a:pPr>
            <a:r>
              <a:rPr lang="ru-RU" sz="3200" b="1" dirty="0" err="1" smtClean="0"/>
              <a:t>Жовтим</a:t>
            </a:r>
            <a:r>
              <a:rPr lang="ru-RU" sz="3200" b="1" dirty="0" smtClean="0"/>
              <a:t> </a:t>
            </a:r>
            <a:r>
              <a:rPr lang="ru-RU" sz="3200" b="1" dirty="0" err="1"/>
              <a:t>полум’ям</a:t>
            </a:r>
            <a:r>
              <a:rPr lang="ru-RU" sz="3200" b="1" dirty="0"/>
              <a:t> горю й </a:t>
            </a:r>
            <a:r>
              <a:rPr lang="ru-RU" sz="3200" b="1" dirty="0" err="1"/>
              <a:t>довго</a:t>
            </a:r>
            <a:r>
              <a:rPr lang="ru-RU" sz="3200" b="1" dirty="0"/>
              <a:t> не </a:t>
            </a:r>
            <a:r>
              <a:rPr lang="ru-RU" sz="3200" b="1" dirty="0" smtClean="0"/>
              <a:t>погасну,</a:t>
            </a:r>
          </a:p>
          <a:p>
            <a:pPr marL="0" lvl="0" indent="0">
              <a:buNone/>
            </a:pPr>
            <a:r>
              <a:rPr lang="ru-RU" sz="3200" b="1" dirty="0" smtClean="0"/>
              <a:t>Я </a:t>
            </a:r>
            <a:r>
              <a:rPr lang="ru-RU" sz="3200" b="1" dirty="0" err="1"/>
              <a:t>поширений</a:t>
            </a:r>
            <a:r>
              <a:rPr lang="ru-RU" sz="3200" b="1" dirty="0"/>
              <a:t> </a:t>
            </a:r>
            <a:r>
              <a:rPr lang="ru-RU" sz="3200" b="1" dirty="0" err="1"/>
              <a:t>доволі</a:t>
            </a:r>
            <a:r>
              <a:rPr lang="ru-RU" sz="3200" b="1" dirty="0"/>
              <a:t>: </a:t>
            </a:r>
            <a:endParaRPr lang="ru-RU" sz="3200" b="1" dirty="0" smtClean="0"/>
          </a:p>
          <a:p>
            <a:pPr marL="0" lvl="0" indent="0">
              <a:buNone/>
            </a:pPr>
            <a:r>
              <a:rPr lang="ru-RU" sz="3200" b="1" dirty="0" smtClean="0"/>
              <a:t>в </a:t>
            </a:r>
            <a:r>
              <a:rPr lang="ru-RU" sz="3200" b="1" dirty="0" err="1"/>
              <a:t>соді</a:t>
            </a:r>
            <a:r>
              <a:rPr lang="ru-RU" sz="3200" b="1" dirty="0"/>
              <a:t>, </a:t>
            </a:r>
            <a:r>
              <a:rPr lang="ru-RU" sz="3200" b="1" dirty="0" err="1"/>
              <a:t>склі</a:t>
            </a:r>
            <a:r>
              <a:rPr lang="ru-RU" sz="3200" b="1" dirty="0"/>
              <a:t> й </a:t>
            </a:r>
            <a:r>
              <a:rPr lang="ru-RU" sz="3200" b="1" dirty="0" err="1"/>
              <a:t>кухонній</a:t>
            </a:r>
            <a:r>
              <a:rPr lang="ru-RU" sz="3200" b="1" dirty="0"/>
              <a:t> </a:t>
            </a:r>
            <a:r>
              <a:rPr lang="ru-RU" sz="3200" b="1" dirty="0" err="1" smtClean="0"/>
              <a:t>солі</a:t>
            </a:r>
            <a:endParaRPr lang="uk-UA" sz="3600" dirty="0"/>
          </a:p>
        </p:txBody>
      </p:sp>
      <p:pic>
        <p:nvPicPr>
          <p:cNvPr id="10" name="Picture 10" descr="кованый сундук, металлический сундук, сундук пирата - cкачать бесплатно  рендер Сундуки и Шкатулки на Artage.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771"/>
            <a:ext cx="3853163" cy="308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930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3911648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«Хімічні скарби»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853163" y="1861458"/>
            <a:ext cx="6804375" cy="156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Відповідь: </a:t>
            </a:r>
            <a:r>
              <a:rPr lang="en-US" dirty="0" smtClean="0"/>
              <a:t>Fe</a:t>
            </a:r>
            <a:r>
              <a:rPr lang="ru-RU" dirty="0" smtClean="0"/>
              <a:t> – </a:t>
            </a:r>
            <a:r>
              <a:rPr lang="ru-RU" dirty="0" err="1" smtClean="0"/>
              <a:t>Ферум</a:t>
            </a:r>
            <a:r>
              <a:rPr lang="ru-RU" dirty="0" smtClean="0"/>
              <a:t> (</a:t>
            </a:r>
            <a:r>
              <a:rPr lang="ru-RU" dirty="0" err="1" smtClean="0"/>
              <a:t>залізо</a:t>
            </a:r>
            <a:r>
              <a:rPr lang="ru-RU" dirty="0" smtClean="0"/>
              <a:t>)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862943" y="2726909"/>
            <a:ext cx="8643257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/>
              <a:t>Я </a:t>
            </a:r>
            <a:r>
              <a:rPr lang="ru-RU" sz="3200" b="1" dirty="0" err="1"/>
              <a:t>недокрів’я</a:t>
            </a:r>
            <a:r>
              <a:rPr lang="ru-RU" sz="3200" b="1" dirty="0"/>
              <a:t> у людей </a:t>
            </a:r>
            <a:r>
              <a:rPr lang="ru-RU" sz="3200" b="1" dirty="0" err="1" smtClean="0"/>
              <a:t>лікую</a:t>
            </a:r>
            <a:r>
              <a:rPr lang="ru-RU" sz="3200" b="1" dirty="0" smtClean="0"/>
              <a:t>.</a:t>
            </a:r>
          </a:p>
          <a:p>
            <a:pPr marL="0" lvl="0" indent="0">
              <a:buNone/>
            </a:pPr>
            <a:r>
              <a:rPr lang="ru-RU" sz="3200" b="1" dirty="0" smtClean="0"/>
              <a:t>З </a:t>
            </a:r>
            <a:r>
              <a:rPr lang="ru-RU" sz="3200" b="1" dirty="0" err="1"/>
              <a:t>гемоглобіном</a:t>
            </a:r>
            <a:r>
              <a:rPr lang="ru-RU" sz="3200" b="1" dirty="0"/>
              <a:t>  у </a:t>
            </a:r>
            <a:r>
              <a:rPr lang="ru-RU" sz="3200" b="1" dirty="0" err="1"/>
              <a:t>крові</a:t>
            </a:r>
            <a:r>
              <a:rPr lang="ru-RU" sz="3200" b="1" dirty="0"/>
              <a:t> </a:t>
            </a:r>
            <a:r>
              <a:rPr lang="ru-RU" sz="3200" b="1" dirty="0" err="1" smtClean="0"/>
              <a:t>мандрую</a:t>
            </a:r>
            <a:r>
              <a:rPr lang="ru-RU" sz="3200" b="1" dirty="0" smtClean="0"/>
              <a:t>,</a:t>
            </a:r>
          </a:p>
          <a:p>
            <a:pPr marL="0" lvl="0" indent="0">
              <a:buNone/>
            </a:pPr>
            <a:r>
              <a:rPr lang="ru-RU" sz="3200" b="1" dirty="0" smtClean="0"/>
              <a:t>І </a:t>
            </a:r>
            <a:r>
              <a:rPr lang="ru-RU" sz="3200" b="1" dirty="0"/>
              <a:t>трактором </a:t>
            </a:r>
            <a:r>
              <a:rPr lang="ru-RU" sz="3200" b="1" dirty="0" err="1"/>
              <a:t>працюю</a:t>
            </a:r>
            <a:r>
              <a:rPr lang="ru-RU" sz="3200" b="1" dirty="0"/>
              <a:t> я на </a:t>
            </a:r>
            <a:r>
              <a:rPr lang="ru-RU" sz="3200" b="1" dirty="0" err="1" smtClean="0"/>
              <a:t>ниві</a:t>
            </a:r>
            <a:r>
              <a:rPr lang="ru-RU" sz="3200" b="1" dirty="0" smtClean="0"/>
              <a:t>.</a:t>
            </a:r>
          </a:p>
          <a:p>
            <a:pPr marL="0" lvl="0" indent="0">
              <a:buNone/>
            </a:pPr>
            <a:r>
              <a:rPr lang="ru-RU" sz="3200" b="1" dirty="0" err="1" smtClean="0"/>
              <a:t>Чавун</a:t>
            </a:r>
            <a:r>
              <a:rPr lang="ru-RU" sz="3200" b="1" dirty="0" smtClean="0"/>
              <a:t> </a:t>
            </a:r>
            <a:r>
              <a:rPr lang="ru-RU" sz="3200" b="1" dirty="0"/>
              <a:t>і сталь без мене не </a:t>
            </a:r>
            <a:r>
              <a:rPr lang="ru-RU" sz="3200" b="1" dirty="0" err="1"/>
              <a:t>можливі</a:t>
            </a:r>
            <a:r>
              <a:rPr lang="ru-RU" sz="3200" b="1" dirty="0" smtClean="0"/>
              <a:t>.</a:t>
            </a:r>
            <a:endParaRPr lang="ru-RU" sz="3200" b="1" dirty="0"/>
          </a:p>
        </p:txBody>
      </p:sp>
      <p:pic>
        <p:nvPicPr>
          <p:cNvPr id="10" name="Picture 10" descr="кованый сундук, металлический сундук, сундук пирата - cкачать бесплатно  рендер Сундуки и Шкатулки на Artage.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771"/>
            <a:ext cx="3853163" cy="308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93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3911648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«Хімічні скарби»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3853163" y="1861458"/>
            <a:ext cx="6804375" cy="156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uk-UA" sz="2400" b="1" dirty="0" smtClean="0"/>
              <a:t>Відповідь: </a:t>
            </a:r>
            <a:r>
              <a:rPr lang="en-US" sz="2400" b="1" dirty="0" err="1" smtClean="0"/>
              <a:t>Cl</a:t>
            </a:r>
            <a:r>
              <a:rPr lang="en-US" sz="2400" b="1" dirty="0" smtClean="0"/>
              <a:t> </a:t>
            </a:r>
            <a:r>
              <a:rPr lang="ru-RU" dirty="0" smtClean="0"/>
              <a:t>– Хлор (хор)</a:t>
            </a:r>
            <a:endParaRPr lang="uk-UA" sz="2000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2862943" y="2726909"/>
            <a:ext cx="8643257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/>
              <a:t>У </a:t>
            </a:r>
            <a:r>
              <a:rPr lang="ru-RU" sz="3200" b="1" dirty="0" err="1"/>
              <a:t>вільному</a:t>
            </a:r>
            <a:r>
              <a:rPr lang="ru-RU" sz="3200" b="1" dirty="0"/>
              <a:t> </a:t>
            </a:r>
            <a:r>
              <a:rPr lang="ru-RU" sz="3200" b="1" dirty="0" err="1"/>
              <a:t>вигляді</a:t>
            </a:r>
            <a:r>
              <a:rPr lang="ru-RU" sz="3200" b="1" dirty="0"/>
              <a:t> </a:t>
            </a:r>
            <a:r>
              <a:rPr lang="ru-RU" sz="3200" b="1" dirty="0" err="1"/>
              <a:t>всіх</a:t>
            </a:r>
            <a:r>
              <a:rPr lang="ru-RU" sz="3200" b="1" dirty="0"/>
              <a:t> </a:t>
            </a:r>
            <a:r>
              <a:rPr lang="ru-RU" sz="3200" b="1" dirty="0" err="1"/>
              <a:t>убиває</a:t>
            </a:r>
            <a:r>
              <a:rPr lang="ru-RU" sz="3200" b="1" dirty="0"/>
              <a:t>, </a:t>
            </a:r>
            <a:endParaRPr lang="ru-RU" sz="3200" b="1" dirty="0" smtClean="0"/>
          </a:p>
          <a:p>
            <a:pPr marL="0" lvl="0" indent="0">
              <a:buNone/>
            </a:pPr>
            <a:r>
              <a:rPr lang="ru-RU" sz="3200" b="1" dirty="0" smtClean="0"/>
              <a:t>Але</a:t>
            </a:r>
            <a:r>
              <a:rPr lang="ru-RU" sz="3200" b="1" dirty="0"/>
              <a:t>, </a:t>
            </a:r>
            <a:r>
              <a:rPr lang="ru-RU" sz="3200" b="1" dirty="0" err="1"/>
              <a:t>якщо</a:t>
            </a:r>
            <a:r>
              <a:rPr lang="ru-RU" sz="3200" b="1" dirty="0"/>
              <a:t> </a:t>
            </a:r>
            <a:r>
              <a:rPr lang="ru-RU" sz="3200" b="1" dirty="0" err="1"/>
              <a:t>зв’язати</a:t>
            </a:r>
            <a:r>
              <a:rPr lang="ru-RU" sz="3200" b="1" dirty="0"/>
              <a:t>, в </a:t>
            </a:r>
            <a:r>
              <a:rPr lang="ru-RU" sz="3200" b="1" dirty="0" err="1"/>
              <a:t>їжу</a:t>
            </a:r>
            <a:r>
              <a:rPr lang="ru-RU" sz="3200" b="1" dirty="0"/>
              <a:t> </a:t>
            </a:r>
            <a:r>
              <a:rPr lang="ru-RU" sz="3200" b="1" dirty="0" err="1" smtClean="0"/>
              <a:t>потрапляє</a:t>
            </a:r>
            <a:r>
              <a:rPr lang="ru-RU" sz="3200" b="1" dirty="0" smtClean="0"/>
              <a:t>, </a:t>
            </a:r>
          </a:p>
          <a:p>
            <a:pPr marL="0" lvl="0" indent="0">
              <a:buNone/>
            </a:pPr>
            <a:r>
              <a:rPr lang="ru-RU" sz="3200" b="1" dirty="0" err="1" smtClean="0"/>
              <a:t>Якщо</a:t>
            </a:r>
            <a:r>
              <a:rPr lang="ru-RU" sz="3200" b="1" dirty="0" smtClean="0"/>
              <a:t> Л </a:t>
            </a:r>
            <a:r>
              <a:rPr lang="ru-RU" sz="3200" b="1" dirty="0" err="1" smtClean="0"/>
              <a:t>йому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закреслимо</a:t>
            </a:r>
            <a:r>
              <a:rPr lang="ru-RU" sz="3200" b="1" dirty="0" smtClean="0"/>
              <a:t>, </a:t>
            </a:r>
          </a:p>
          <a:p>
            <a:pPr marL="0" lvl="0" indent="0">
              <a:buNone/>
            </a:pPr>
            <a:r>
              <a:rPr lang="ru-RU" sz="3200" b="1" dirty="0" smtClean="0"/>
              <a:t>То разом </a:t>
            </a:r>
            <a:r>
              <a:rPr lang="ru-RU" sz="3200" b="1" dirty="0" err="1"/>
              <a:t>всі</a:t>
            </a:r>
            <a:r>
              <a:rPr lang="ru-RU" sz="3200" b="1" dirty="0"/>
              <a:t> </a:t>
            </a:r>
            <a:r>
              <a:rPr lang="ru-RU" sz="3200" b="1" dirty="0" err="1"/>
              <a:t>пісні</a:t>
            </a:r>
            <a:r>
              <a:rPr lang="ru-RU" sz="3200" b="1" dirty="0"/>
              <a:t> </a:t>
            </a:r>
            <a:r>
              <a:rPr lang="ru-RU" sz="3200" b="1" dirty="0" err="1"/>
              <a:t>співати</a:t>
            </a:r>
            <a:r>
              <a:rPr lang="ru-RU" sz="3200" b="1" dirty="0"/>
              <a:t> </a:t>
            </a:r>
            <a:r>
              <a:rPr lang="ru-RU" sz="3200" b="1" dirty="0" err="1"/>
              <a:t>будемо</a:t>
            </a:r>
            <a:r>
              <a:rPr lang="ru-RU" sz="3200" b="1" dirty="0" smtClean="0"/>
              <a:t>!</a:t>
            </a:r>
            <a:endParaRPr lang="ru-RU" sz="3200" b="1" dirty="0"/>
          </a:p>
        </p:txBody>
      </p:sp>
      <p:pic>
        <p:nvPicPr>
          <p:cNvPr id="10" name="Picture 10" descr="кованый сундук, металлический сундук, сундук пирата - cкачать бесплатно  рендер Сундуки и Шкатулки на Artage.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771"/>
            <a:ext cx="3853163" cy="308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504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Конічна колба Хімічна хімія - Безкоштовний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" y="500743"/>
            <a:ext cx="3393706" cy="37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2001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«Містична колба»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603580" y="3984171"/>
            <a:ext cx="7576049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/>
              <a:t>На </a:t>
            </a:r>
            <a:r>
              <a:rPr lang="ru-RU" sz="3200" b="1" dirty="0" err="1"/>
              <a:t>який</a:t>
            </a:r>
            <a:r>
              <a:rPr lang="ru-RU" sz="3200" b="1" dirty="0"/>
              <a:t> </a:t>
            </a:r>
            <a:r>
              <a:rPr lang="ru-RU" sz="3200" b="1" dirty="0" err="1"/>
              <a:t>хімічний</a:t>
            </a:r>
            <a:r>
              <a:rPr lang="ru-RU" sz="3200" b="1" dirty="0"/>
              <a:t> </a:t>
            </a:r>
            <a:r>
              <a:rPr lang="ru-RU" sz="3200" b="1" dirty="0" err="1"/>
              <a:t>елемент</a:t>
            </a:r>
            <a:r>
              <a:rPr lang="ru-RU" sz="3200" b="1" dirty="0"/>
              <a:t> </a:t>
            </a:r>
            <a:r>
              <a:rPr lang="ru-RU" sz="3200" b="1" dirty="0" err="1"/>
              <a:t>багата</a:t>
            </a:r>
            <a:r>
              <a:rPr lang="ru-RU" sz="3200" b="1" dirty="0"/>
              <a:t> </a:t>
            </a:r>
            <a:r>
              <a:rPr lang="ru-RU" sz="3200" b="1" dirty="0" err="1"/>
              <a:t>морська</a:t>
            </a:r>
            <a:r>
              <a:rPr lang="ru-RU" sz="3200" b="1" dirty="0"/>
              <a:t> капуста – </a:t>
            </a:r>
            <a:r>
              <a:rPr lang="ru-RU" sz="3200" b="1" dirty="0" err="1"/>
              <a:t>ламінарія</a:t>
            </a:r>
            <a:r>
              <a:rPr lang="ru-RU" sz="3200" b="1" dirty="0"/>
              <a:t>!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242643" y="-576"/>
            <a:ext cx="945087" cy="1080003"/>
            <a:chOff x="2242643" y="-576"/>
            <a:chExt cx="945087" cy="1080003"/>
          </a:xfrm>
        </p:grpSpPr>
        <p:sp>
          <p:nvSpPr>
            <p:cNvPr id="7" name="Овальная выноска 6"/>
            <p:cNvSpPr/>
            <p:nvPr/>
          </p:nvSpPr>
          <p:spPr>
            <a:xfrm rot="7771431">
              <a:off x="2175185" y="66882"/>
              <a:ext cx="1080003" cy="945087"/>
            </a:xfrm>
            <a:prstGeom prst="wedgeEllipseCallout">
              <a:avLst>
                <a:gd name="adj1" fmla="val 52549"/>
                <a:gd name="adj2" fmla="val 82640"/>
              </a:avLst>
            </a:prstGeom>
            <a:solidFill>
              <a:srgbClr val="BEFEC4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16065" y="77760"/>
              <a:ext cx="59824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К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671421" y="1042221"/>
            <a:ext cx="1051272" cy="969151"/>
            <a:chOff x="2671421" y="1042221"/>
            <a:chExt cx="1051272" cy="969151"/>
          </a:xfrm>
        </p:grpSpPr>
        <p:sp>
          <p:nvSpPr>
            <p:cNvPr id="18" name="Овал 17"/>
            <p:cNvSpPr/>
            <p:nvPr/>
          </p:nvSpPr>
          <p:spPr>
            <a:xfrm>
              <a:off x="2671421" y="1042221"/>
              <a:ext cx="1051272" cy="967287"/>
            </a:xfrm>
            <a:prstGeom prst="ellipse">
              <a:avLst/>
            </a:prstGeom>
            <a:solidFill>
              <a:srgbClr val="FFFFCC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997178" y="1088042"/>
              <a:ext cx="3770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91604" y="2786888"/>
            <a:ext cx="1053991" cy="967287"/>
            <a:chOff x="4436133" y="2769810"/>
            <a:chExt cx="1053991" cy="967287"/>
          </a:xfrm>
        </p:grpSpPr>
        <p:sp>
          <p:nvSpPr>
            <p:cNvPr id="26" name="Овал 25"/>
            <p:cNvSpPr/>
            <p:nvPr/>
          </p:nvSpPr>
          <p:spPr>
            <a:xfrm>
              <a:off x="4436133" y="2769810"/>
              <a:ext cx="1051272" cy="967287"/>
            </a:xfrm>
            <a:prstGeom prst="ellipse">
              <a:avLst/>
            </a:prstGeom>
            <a:solidFill>
              <a:srgbClr val="D2F4FE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471897" y="2791788"/>
              <a:ext cx="10182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Нg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795362" y="2825970"/>
            <a:ext cx="1051272" cy="967287"/>
            <a:chOff x="5205339" y="1677128"/>
            <a:chExt cx="1051272" cy="967287"/>
          </a:xfrm>
        </p:grpSpPr>
        <p:sp>
          <p:nvSpPr>
            <p:cNvPr id="25" name="Овал 24"/>
            <p:cNvSpPr/>
            <p:nvPr/>
          </p:nvSpPr>
          <p:spPr>
            <a:xfrm>
              <a:off x="5205339" y="1677128"/>
              <a:ext cx="1051272" cy="967287"/>
            </a:xfrm>
            <a:prstGeom prst="ellipse">
              <a:avLst/>
            </a:prstGeom>
            <a:solidFill>
              <a:srgbClr val="FFFF66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33082" y="1699106"/>
              <a:ext cx="9957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Аu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0332" y="1880661"/>
            <a:ext cx="1051272" cy="967287"/>
            <a:chOff x="6340332" y="1676566"/>
            <a:chExt cx="1051272" cy="967287"/>
          </a:xfrm>
        </p:grpSpPr>
        <p:sp>
          <p:nvSpPr>
            <p:cNvPr id="24" name="Овал 23"/>
            <p:cNvSpPr/>
            <p:nvPr/>
          </p:nvSpPr>
          <p:spPr>
            <a:xfrm>
              <a:off x="6340332" y="1676566"/>
              <a:ext cx="1051272" cy="967287"/>
            </a:xfrm>
            <a:prstGeom prst="ellipse">
              <a:avLst/>
            </a:prstGeom>
            <a:solidFill>
              <a:srgbClr val="F5C9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435305" y="1698545"/>
              <a:ext cx="8613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Та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488004" y="2129450"/>
            <a:ext cx="1051272" cy="967287"/>
            <a:chOff x="3603580" y="2071575"/>
            <a:chExt cx="1051272" cy="967287"/>
          </a:xfrm>
        </p:grpSpPr>
        <p:sp>
          <p:nvSpPr>
            <p:cNvPr id="23" name="Овал 22"/>
            <p:cNvSpPr/>
            <p:nvPr/>
          </p:nvSpPr>
          <p:spPr>
            <a:xfrm>
              <a:off x="3603580" y="2071575"/>
              <a:ext cx="1051272" cy="967287"/>
            </a:xfrm>
            <a:prstGeom prst="ellipse">
              <a:avLst/>
            </a:prstGeom>
            <a:solidFill>
              <a:srgbClr val="E5FF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722694" y="2104398"/>
              <a:ext cx="8130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АІ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795361" y="1518961"/>
            <a:ext cx="1051272" cy="981093"/>
            <a:chOff x="4934025" y="1552147"/>
            <a:chExt cx="1051272" cy="981093"/>
          </a:xfrm>
        </p:grpSpPr>
        <p:sp>
          <p:nvSpPr>
            <p:cNvPr id="22" name="Овал 21"/>
            <p:cNvSpPr/>
            <p:nvPr/>
          </p:nvSpPr>
          <p:spPr>
            <a:xfrm>
              <a:off x="4934025" y="1552147"/>
              <a:ext cx="1051272" cy="967287"/>
            </a:xfrm>
            <a:prstGeom prst="ellipse">
              <a:avLst/>
            </a:prstGeom>
            <a:solidFill>
              <a:srgbClr val="FDD7CB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732" y="1609910"/>
              <a:ext cx="9845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Na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975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Конічна колба Хімічна хімія - Безкоштовний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" y="500743"/>
            <a:ext cx="3393706" cy="37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2001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«Містична колба»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603580" y="3984171"/>
            <a:ext cx="7576049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 err="1"/>
              <a:t>Який</a:t>
            </a:r>
            <a:r>
              <a:rPr lang="ru-RU" sz="3200" b="1" dirty="0"/>
              <a:t> метал </a:t>
            </a:r>
            <a:r>
              <a:rPr lang="ru-RU" sz="3200" b="1" dirty="0" err="1"/>
              <a:t>використовують</a:t>
            </a:r>
            <a:r>
              <a:rPr lang="ru-RU" sz="3200" b="1" dirty="0"/>
              <a:t> у </a:t>
            </a:r>
            <a:r>
              <a:rPr lang="ru-RU" sz="3200" b="1" dirty="0" err="1"/>
              <a:t>хірургії</a:t>
            </a:r>
            <a:r>
              <a:rPr lang="ru-RU" sz="3200" b="1" dirty="0"/>
              <a:t> для </a:t>
            </a:r>
            <a:r>
              <a:rPr lang="ru-RU" sz="3200" b="1" dirty="0" err="1"/>
              <a:t>скріплення</a:t>
            </a:r>
            <a:r>
              <a:rPr lang="ru-RU" sz="3200" b="1" dirty="0"/>
              <a:t> </a:t>
            </a:r>
            <a:r>
              <a:rPr lang="ru-RU" sz="3200" b="1" dirty="0" err="1"/>
              <a:t>уламків</a:t>
            </a:r>
            <a:r>
              <a:rPr lang="ru-RU" sz="3200" b="1" dirty="0"/>
              <a:t> </a:t>
            </a:r>
            <a:r>
              <a:rPr lang="ru-RU" sz="3200" b="1" dirty="0" err="1"/>
              <a:t>кісток</a:t>
            </a:r>
            <a:r>
              <a:rPr lang="ru-RU" sz="3200" b="1" dirty="0"/>
              <a:t>!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242643" y="-576"/>
            <a:ext cx="945087" cy="1080003"/>
            <a:chOff x="2242643" y="-576"/>
            <a:chExt cx="945087" cy="1080003"/>
          </a:xfrm>
        </p:grpSpPr>
        <p:sp>
          <p:nvSpPr>
            <p:cNvPr id="7" name="Овальная выноска 6"/>
            <p:cNvSpPr/>
            <p:nvPr/>
          </p:nvSpPr>
          <p:spPr>
            <a:xfrm rot="7771431">
              <a:off x="2175185" y="66882"/>
              <a:ext cx="1080003" cy="945087"/>
            </a:xfrm>
            <a:prstGeom prst="wedgeEllipseCallout">
              <a:avLst>
                <a:gd name="adj1" fmla="val 52549"/>
                <a:gd name="adj2" fmla="val 82640"/>
              </a:avLst>
            </a:prstGeom>
            <a:solidFill>
              <a:srgbClr val="BEFEC4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16065" y="77760"/>
              <a:ext cx="59824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К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671421" y="1042221"/>
            <a:ext cx="1051272" cy="969151"/>
            <a:chOff x="2671421" y="1042221"/>
            <a:chExt cx="1051272" cy="969151"/>
          </a:xfrm>
        </p:grpSpPr>
        <p:sp>
          <p:nvSpPr>
            <p:cNvPr id="18" name="Овал 17"/>
            <p:cNvSpPr/>
            <p:nvPr/>
          </p:nvSpPr>
          <p:spPr>
            <a:xfrm>
              <a:off x="2671421" y="1042221"/>
              <a:ext cx="1051272" cy="967287"/>
            </a:xfrm>
            <a:prstGeom prst="ellipse">
              <a:avLst/>
            </a:prstGeom>
            <a:solidFill>
              <a:srgbClr val="FFFFCC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997178" y="1088042"/>
              <a:ext cx="3770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91604" y="2786888"/>
            <a:ext cx="1053991" cy="967287"/>
            <a:chOff x="4436133" y="2769810"/>
            <a:chExt cx="1053991" cy="967287"/>
          </a:xfrm>
        </p:grpSpPr>
        <p:sp>
          <p:nvSpPr>
            <p:cNvPr id="26" name="Овал 25"/>
            <p:cNvSpPr/>
            <p:nvPr/>
          </p:nvSpPr>
          <p:spPr>
            <a:xfrm>
              <a:off x="4436133" y="2769810"/>
              <a:ext cx="1051272" cy="967287"/>
            </a:xfrm>
            <a:prstGeom prst="ellipse">
              <a:avLst/>
            </a:prstGeom>
            <a:solidFill>
              <a:srgbClr val="D2F4FE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471897" y="2791788"/>
              <a:ext cx="10182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Нg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795362" y="2825970"/>
            <a:ext cx="1051272" cy="967287"/>
            <a:chOff x="5205339" y="1677128"/>
            <a:chExt cx="1051272" cy="967287"/>
          </a:xfrm>
        </p:grpSpPr>
        <p:sp>
          <p:nvSpPr>
            <p:cNvPr id="25" name="Овал 24"/>
            <p:cNvSpPr/>
            <p:nvPr/>
          </p:nvSpPr>
          <p:spPr>
            <a:xfrm>
              <a:off x="5205339" y="1677128"/>
              <a:ext cx="1051272" cy="967287"/>
            </a:xfrm>
            <a:prstGeom prst="ellipse">
              <a:avLst/>
            </a:prstGeom>
            <a:solidFill>
              <a:srgbClr val="FFFF66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33082" y="1699106"/>
              <a:ext cx="9957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Аu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0332" y="1880661"/>
            <a:ext cx="1051272" cy="967287"/>
            <a:chOff x="6340332" y="1676566"/>
            <a:chExt cx="1051272" cy="967287"/>
          </a:xfrm>
        </p:grpSpPr>
        <p:sp>
          <p:nvSpPr>
            <p:cNvPr id="24" name="Овал 23"/>
            <p:cNvSpPr/>
            <p:nvPr/>
          </p:nvSpPr>
          <p:spPr>
            <a:xfrm>
              <a:off x="6340332" y="1676566"/>
              <a:ext cx="1051272" cy="967287"/>
            </a:xfrm>
            <a:prstGeom prst="ellipse">
              <a:avLst/>
            </a:prstGeom>
            <a:solidFill>
              <a:srgbClr val="F5C9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435305" y="1698545"/>
              <a:ext cx="8613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Та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488004" y="2129450"/>
            <a:ext cx="1051272" cy="967287"/>
            <a:chOff x="3603580" y="2071575"/>
            <a:chExt cx="1051272" cy="967287"/>
          </a:xfrm>
        </p:grpSpPr>
        <p:sp>
          <p:nvSpPr>
            <p:cNvPr id="23" name="Овал 22"/>
            <p:cNvSpPr/>
            <p:nvPr/>
          </p:nvSpPr>
          <p:spPr>
            <a:xfrm>
              <a:off x="3603580" y="2071575"/>
              <a:ext cx="1051272" cy="967287"/>
            </a:xfrm>
            <a:prstGeom prst="ellipse">
              <a:avLst/>
            </a:prstGeom>
            <a:solidFill>
              <a:srgbClr val="E5FF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722694" y="2104398"/>
              <a:ext cx="8130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АІ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795361" y="1518961"/>
            <a:ext cx="1051272" cy="981093"/>
            <a:chOff x="4934025" y="1552147"/>
            <a:chExt cx="1051272" cy="981093"/>
          </a:xfrm>
        </p:grpSpPr>
        <p:sp>
          <p:nvSpPr>
            <p:cNvPr id="22" name="Овал 21"/>
            <p:cNvSpPr/>
            <p:nvPr/>
          </p:nvSpPr>
          <p:spPr>
            <a:xfrm>
              <a:off x="4934025" y="1552147"/>
              <a:ext cx="1051272" cy="967287"/>
            </a:xfrm>
            <a:prstGeom prst="ellipse">
              <a:avLst/>
            </a:prstGeom>
            <a:solidFill>
              <a:srgbClr val="FDD7CB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732" y="1609910"/>
              <a:ext cx="9845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Na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2888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Конічна колба Хімічна хімія - Безкоштовний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" y="500743"/>
            <a:ext cx="3393706" cy="37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2001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«Містична колба»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603580" y="3984171"/>
            <a:ext cx="7576049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 err="1"/>
              <a:t>Назва</a:t>
            </a:r>
            <a:r>
              <a:rPr lang="ru-RU" sz="3200" b="1" dirty="0"/>
              <a:t> </a:t>
            </a:r>
            <a:r>
              <a:rPr lang="ru-RU" sz="3200" b="1" dirty="0" err="1"/>
              <a:t>якого</a:t>
            </a:r>
            <a:r>
              <a:rPr lang="ru-RU" sz="3200" b="1" dirty="0"/>
              <a:t> </a:t>
            </a:r>
            <a:r>
              <a:rPr lang="ru-RU" sz="3200" b="1" dirty="0" err="1"/>
              <a:t>елемента</a:t>
            </a:r>
            <a:r>
              <a:rPr lang="ru-RU" sz="3200" b="1" dirty="0"/>
              <a:t> четвертого </a:t>
            </a:r>
            <a:r>
              <a:rPr lang="ru-RU" sz="3200" b="1" dirty="0" err="1"/>
              <a:t>періоду</a:t>
            </a:r>
            <a:r>
              <a:rPr lang="ru-RU" sz="3200" b="1" dirty="0"/>
              <a:t> в </a:t>
            </a:r>
            <a:r>
              <a:rPr lang="ru-RU" sz="3200" b="1" dirty="0" err="1"/>
              <a:t>перекладі</a:t>
            </a:r>
            <a:r>
              <a:rPr lang="ru-RU" sz="3200" b="1" dirty="0"/>
              <a:t> з </a:t>
            </a:r>
            <a:r>
              <a:rPr lang="ru-RU" sz="3200" b="1" dirty="0" err="1"/>
              <a:t>арабської</a:t>
            </a:r>
            <a:r>
              <a:rPr lang="ru-RU" sz="3200" b="1" dirty="0"/>
              <a:t> </a:t>
            </a:r>
            <a:r>
              <a:rPr lang="ru-RU" sz="3200" b="1" dirty="0" err="1"/>
              <a:t>означає</a:t>
            </a:r>
            <a:r>
              <a:rPr lang="ru-RU" sz="3200" b="1" dirty="0"/>
              <a:t> «зола </a:t>
            </a:r>
            <a:r>
              <a:rPr lang="ru-RU" sz="3200" b="1" dirty="0" err="1"/>
              <a:t>рослин</a:t>
            </a:r>
            <a:r>
              <a:rPr lang="ru-RU" sz="3200" b="1" dirty="0"/>
              <a:t>»!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242643" y="-576"/>
            <a:ext cx="945087" cy="1080003"/>
            <a:chOff x="2242643" y="-576"/>
            <a:chExt cx="945087" cy="1080003"/>
          </a:xfrm>
        </p:grpSpPr>
        <p:sp>
          <p:nvSpPr>
            <p:cNvPr id="7" name="Овальная выноска 6"/>
            <p:cNvSpPr/>
            <p:nvPr/>
          </p:nvSpPr>
          <p:spPr>
            <a:xfrm rot="7771431">
              <a:off x="2175185" y="66882"/>
              <a:ext cx="1080003" cy="945087"/>
            </a:xfrm>
            <a:prstGeom prst="wedgeEllipseCallout">
              <a:avLst>
                <a:gd name="adj1" fmla="val 52549"/>
                <a:gd name="adj2" fmla="val 82640"/>
              </a:avLst>
            </a:prstGeom>
            <a:solidFill>
              <a:srgbClr val="BEFEC4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16065" y="77760"/>
              <a:ext cx="59824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К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671421" y="1042221"/>
            <a:ext cx="1051272" cy="969151"/>
            <a:chOff x="2671421" y="1042221"/>
            <a:chExt cx="1051272" cy="969151"/>
          </a:xfrm>
        </p:grpSpPr>
        <p:sp>
          <p:nvSpPr>
            <p:cNvPr id="18" name="Овал 17"/>
            <p:cNvSpPr/>
            <p:nvPr/>
          </p:nvSpPr>
          <p:spPr>
            <a:xfrm>
              <a:off x="2671421" y="1042221"/>
              <a:ext cx="1051272" cy="967287"/>
            </a:xfrm>
            <a:prstGeom prst="ellipse">
              <a:avLst/>
            </a:prstGeom>
            <a:solidFill>
              <a:srgbClr val="FFFFCC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997178" y="1088042"/>
              <a:ext cx="3770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91604" y="2786888"/>
            <a:ext cx="1053991" cy="967287"/>
            <a:chOff x="4436133" y="2769810"/>
            <a:chExt cx="1053991" cy="967287"/>
          </a:xfrm>
        </p:grpSpPr>
        <p:sp>
          <p:nvSpPr>
            <p:cNvPr id="26" name="Овал 25"/>
            <p:cNvSpPr/>
            <p:nvPr/>
          </p:nvSpPr>
          <p:spPr>
            <a:xfrm>
              <a:off x="4436133" y="2769810"/>
              <a:ext cx="1051272" cy="967287"/>
            </a:xfrm>
            <a:prstGeom prst="ellipse">
              <a:avLst/>
            </a:prstGeom>
            <a:solidFill>
              <a:srgbClr val="D2F4FE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471897" y="2791788"/>
              <a:ext cx="10182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Нg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795362" y="2825970"/>
            <a:ext cx="1051272" cy="967287"/>
            <a:chOff x="5205339" y="1677128"/>
            <a:chExt cx="1051272" cy="967287"/>
          </a:xfrm>
        </p:grpSpPr>
        <p:sp>
          <p:nvSpPr>
            <p:cNvPr id="25" name="Овал 24"/>
            <p:cNvSpPr/>
            <p:nvPr/>
          </p:nvSpPr>
          <p:spPr>
            <a:xfrm>
              <a:off x="5205339" y="1677128"/>
              <a:ext cx="1051272" cy="967287"/>
            </a:xfrm>
            <a:prstGeom prst="ellipse">
              <a:avLst/>
            </a:prstGeom>
            <a:solidFill>
              <a:srgbClr val="FFFF66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33082" y="1699106"/>
              <a:ext cx="9957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Аu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0332" y="1880661"/>
            <a:ext cx="1051272" cy="967287"/>
            <a:chOff x="6340332" y="1676566"/>
            <a:chExt cx="1051272" cy="967287"/>
          </a:xfrm>
        </p:grpSpPr>
        <p:sp>
          <p:nvSpPr>
            <p:cNvPr id="24" name="Овал 23"/>
            <p:cNvSpPr/>
            <p:nvPr/>
          </p:nvSpPr>
          <p:spPr>
            <a:xfrm>
              <a:off x="6340332" y="1676566"/>
              <a:ext cx="1051272" cy="967287"/>
            </a:xfrm>
            <a:prstGeom prst="ellipse">
              <a:avLst/>
            </a:prstGeom>
            <a:solidFill>
              <a:srgbClr val="F5C9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435305" y="1698545"/>
              <a:ext cx="8613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Та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488004" y="2129450"/>
            <a:ext cx="1051272" cy="967287"/>
            <a:chOff x="3603580" y="2071575"/>
            <a:chExt cx="1051272" cy="967287"/>
          </a:xfrm>
        </p:grpSpPr>
        <p:sp>
          <p:nvSpPr>
            <p:cNvPr id="23" name="Овал 22"/>
            <p:cNvSpPr/>
            <p:nvPr/>
          </p:nvSpPr>
          <p:spPr>
            <a:xfrm>
              <a:off x="3603580" y="2071575"/>
              <a:ext cx="1051272" cy="967287"/>
            </a:xfrm>
            <a:prstGeom prst="ellipse">
              <a:avLst/>
            </a:prstGeom>
            <a:solidFill>
              <a:srgbClr val="E5FF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722694" y="2104398"/>
              <a:ext cx="8130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АІ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795361" y="1518961"/>
            <a:ext cx="1051272" cy="981093"/>
            <a:chOff x="4934025" y="1552147"/>
            <a:chExt cx="1051272" cy="981093"/>
          </a:xfrm>
        </p:grpSpPr>
        <p:sp>
          <p:nvSpPr>
            <p:cNvPr id="22" name="Овал 21"/>
            <p:cNvSpPr/>
            <p:nvPr/>
          </p:nvSpPr>
          <p:spPr>
            <a:xfrm>
              <a:off x="4934025" y="1552147"/>
              <a:ext cx="1051272" cy="967287"/>
            </a:xfrm>
            <a:prstGeom prst="ellipse">
              <a:avLst/>
            </a:prstGeom>
            <a:solidFill>
              <a:srgbClr val="FDD7CB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732" y="1609910"/>
              <a:ext cx="9845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Na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241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Конічна колба Хімічна хімія - Безкоштовний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" y="500743"/>
            <a:ext cx="3393706" cy="37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2001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«Містична колба»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603580" y="3984171"/>
            <a:ext cx="7576049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 err="1"/>
              <a:t>Рідкий</a:t>
            </a:r>
            <a:r>
              <a:rPr lang="ru-RU" sz="3200" b="1" dirty="0"/>
              <a:t> </a:t>
            </a:r>
            <a:r>
              <a:rPr lang="ru-RU" sz="3200" b="1" dirty="0" smtClean="0"/>
              <a:t>метал (</a:t>
            </a:r>
            <a:r>
              <a:rPr lang="ru-RU" sz="3200" b="1" dirty="0" err="1" smtClean="0"/>
              <a:t>агрегатний</a:t>
            </a:r>
            <a:r>
              <a:rPr lang="ru-RU" sz="3200" b="1" dirty="0" smtClean="0"/>
              <a:t> стан)</a:t>
            </a:r>
            <a:endParaRPr lang="ru-RU" sz="3200" b="1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2242643" y="-576"/>
            <a:ext cx="945087" cy="1080003"/>
            <a:chOff x="2242643" y="-576"/>
            <a:chExt cx="945087" cy="1080003"/>
          </a:xfrm>
        </p:grpSpPr>
        <p:sp>
          <p:nvSpPr>
            <p:cNvPr id="7" name="Овальная выноска 6"/>
            <p:cNvSpPr/>
            <p:nvPr/>
          </p:nvSpPr>
          <p:spPr>
            <a:xfrm rot="7771431">
              <a:off x="2175185" y="66882"/>
              <a:ext cx="1080003" cy="945087"/>
            </a:xfrm>
            <a:prstGeom prst="wedgeEllipseCallout">
              <a:avLst>
                <a:gd name="adj1" fmla="val 52549"/>
                <a:gd name="adj2" fmla="val 82640"/>
              </a:avLst>
            </a:prstGeom>
            <a:solidFill>
              <a:srgbClr val="BEFEC4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16065" y="77760"/>
              <a:ext cx="59824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К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671421" y="1042221"/>
            <a:ext cx="1051272" cy="969151"/>
            <a:chOff x="2671421" y="1042221"/>
            <a:chExt cx="1051272" cy="969151"/>
          </a:xfrm>
        </p:grpSpPr>
        <p:sp>
          <p:nvSpPr>
            <p:cNvPr id="18" name="Овал 17"/>
            <p:cNvSpPr/>
            <p:nvPr/>
          </p:nvSpPr>
          <p:spPr>
            <a:xfrm>
              <a:off x="2671421" y="1042221"/>
              <a:ext cx="1051272" cy="967287"/>
            </a:xfrm>
            <a:prstGeom prst="ellipse">
              <a:avLst/>
            </a:prstGeom>
            <a:solidFill>
              <a:srgbClr val="FFFFCC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997178" y="1088042"/>
              <a:ext cx="3770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91604" y="2786888"/>
            <a:ext cx="1053991" cy="967287"/>
            <a:chOff x="4436133" y="2769810"/>
            <a:chExt cx="1053991" cy="967287"/>
          </a:xfrm>
        </p:grpSpPr>
        <p:sp>
          <p:nvSpPr>
            <p:cNvPr id="26" name="Овал 25"/>
            <p:cNvSpPr/>
            <p:nvPr/>
          </p:nvSpPr>
          <p:spPr>
            <a:xfrm>
              <a:off x="4436133" y="2769810"/>
              <a:ext cx="1051272" cy="967287"/>
            </a:xfrm>
            <a:prstGeom prst="ellipse">
              <a:avLst/>
            </a:prstGeom>
            <a:solidFill>
              <a:srgbClr val="D2F4FE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471897" y="2791788"/>
              <a:ext cx="10182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Нg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795362" y="2825970"/>
            <a:ext cx="1051272" cy="967287"/>
            <a:chOff x="5205339" y="1677128"/>
            <a:chExt cx="1051272" cy="967287"/>
          </a:xfrm>
        </p:grpSpPr>
        <p:sp>
          <p:nvSpPr>
            <p:cNvPr id="25" name="Овал 24"/>
            <p:cNvSpPr/>
            <p:nvPr/>
          </p:nvSpPr>
          <p:spPr>
            <a:xfrm>
              <a:off x="5205339" y="1677128"/>
              <a:ext cx="1051272" cy="967287"/>
            </a:xfrm>
            <a:prstGeom prst="ellipse">
              <a:avLst/>
            </a:prstGeom>
            <a:solidFill>
              <a:srgbClr val="FFFF66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33082" y="1699106"/>
              <a:ext cx="9957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Аu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0332" y="1880661"/>
            <a:ext cx="1051272" cy="967287"/>
            <a:chOff x="6340332" y="1676566"/>
            <a:chExt cx="1051272" cy="967287"/>
          </a:xfrm>
        </p:grpSpPr>
        <p:sp>
          <p:nvSpPr>
            <p:cNvPr id="24" name="Овал 23"/>
            <p:cNvSpPr/>
            <p:nvPr/>
          </p:nvSpPr>
          <p:spPr>
            <a:xfrm>
              <a:off x="6340332" y="1676566"/>
              <a:ext cx="1051272" cy="967287"/>
            </a:xfrm>
            <a:prstGeom prst="ellipse">
              <a:avLst/>
            </a:prstGeom>
            <a:solidFill>
              <a:srgbClr val="F5C9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435305" y="1698545"/>
              <a:ext cx="8613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Та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488004" y="2129450"/>
            <a:ext cx="1051272" cy="967287"/>
            <a:chOff x="3603580" y="2071575"/>
            <a:chExt cx="1051272" cy="967287"/>
          </a:xfrm>
        </p:grpSpPr>
        <p:sp>
          <p:nvSpPr>
            <p:cNvPr id="23" name="Овал 22"/>
            <p:cNvSpPr/>
            <p:nvPr/>
          </p:nvSpPr>
          <p:spPr>
            <a:xfrm>
              <a:off x="3603580" y="2071575"/>
              <a:ext cx="1051272" cy="967287"/>
            </a:xfrm>
            <a:prstGeom prst="ellipse">
              <a:avLst/>
            </a:prstGeom>
            <a:solidFill>
              <a:srgbClr val="E5FF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722694" y="2104398"/>
              <a:ext cx="8130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АІ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795361" y="1518961"/>
            <a:ext cx="1051272" cy="981093"/>
            <a:chOff x="4934025" y="1552147"/>
            <a:chExt cx="1051272" cy="981093"/>
          </a:xfrm>
        </p:grpSpPr>
        <p:sp>
          <p:nvSpPr>
            <p:cNvPr id="22" name="Овал 21"/>
            <p:cNvSpPr/>
            <p:nvPr/>
          </p:nvSpPr>
          <p:spPr>
            <a:xfrm>
              <a:off x="4934025" y="1552147"/>
              <a:ext cx="1051272" cy="967287"/>
            </a:xfrm>
            <a:prstGeom prst="ellipse">
              <a:avLst/>
            </a:prstGeom>
            <a:solidFill>
              <a:srgbClr val="FDD7CB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732" y="1609910"/>
              <a:ext cx="9845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Na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354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Конічна колба Хімічна хімія - Безкоштовний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" y="500743"/>
            <a:ext cx="3393706" cy="37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2001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«Містична колба»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603580" y="3984171"/>
            <a:ext cx="7576049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 err="1"/>
              <a:t>Який</a:t>
            </a:r>
            <a:r>
              <a:rPr lang="ru-RU" sz="3200" b="1" dirty="0"/>
              <a:t> метал </a:t>
            </a:r>
            <a:r>
              <a:rPr lang="ru-RU" sz="3200" b="1" dirty="0" err="1"/>
              <a:t>називають</a:t>
            </a:r>
            <a:r>
              <a:rPr lang="ru-RU" sz="3200" b="1" dirty="0"/>
              <a:t> «</a:t>
            </a:r>
            <a:r>
              <a:rPr lang="ru-RU" sz="3200" b="1" dirty="0" err="1"/>
              <a:t>крилатим</a:t>
            </a:r>
            <a:r>
              <a:rPr lang="ru-RU" sz="3200" b="1" dirty="0"/>
              <a:t>»?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242643" y="-576"/>
            <a:ext cx="945087" cy="1080003"/>
            <a:chOff x="2242643" y="-576"/>
            <a:chExt cx="945087" cy="1080003"/>
          </a:xfrm>
        </p:grpSpPr>
        <p:sp>
          <p:nvSpPr>
            <p:cNvPr id="7" name="Овальная выноска 6"/>
            <p:cNvSpPr/>
            <p:nvPr/>
          </p:nvSpPr>
          <p:spPr>
            <a:xfrm rot="7771431">
              <a:off x="2175185" y="66882"/>
              <a:ext cx="1080003" cy="945087"/>
            </a:xfrm>
            <a:prstGeom prst="wedgeEllipseCallout">
              <a:avLst>
                <a:gd name="adj1" fmla="val 52549"/>
                <a:gd name="adj2" fmla="val 82640"/>
              </a:avLst>
            </a:prstGeom>
            <a:solidFill>
              <a:srgbClr val="BEFEC4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16065" y="77760"/>
              <a:ext cx="59824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К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671421" y="1042221"/>
            <a:ext cx="1051272" cy="969151"/>
            <a:chOff x="2671421" y="1042221"/>
            <a:chExt cx="1051272" cy="969151"/>
          </a:xfrm>
        </p:grpSpPr>
        <p:sp>
          <p:nvSpPr>
            <p:cNvPr id="18" name="Овал 17"/>
            <p:cNvSpPr/>
            <p:nvPr/>
          </p:nvSpPr>
          <p:spPr>
            <a:xfrm>
              <a:off x="2671421" y="1042221"/>
              <a:ext cx="1051272" cy="967287"/>
            </a:xfrm>
            <a:prstGeom prst="ellipse">
              <a:avLst/>
            </a:prstGeom>
            <a:solidFill>
              <a:srgbClr val="FFFFCC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997178" y="1088042"/>
              <a:ext cx="3770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91604" y="2786888"/>
            <a:ext cx="1053991" cy="967287"/>
            <a:chOff x="4436133" y="2769810"/>
            <a:chExt cx="1053991" cy="967287"/>
          </a:xfrm>
        </p:grpSpPr>
        <p:sp>
          <p:nvSpPr>
            <p:cNvPr id="26" name="Овал 25"/>
            <p:cNvSpPr/>
            <p:nvPr/>
          </p:nvSpPr>
          <p:spPr>
            <a:xfrm>
              <a:off x="4436133" y="2769810"/>
              <a:ext cx="1051272" cy="967287"/>
            </a:xfrm>
            <a:prstGeom prst="ellipse">
              <a:avLst/>
            </a:prstGeom>
            <a:solidFill>
              <a:srgbClr val="D2F4FE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471897" y="2791788"/>
              <a:ext cx="10182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Нg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795362" y="2825970"/>
            <a:ext cx="1051272" cy="967287"/>
            <a:chOff x="5205339" y="1677128"/>
            <a:chExt cx="1051272" cy="967287"/>
          </a:xfrm>
        </p:grpSpPr>
        <p:sp>
          <p:nvSpPr>
            <p:cNvPr id="25" name="Овал 24"/>
            <p:cNvSpPr/>
            <p:nvPr/>
          </p:nvSpPr>
          <p:spPr>
            <a:xfrm>
              <a:off x="5205339" y="1677128"/>
              <a:ext cx="1051272" cy="967287"/>
            </a:xfrm>
            <a:prstGeom prst="ellipse">
              <a:avLst/>
            </a:prstGeom>
            <a:solidFill>
              <a:srgbClr val="FFFF66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33082" y="1699106"/>
              <a:ext cx="9957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Аu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0332" y="1880661"/>
            <a:ext cx="1051272" cy="967287"/>
            <a:chOff x="6340332" y="1676566"/>
            <a:chExt cx="1051272" cy="967287"/>
          </a:xfrm>
        </p:grpSpPr>
        <p:sp>
          <p:nvSpPr>
            <p:cNvPr id="24" name="Овал 23"/>
            <p:cNvSpPr/>
            <p:nvPr/>
          </p:nvSpPr>
          <p:spPr>
            <a:xfrm>
              <a:off x="6340332" y="1676566"/>
              <a:ext cx="1051272" cy="967287"/>
            </a:xfrm>
            <a:prstGeom prst="ellipse">
              <a:avLst/>
            </a:prstGeom>
            <a:solidFill>
              <a:srgbClr val="F5C9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435305" y="1698545"/>
              <a:ext cx="8613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Та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488004" y="2129450"/>
            <a:ext cx="1051272" cy="967287"/>
            <a:chOff x="3603580" y="2071575"/>
            <a:chExt cx="1051272" cy="967287"/>
          </a:xfrm>
        </p:grpSpPr>
        <p:sp>
          <p:nvSpPr>
            <p:cNvPr id="23" name="Овал 22"/>
            <p:cNvSpPr/>
            <p:nvPr/>
          </p:nvSpPr>
          <p:spPr>
            <a:xfrm>
              <a:off x="3603580" y="2071575"/>
              <a:ext cx="1051272" cy="967287"/>
            </a:xfrm>
            <a:prstGeom prst="ellipse">
              <a:avLst/>
            </a:prstGeom>
            <a:solidFill>
              <a:srgbClr val="E5FF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722694" y="2104398"/>
              <a:ext cx="8130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АІ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795361" y="1518961"/>
            <a:ext cx="1051272" cy="981093"/>
            <a:chOff x="4934025" y="1552147"/>
            <a:chExt cx="1051272" cy="981093"/>
          </a:xfrm>
        </p:grpSpPr>
        <p:sp>
          <p:nvSpPr>
            <p:cNvPr id="22" name="Овал 21"/>
            <p:cNvSpPr/>
            <p:nvPr/>
          </p:nvSpPr>
          <p:spPr>
            <a:xfrm>
              <a:off x="4934025" y="1552147"/>
              <a:ext cx="1051272" cy="967287"/>
            </a:xfrm>
            <a:prstGeom prst="ellipse">
              <a:avLst/>
            </a:prstGeom>
            <a:solidFill>
              <a:srgbClr val="FDD7CB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732" y="1609910"/>
              <a:ext cx="9845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Na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167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Конічна колба Хімічна хімія - Безкоштовний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" y="500743"/>
            <a:ext cx="3393706" cy="37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2001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«Містична колба»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603580" y="3984171"/>
            <a:ext cx="7576049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/>
              <a:t>Метал, </a:t>
            </a:r>
            <a:r>
              <a:rPr lang="ru-RU" sz="3200" b="1" dirty="0" err="1"/>
              <a:t>який</a:t>
            </a:r>
            <a:r>
              <a:rPr lang="ru-RU" sz="3200" b="1" dirty="0"/>
              <a:t> </a:t>
            </a:r>
            <a:r>
              <a:rPr lang="ru-RU" sz="3200" b="1" dirty="0" err="1"/>
              <a:t>розчиняється</a:t>
            </a:r>
            <a:r>
              <a:rPr lang="ru-RU" sz="3200" b="1" dirty="0"/>
              <a:t> </a:t>
            </a:r>
            <a:r>
              <a:rPr lang="ru-RU" sz="3200" b="1" dirty="0" err="1"/>
              <a:t>тільки</a:t>
            </a:r>
            <a:r>
              <a:rPr lang="ru-RU" sz="3200" b="1" dirty="0"/>
              <a:t> в  «</a:t>
            </a:r>
            <a:r>
              <a:rPr lang="ru-RU" sz="3200" b="1" dirty="0" err="1"/>
              <a:t>царській</a:t>
            </a:r>
            <a:r>
              <a:rPr lang="ru-RU" sz="3200" b="1" dirty="0"/>
              <a:t> </a:t>
            </a:r>
            <a:r>
              <a:rPr lang="ru-RU" sz="3200" b="1" dirty="0" err="1"/>
              <a:t>горілці</a:t>
            </a:r>
            <a:r>
              <a:rPr lang="ru-RU" sz="3200" b="1" dirty="0"/>
              <a:t>»?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242643" y="-576"/>
            <a:ext cx="945087" cy="1080003"/>
            <a:chOff x="2242643" y="-576"/>
            <a:chExt cx="945087" cy="1080003"/>
          </a:xfrm>
        </p:grpSpPr>
        <p:sp>
          <p:nvSpPr>
            <p:cNvPr id="7" name="Овальная выноска 6"/>
            <p:cNvSpPr/>
            <p:nvPr/>
          </p:nvSpPr>
          <p:spPr>
            <a:xfrm rot="7771431">
              <a:off x="2175185" y="66882"/>
              <a:ext cx="1080003" cy="945087"/>
            </a:xfrm>
            <a:prstGeom prst="wedgeEllipseCallout">
              <a:avLst>
                <a:gd name="adj1" fmla="val 52549"/>
                <a:gd name="adj2" fmla="val 82640"/>
              </a:avLst>
            </a:prstGeom>
            <a:solidFill>
              <a:srgbClr val="BEFEC4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16065" y="77760"/>
              <a:ext cx="59824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К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671421" y="1042221"/>
            <a:ext cx="1051272" cy="969151"/>
            <a:chOff x="2671421" y="1042221"/>
            <a:chExt cx="1051272" cy="969151"/>
          </a:xfrm>
        </p:grpSpPr>
        <p:sp>
          <p:nvSpPr>
            <p:cNvPr id="18" name="Овал 17"/>
            <p:cNvSpPr/>
            <p:nvPr/>
          </p:nvSpPr>
          <p:spPr>
            <a:xfrm>
              <a:off x="2671421" y="1042221"/>
              <a:ext cx="1051272" cy="967287"/>
            </a:xfrm>
            <a:prstGeom prst="ellipse">
              <a:avLst/>
            </a:prstGeom>
            <a:solidFill>
              <a:srgbClr val="FFFFCC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997178" y="1088042"/>
              <a:ext cx="3770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91604" y="2786888"/>
            <a:ext cx="1053991" cy="967287"/>
            <a:chOff x="4436133" y="2769810"/>
            <a:chExt cx="1053991" cy="967287"/>
          </a:xfrm>
        </p:grpSpPr>
        <p:sp>
          <p:nvSpPr>
            <p:cNvPr id="26" name="Овал 25"/>
            <p:cNvSpPr/>
            <p:nvPr/>
          </p:nvSpPr>
          <p:spPr>
            <a:xfrm>
              <a:off x="4436133" y="2769810"/>
              <a:ext cx="1051272" cy="967287"/>
            </a:xfrm>
            <a:prstGeom prst="ellipse">
              <a:avLst/>
            </a:prstGeom>
            <a:solidFill>
              <a:srgbClr val="D2F4FE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471897" y="2791788"/>
              <a:ext cx="10182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Нg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795362" y="2825970"/>
            <a:ext cx="1051272" cy="967287"/>
            <a:chOff x="5205339" y="1677128"/>
            <a:chExt cx="1051272" cy="967287"/>
          </a:xfrm>
        </p:grpSpPr>
        <p:sp>
          <p:nvSpPr>
            <p:cNvPr id="25" name="Овал 24"/>
            <p:cNvSpPr/>
            <p:nvPr/>
          </p:nvSpPr>
          <p:spPr>
            <a:xfrm>
              <a:off x="5205339" y="1677128"/>
              <a:ext cx="1051272" cy="967287"/>
            </a:xfrm>
            <a:prstGeom prst="ellipse">
              <a:avLst/>
            </a:prstGeom>
            <a:solidFill>
              <a:srgbClr val="FFFF66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33082" y="1699106"/>
              <a:ext cx="9957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Аu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0332" y="1880661"/>
            <a:ext cx="1051272" cy="967287"/>
            <a:chOff x="6340332" y="1676566"/>
            <a:chExt cx="1051272" cy="967287"/>
          </a:xfrm>
        </p:grpSpPr>
        <p:sp>
          <p:nvSpPr>
            <p:cNvPr id="24" name="Овал 23"/>
            <p:cNvSpPr/>
            <p:nvPr/>
          </p:nvSpPr>
          <p:spPr>
            <a:xfrm>
              <a:off x="6340332" y="1676566"/>
              <a:ext cx="1051272" cy="967287"/>
            </a:xfrm>
            <a:prstGeom prst="ellipse">
              <a:avLst/>
            </a:prstGeom>
            <a:solidFill>
              <a:srgbClr val="F5C9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435305" y="1698545"/>
              <a:ext cx="8613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Та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488004" y="2129450"/>
            <a:ext cx="1051272" cy="967287"/>
            <a:chOff x="3603580" y="2071575"/>
            <a:chExt cx="1051272" cy="967287"/>
          </a:xfrm>
        </p:grpSpPr>
        <p:sp>
          <p:nvSpPr>
            <p:cNvPr id="23" name="Овал 22"/>
            <p:cNvSpPr/>
            <p:nvPr/>
          </p:nvSpPr>
          <p:spPr>
            <a:xfrm>
              <a:off x="3603580" y="2071575"/>
              <a:ext cx="1051272" cy="967287"/>
            </a:xfrm>
            <a:prstGeom prst="ellipse">
              <a:avLst/>
            </a:prstGeom>
            <a:solidFill>
              <a:srgbClr val="E5FF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722694" y="2104398"/>
              <a:ext cx="8130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АІ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795361" y="1518961"/>
            <a:ext cx="1051272" cy="981093"/>
            <a:chOff x="4934025" y="1552147"/>
            <a:chExt cx="1051272" cy="981093"/>
          </a:xfrm>
        </p:grpSpPr>
        <p:sp>
          <p:nvSpPr>
            <p:cNvPr id="22" name="Овал 21"/>
            <p:cNvSpPr/>
            <p:nvPr/>
          </p:nvSpPr>
          <p:spPr>
            <a:xfrm>
              <a:off x="4934025" y="1552147"/>
              <a:ext cx="1051272" cy="967287"/>
            </a:xfrm>
            <a:prstGeom prst="ellipse">
              <a:avLst/>
            </a:prstGeom>
            <a:solidFill>
              <a:srgbClr val="FDD7CB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732" y="1609910"/>
              <a:ext cx="9845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Na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271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Конічна колба Хімічна хімія - Безкоштовний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" y="500743"/>
            <a:ext cx="3393706" cy="37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36133" y="838980"/>
            <a:ext cx="42001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«Містична колба»</a:t>
            </a:r>
            <a:endParaRPr lang="uk-UA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603580" y="3984171"/>
            <a:ext cx="7576049" cy="2694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ru-RU" sz="3200" b="1" dirty="0" err="1"/>
              <a:t>Який</a:t>
            </a:r>
            <a:r>
              <a:rPr lang="ru-RU" sz="3200" b="1" dirty="0"/>
              <a:t> метал входить до складу </a:t>
            </a:r>
            <a:r>
              <a:rPr lang="ru-RU" sz="3200" b="1" dirty="0" err="1"/>
              <a:t>кухонної</a:t>
            </a:r>
            <a:r>
              <a:rPr lang="ru-RU" sz="3200" b="1" dirty="0"/>
              <a:t> </a:t>
            </a:r>
            <a:r>
              <a:rPr lang="ru-RU" sz="3200" b="1" dirty="0" err="1"/>
              <a:t>солі</a:t>
            </a:r>
            <a:r>
              <a:rPr lang="ru-RU" sz="3200" b="1" dirty="0"/>
              <a:t>?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242643" y="-576"/>
            <a:ext cx="945087" cy="1080003"/>
            <a:chOff x="2242643" y="-576"/>
            <a:chExt cx="945087" cy="1080003"/>
          </a:xfrm>
        </p:grpSpPr>
        <p:sp>
          <p:nvSpPr>
            <p:cNvPr id="7" name="Овальная выноска 6"/>
            <p:cNvSpPr/>
            <p:nvPr/>
          </p:nvSpPr>
          <p:spPr>
            <a:xfrm rot="7771431">
              <a:off x="2175185" y="66882"/>
              <a:ext cx="1080003" cy="945087"/>
            </a:xfrm>
            <a:prstGeom prst="wedgeEllipseCallout">
              <a:avLst>
                <a:gd name="adj1" fmla="val 52549"/>
                <a:gd name="adj2" fmla="val 82640"/>
              </a:avLst>
            </a:prstGeom>
            <a:solidFill>
              <a:srgbClr val="BEFEC4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16065" y="77760"/>
              <a:ext cx="59824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К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671421" y="1042221"/>
            <a:ext cx="1051272" cy="969151"/>
            <a:chOff x="2671421" y="1042221"/>
            <a:chExt cx="1051272" cy="969151"/>
          </a:xfrm>
        </p:grpSpPr>
        <p:sp>
          <p:nvSpPr>
            <p:cNvPr id="18" name="Овал 17"/>
            <p:cNvSpPr/>
            <p:nvPr/>
          </p:nvSpPr>
          <p:spPr>
            <a:xfrm>
              <a:off x="2671421" y="1042221"/>
              <a:ext cx="1051272" cy="967287"/>
            </a:xfrm>
            <a:prstGeom prst="ellipse">
              <a:avLst/>
            </a:prstGeom>
            <a:solidFill>
              <a:srgbClr val="FFFFCC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997178" y="1088042"/>
              <a:ext cx="3770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391604" y="2786888"/>
            <a:ext cx="1053991" cy="967287"/>
            <a:chOff x="4436133" y="2769810"/>
            <a:chExt cx="1053991" cy="967287"/>
          </a:xfrm>
        </p:grpSpPr>
        <p:sp>
          <p:nvSpPr>
            <p:cNvPr id="26" name="Овал 25"/>
            <p:cNvSpPr/>
            <p:nvPr/>
          </p:nvSpPr>
          <p:spPr>
            <a:xfrm>
              <a:off x="4436133" y="2769810"/>
              <a:ext cx="1051272" cy="967287"/>
            </a:xfrm>
            <a:prstGeom prst="ellipse">
              <a:avLst/>
            </a:prstGeom>
            <a:solidFill>
              <a:srgbClr val="D2F4FE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471897" y="2791788"/>
              <a:ext cx="10182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Нg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795362" y="2825970"/>
            <a:ext cx="1051272" cy="967287"/>
            <a:chOff x="5205339" y="1677128"/>
            <a:chExt cx="1051272" cy="967287"/>
          </a:xfrm>
        </p:grpSpPr>
        <p:sp>
          <p:nvSpPr>
            <p:cNvPr id="25" name="Овал 24"/>
            <p:cNvSpPr/>
            <p:nvPr/>
          </p:nvSpPr>
          <p:spPr>
            <a:xfrm>
              <a:off x="5205339" y="1677128"/>
              <a:ext cx="1051272" cy="967287"/>
            </a:xfrm>
            <a:prstGeom prst="ellipse">
              <a:avLst/>
            </a:prstGeom>
            <a:solidFill>
              <a:srgbClr val="FFFF66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33082" y="1699106"/>
              <a:ext cx="99578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Аu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0332" y="1880661"/>
            <a:ext cx="1051272" cy="967287"/>
            <a:chOff x="6340332" y="1676566"/>
            <a:chExt cx="1051272" cy="967287"/>
          </a:xfrm>
        </p:grpSpPr>
        <p:sp>
          <p:nvSpPr>
            <p:cNvPr id="24" name="Овал 23"/>
            <p:cNvSpPr/>
            <p:nvPr/>
          </p:nvSpPr>
          <p:spPr>
            <a:xfrm>
              <a:off x="6340332" y="1676566"/>
              <a:ext cx="1051272" cy="967287"/>
            </a:xfrm>
            <a:prstGeom prst="ellipse">
              <a:avLst/>
            </a:prstGeom>
            <a:solidFill>
              <a:srgbClr val="F5C9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435305" y="1698545"/>
              <a:ext cx="86132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Та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3488004" y="2129450"/>
            <a:ext cx="1051272" cy="967287"/>
            <a:chOff x="3603580" y="2071575"/>
            <a:chExt cx="1051272" cy="967287"/>
          </a:xfrm>
        </p:grpSpPr>
        <p:sp>
          <p:nvSpPr>
            <p:cNvPr id="23" name="Овал 22"/>
            <p:cNvSpPr/>
            <p:nvPr/>
          </p:nvSpPr>
          <p:spPr>
            <a:xfrm>
              <a:off x="3603580" y="2071575"/>
              <a:ext cx="1051272" cy="967287"/>
            </a:xfrm>
            <a:prstGeom prst="ellipse">
              <a:avLst/>
            </a:prstGeom>
            <a:solidFill>
              <a:srgbClr val="E5FFFF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722694" y="2104398"/>
              <a:ext cx="8130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АІ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795361" y="1518961"/>
            <a:ext cx="1051272" cy="981093"/>
            <a:chOff x="4934025" y="1552147"/>
            <a:chExt cx="1051272" cy="981093"/>
          </a:xfrm>
        </p:grpSpPr>
        <p:sp>
          <p:nvSpPr>
            <p:cNvPr id="22" name="Овал 21"/>
            <p:cNvSpPr/>
            <p:nvPr/>
          </p:nvSpPr>
          <p:spPr>
            <a:xfrm>
              <a:off x="4934025" y="1552147"/>
              <a:ext cx="1051272" cy="967287"/>
            </a:xfrm>
            <a:prstGeom prst="ellipse">
              <a:avLst/>
            </a:prstGeom>
            <a:solidFill>
              <a:srgbClr val="FDD7CB"/>
            </a:solidFill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0732" y="1609910"/>
              <a:ext cx="984565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lvl="0" algn="ctr"/>
              <a:r>
                <a:rPr lang="uk-UA" sz="54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Na</a:t>
              </a:r>
              <a:endParaRPr lang="uk-UA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082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8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0" y="24057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4648200" y="840239"/>
            <a:ext cx="5029199" cy="51347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/>
              <a:t>Хімія – дивна наука</a:t>
            </a:r>
          </a:p>
          <a:p>
            <a:pPr marL="0" indent="0">
              <a:buNone/>
            </a:pPr>
            <a:r>
              <a:rPr lang="uk-UA" dirty="0" smtClean="0"/>
              <a:t>В </a:t>
            </a:r>
            <a:r>
              <a:rPr lang="uk-UA" dirty="0"/>
              <a:t>ній таємна прихована суть.</a:t>
            </a:r>
          </a:p>
          <a:p>
            <a:pPr marL="0" indent="0">
              <a:buNone/>
            </a:pPr>
            <a:r>
              <a:rPr lang="uk-UA" dirty="0" smtClean="0"/>
              <a:t>Простягає </a:t>
            </a:r>
            <a:r>
              <a:rPr lang="uk-UA" dirty="0"/>
              <a:t>вона свої руки</a:t>
            </a:r>
          </a:p>
          <a:p>
            <a:pPr marL="0" indent="0">
              <a:buNone/>
            </a:pPr>
            <a:r>
              <a:rPr lang="uk-UA" dirty="0"/>
              <a:t>У найглибші глибини, щоб </a:t>
            </a:r>
            <a:r>
              <a:rPr lang="uk-UA" dirty="0" err="1"/>
              <a:t>буть</a:t>
            </a:r>
            <a:r>
              <a:rPr lang="uk-UA" dirty="0"/>
              <a:t>.</a:t>
            </a:r>
          </a:p>
          <a:p>
            <a:pPr marL="0" indent="0">
              <a:buNone/>
            </a:pPr>
            <a:r>
              <a:rPr lang="uk-UA" dirty="0" smtClean="0"/>
              <a:t>Чарувати </a:t>
            </a:r>
            <a:r>
              <a:rPr lang="uk-UA" dirty="0"/>
              <a:t>сучасну людину,</a:t>
            </a:r>
          </a:p>
          <a:p>
            <a:pPr marL="0" indent="0">
              <a:buNone/>
            </a:pPr>
            <a:r>
              <a:rPr lang="uk-UA" dirty="0"/>
              <a:t>Дарувати їй блага земні.</a:t>
            </a:r>
          </a:p>
          <a:p>
            <a:pPr marL="0" indent="0">
              <a:buNone/>
            </a:pPr>
            <a:r>
              <a:rPr lang="uk-UA" dirty="0" smtClean="0"/>
              <a:t>З </a:t>
            </a:r>
            <a:r>
              <a:rPr lang="uk-UA" dirty="0"/>
              <a:t>нею людство ніколи не згине,</a:t>
            </a:r>
          </a:p>
          <a:p>
            <a:pPr marL="0" indent="0">
              <a:buNone/>
            </a:pPr>
            <a:r>
              <a:rPr lang="uk-UA" dirty="0"/>
              <a:t>Якщо вивчить закони її.</a:t>
            </a:r>
          </a:p>
          <a:p>
            <a:pPr marL="0" indent="0">
              <a:buNone/>
            </a:pPr>
            <a:r>
              <a:rPr lang="uk-UA" dirty="0" smtClean="0"/>
              <a:t>І </a:t>
            </a:r>
            <a:r>
              <a:rPr lang="uk-UA" dirty="0"/>
              <a:t>тому кожен має пізнати</a:t>
            </a:r>
          </a:p>
          <a:p>
            <a:pPr marL="0" indent="0">
              <a:buNone/>
            </a:pPr>
            <a:r>
              <a:rPr lang="uk-UA" dirty="0"/>
              <a:t>Всі хімічні закони життя.</a:t>
            </a:r>
          </a:p>
          <a:p>
            <a:pPr marL="0" indent="0">
              <a:buNone/>
            </a:pPr>
            <a:r>
              <a:rPr lang="uk-UA" dirty="0" smtClean="0"/>
              <a:t>Вчити </a:t>
            </a:r>
            <a:r>
              <a:rPr lang="uk-UA" dirty="0"/>
              <a:t>хімію треба завзято</a:t>
            </a:r>
          </a:p>
          <a:p>
            <a:pPr marL="0" indent="0">
              <a:buNone/>
            </a:pPr>
            <a:r>
              <a:rPr lang="uk-UA" dirty="0"/>
              <a:t>І в майбутнє нести ці знання</a:t>
            </a:r>
            <a:r>
              <a:rPr lang="uk-UA" dirty="0" smtClean="0"/>
              <a:t>!</a:t>
            </a:r>
            <a:endParaRPr lang="uk-UA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1398814" y="2639785"/>
            <a:ext cx="3129643" cy="2057400"/>
            <a:chOff x="4528457" y="3635828"/>
            <a:chExt cx="3129643" cy="2057400"/>
          </a:xfrm>
        </p:grpSpPr>
        <p:sp>
          <p:nvSpPr>
            <p:cNvPr id="8" name="7-конечная звезда 7"/>
            <p:cNvSpPr/>
            <p:nvPr/>
          </p:nvSpPr>
          <p:spPr>
            <a:xfrm>
              <a:off x="4528457" y="5366657"/>
              <a:ext cx="391886" cy="3265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397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7-конечная звезда 8"/>
            <p:cNvSpPr/>
            <p:nvPr/>
          </p:nvSpPr>
          <p:spPr>
            <a:xfrm>
              <a:off x="4680857" y="5078185"/>
              <a:ext cx="653143" cy="576943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0" name="7-конечная звезда 9"/>
            <p:cNvSpPr/>
            <p:nvPr/>
          </p:nvSpPr>
          <p:spPr>
            <a:xfrm>
              <a:off x="4974771" y="4593770"/>
              <a:ext cx="957941" cy="9361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7-конечная звезда 10"/>
            <p:cNvSpPr/>
            <p:nvPr/>
          </p:nvSpPr>
          <p:spPr>
            <a:xfrm>
              <a:off x="5334000" y="4125686"/>
              <a:ext cx="1338943" cy="1142998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7-конечная звезда 11"/>
            <p:cNvSpPr/>
            <p:nvPr/>
          </p:nvSpPr>
          <p:spPr>
            <a:xfrm>
              <a:off x="6003471" y="3635828"/>
              <a:ext cx="1654629" cy="1262742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228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16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</a:rPr>
                <a:t>ЕРУДИТ</a:t>
              </a:r>
              <a:endParaRPr lang="uk-UA" sz="1600" b="1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394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0" y="24057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4648200" y="2481943"/>
            <a:ext cx="6509657" cy="22968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 smtClean="0"/>
              <a:t>Лисенко Наталя Василівна,</a:t>
            </a:r>
          </a:p>
          <a:p>
            <a:pPr marL="0" indent="0">
              <a:buNone/>
            </a:pPr>
            <a:r>
              <a:rPr lang="uk-UA" dirty="0" smtClean="0"/>
              <a:t> вчитель хімії </a:t>
            </a:r>
          </a:p>
          <a:p>
            <a:pPr marL="0" indent="0">
              <a:buNone/>
            </a:pPr>
            <a:r>
              <a:rPr lang="uk-UA" dirty="0" smtClean="0"/>
              <a:t>Станіславського ліцею </a:t>
            </a:r>
            <a:r>
              <a:rPr lang="uk-UA" dirty="0" err="1" smtClean="0"/>
              <a:t>ім.К.Й.Голобородька</a:t>
            </a:r>
            <a:r>
              <a:rPr lang="uk-UA" dirty="0" smtClean="0"/>
              <a:t> </a:t>
            </a:r>
          </a:p>
          <a:p>
            <a:pPr marL="0" indent="0">
              <a:buNone/>
            </a:pPr>
            <a:r>
              <a:rPr lang="uk-UA" dirty="0" smtClean="0"/>
              <a:t>Станіславської сільської ради </a:t>
            </a:r>
          </a:p>
          <a:p>
            <a:pPr marL="0" indent="0">
              <a:buNone/>
            </a:pPr>
            <a:r>
              <a:rPr lang="uk-UA" dirty="0" smtClean="0"/>
              <a:t>Херсонської області</a:t>
            </a:r>
            <a:endParaRPr lang="uk-UA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1398814" y="2639785"/>
            <a:ext cx="3129643" cy="2057400"/>
            <a:chOff x="4528457" y="3635828"/>
            <a:chExt cx="3129643" cy="2057400"/>
          </a:xfrm>
        </p:grpSpPr>
        <p:sp>
          <p:nvSpPr>
            <p:cNvPr id="8" name="7-конечная звезда 7"/>
            <p:cNvSpPr/>
            <p:nvPr/>
          </p:nvSpPr>
          <p:spPr>
            <a:xfrm>
              <a:off x="4528457" y="5366657"/>
              <a:ext cx="391886" cy="3265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397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9" name="7-конечная звезда 8"/>
            <p:cNvSpPr/>
            <p:nvPr/>
          </p:nvSpPr>
          <p:spPr>
            <a:xfrm>
              <a:off x="4680857" y="5078185"/>
              <a:ext cx="653143" cy="576943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0" name="7-конечная звезда 9"/>
            <p:cNvSpPr/>
            <p:nvPr/>
          </p:nvSpPr>
          <p:spPr>
            <a:xfrm>
              <a:off x="4974771" y="4593770"/>
              <a:ext cx="957941" cy="936171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7-конечная звезда 10"/>
            <p:cNvSpPr/>
            <p:nvPr/>
          </p:nvSpPr>
          <p:spPr>
            <a:xfrm>
              <a:off x="5334000" y="4125686"/>
              <a:ext cx="1338943" cy="1142998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7-конечная звезда 11"/>
            <p:cNvSpPr/>
            <p:nvPr/>
          </p:nvSpPr>
          <p:spPr>
            <a:xfrm>
              <a:off x="6003471" y="3635828"/>
              <a:ext cx="1654629" cy="1262742"/>
            </a:xfrm>
            <a:prstGeom prst="star7">
              <a:avLst/>
            </a:prstGeom>
            <a:gradFill flip="none" rotWithShape="1">
              <a:gsLst>
                <a:gs pos="0">
                  <a:srgbClr val="FFFF66">
                    <a:tint val="66000"/>
                    <a:satMod val="160000"/>
                  </a:srgbClr>
                </a:gs>
                <a:gs pos="50000">
                  <a:srgbClr val="FFFF66">
                    <a:tint val="44500"/>
                    <a:satMod val="160000"/>
                  </a:srgbClr>
                </a:gs>
                <a:gs pos="100000">
                  <a:srgbClr val="FFFF66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effectLst>
              <a:glow rad="228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16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</a:rPr>
                <a:t>ЕРУДИТ</a:t>
              </a:r>
              <a:endParaRPr lang="uk-UA" sz="1600" b="1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092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1231</TotalTime>
  <Words>795</Words>
  <Application>Microsoft Office PowerPoint</Application>
  <PresentationFormat>Произвольный</PresentationFormat>
  <Paragraphs>182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Фізичні властивості речовин. Навчальні дослідження№4, №5</dc:title>
  <dc:creator>Лисенко Наталя</dc:creator>
  <cp:lastModifiedBy>Administrator</cp:lastModifiedBy>
  <cp:revision>123</cp:revision>
  <dcterms:created xsi:type="dcterms:W3CDTF">2024-08-20T11:28:25Z</dcterms:created>
  <dcterms:modified xsi:type="dcterms:W3CDTF">2025-02-06T11:31:38Z</dcterms:modified>
</cp:coreProperties>
</file>