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5" r:id="rId1"/>
  </p:sldMasterIdLst>
  <p:sldIdLst>
    <p:sldId id="263" r:id="rId2"/>
    <p:sldId id="269" r:id="rId3"/>
    <p:sldId id="259" r:id="rId4"/>
    <p:sldId id="277" r:id="rId5"/>
    <p:sldId id="278" r:id="rId6"/>
    <p:sldId id="282" r:id="rId7"/>
    <p:sldId id="303" r:id="rId8"/>
    <p:sldId id="283" r:id="rId9"/>
    <p:sldId id="284" r:id="rId10"/>
    <p:sldId id="285" r:id="rId11"/>
    <p:sldId id="279" r:id="rId12"/>
    <p:sldId id="287" r:id="rId13"/>
    <p:sldId id="288" r:id="rId14"/>
    <p:sldId id="286" r:id="rId15"/>
    <p:sldId id="297" r:id="rId16"/>
    <p:sldId id="290" r:id="rId17"/>
    <p:sldId id="291" r:id="rId18"/>
    <p:sldId id="301" r:id="rId19"/>
    <p:sldId id="298" r:id="rId20"/>
    <p:sldId id="270" r:id="rId21"/>
    <p:sldId id="272" r:id="rId22"/>
    <p:sldId id="275" r:id="rId23"/>
    <p:sldId id="276" r:id="rId24"/>
    <p:sldId id="274" r:id="rId25"/>
    <p:sldId id="299" r:id="rId26"/>
    <p:sldId id="300" r:id="rId27"/>
    <p:sldId id="281" r:id="rId28"/>
    <p:sldId id="302" r:id="rId29"/>
    <p:sldId id="292" r:id="rId30"/>
    <p:sldId id="293" r:id="rId31"/>
    <p:sldId id="294" r:id="rId32"/>
    <p:sldId id="295" r:id="rId33"/>
    <p:sldId id="304" r:id="rId34"/>
    <p:sldId id="305" r:id="rId35"/>
    <p:sldId id="306" r:id="rId36"/>
    <p:sldId id="268" r:id="rId3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89FF"/>
    <a:srgbClr val="FF89C4"/>
    <a:srgbClr val="F8A8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-710" y="-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F:\&#1052;&#1040;&#1053;%202019%20&#1043;&#1088;&#1072;&#1084;&#1086;&#1090;&#1108;&#1108;&#1074;&#1072;%20&#1044;.&#1028;\&#1051;&#1080;&#1089;&#1090;%20Microsoft%20Office%20Excel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0.58071813939924144"/>
          <c:w val="0.99444444444444469"/>
          <c:h val="0.38484835228929787"/>
        </c:manualLayout>
      </c:layout>
      <c:pie3DChart>
        <c:varyColors val="1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>
                        <a:latin typeface="Times New Roman" pitchFamily="18" charset="0"/>
                        <a:cs typeface="Times New Roman" pitchFamily="18" charset="0"/>
                      </a:rPr>
                      <a:t>28,47%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9856-4283-B538-768FDFF4E256}"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>
                        <a:latin typeface="Times New Roman" pitchFamily="18" charset="0"/>
                        <a:cs typeface="Times New Roman" pitchFamily="18" charset="0"/>
                      </a:rPr>
                      <a:t>15,82%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9856-4283-B538-768FDFF4E256}"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>
                        <a:latin typeface="Times New Roman" pitchFamily="18" charset="0"/>
                        <a:cs typeface="Times New Roman" pitchFamily="18" charset="0"/>
                      </a:rPr>
                      <a:t>21,62%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2-9856-4283-B538-768FDFF4E256}"/>
                </c:ext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>
                        <a:latin typeface="Times New Roman" pitchFamily="18" charset="0"/>
                        <a:cs typeface="Times New Roman" pitchFamily="18" charset="0"/>
                      </a:rPr>
                      <a:t>15,11%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3-9856-4283-B538-768FDFF4E256}"/>
                </c:ext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>
                        <a:latin typeface="Times New Roman" pitchFamily="18" charset="0"/>
                        <a:cs typeface="Times New Roman" pitchFamily="18" charset="0"/>
                      </a:rPr>
                      <a:t>18,1%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4-9856-4283-B538-768FDFF4E256}"/>
                </c:ext>
              </c:extLst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en-US">
                        <a:latin typeface="Times New Roman" pitchFamily="18" charset="0"/>
                        <a:cs typeface="Times New Roman" pitchFamily="18" charset="0"/>
                      </a:rPr>
                      <a:t>0,88%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5-9856-4283-B538-768FDFF4E25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lang="uk-UA" sz="2000">
                    <a:latin typeface="Times New Roman" pitchFamily="18" charset="0"/>
                    <a:cs typeface="Times New Roman" pitchFamily="18" charset="0"/>
                  </a:defRPr>
                </a:pPr>
                <a:endParaRPr lang="uk-UA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Лист1!$A$1:$A$6</c:f>
              <c:strCache>
                <c:ptCount val="6"/>
                <c:pt idx="0">
                  <c:v>ТМ «Садочок»</c:v>
                </c:pt>
                <c:pt idx="1">
                  <c:v>ТМ «Rich»</c:v>
                </c:pt>
                <c:pt idx="2">
                  <c:v>ТМ «Наш сік» </c:v>
                </c:pt>
                <c:pt idx="3">
                  <c:v>ТМ «Jaffa»</c:v>
                </c:pt>
                <c:pt idx="4">
                  <c:v>Самостійно готую собі яблучний сік</c:v>
                </c:pt>
                <c:pt idx="5">
                  <c:v>Самостійно готую собі апельсиновий сік</c:v>
                </c:pt>
              </c:strCache>
            </c:strRef>
          </c:cat>
          <c:val>
            <c:numRef>
              <c:f>Лист1!$B$1:$B$6</c:f>
              <c:numCache>
                <c:formatCode>0.00%</c:formatCode>
                <c:ptCount val="6"/>
                <c:pt idx="0">
                  <c:v>0.28470000000000001</c:v>
                </c:pt>
                <c:pt idx="1">
                  <c:v>0.15820000000000028</c:v>
                </c:pt>
                <c:pt idx="2">
                  <c:v>0.21620000000000025</c:v>
                </c:pt>
                <c:pt idx="3">
                  <c:v>0.15110000000000001</c:v>
                </c:pt>
                <c:pt idx="4">
                  <c:v>0.18100000000000022</c:v>
                </c:pt>
                <c:pt idx="5">
                  <c:v>8.8000000000000161E-3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9856-4283-B538-768FDFF4E256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t"/>
      <c:layout/>
      <c:overlay val="0"/>
      <c:txPr>
        <a:bodyPr/>
        <a:lstStyle/>
        <a:p>
          <a:pPr>
            <a:defRPr lang="uk-UA" sz="240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defRPr>
          </a:pPr>
          <a:endParaRPr lang="uk-UA"/>
        </a:p>
      </c:txPr>
    </c:legend>
    <c:plotVisOnly val="1"/>
    <c:dispBlanksAs val="zero"/>
    <c:showDLblsOverMax val="0"/>
  </c:chart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uk-U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spPr>
            <a:solidFill>
              <a:schemeClr val="accent2"/>
            </a:solidFill>
          </c:spPr>
          <c:invertIfNegative val="0"/>
          <c:cat>
            <c:strRef>
              <c:f>Лист5!$A$1:$A$8</c:f>
              <c:strCache>
                <c:ptCount val="8"/>
                <c:pt idx="0">
                  <c:v>Контрольна проба з вітаміном С</c:v>
                </c:pt>
                <c:pt idx="1">
                  <c:v>ТМ «Садочок»</c:v>
                </c:pt>
                <c:pt idx="2">
                  <c:v>ТМ «Наш сік» </c:v>
                </c:pt>
                <c:pt idx="3">
                  <c:v>ТМ «Sandora»</c:v>
                </c:pt>
                <c:pt idx="4">
                  <c:v>Свіжовиготовлений сік</c:v>
                </c:pt>
                <c:pt idx="5">
                  <c:v>Термічно оброблений </c:v>
                </c:pt>
                <c:pt idx="6">
                  <c:v>ТМ «Rich»</c:v>
                </c:pt>
                <c:pt idx="7">
                  <c:v>ТМ «Jaffa»</c:v>
                </c:pt>
              </c:strCache>
            </c:strRef>
          </c:cat>
          <c:val>
            <c:numRef>
              <c:f>Лист5!$B$1:$B$8</c:f>
              <c:numCache>
                <c:formatCode>General</c:formatCode>
                <c:ptCount val="8"/>
                <c:pt idx="0">
                  <c:v>8</c:v>
                </c:pt>
                <c:pt idx="1">
                  <c:v>1</c:v>
                </c:pt>
                <c:pt idx="2">
                  <c:v>2</c:v>
                </c:pt>
                <c:pt idx="3">
                  <c:v>4</c:v>
                </c:pt>
                <c:pt idx="4">
                  <c:v>4</c:v>
                </c:pt>
                <c:pt idx="5">
                  <c:v>7</c:v>
                </c:pt>
                <c:pt idx="6">
                  <c:v>1</c:v>
                </c:pt>
                <c:pt idx="7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67629568"/>
        <c:axId val="167631104"/>
        <c:axId val="0"/>
      </c:bar3DChart>
      <c:catAx>
        <c:axId val="1676295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779" b="0">
                <a:solidFill>
                  <a:srgbClr val="26497C"/>
                </a:solidFill>
                <a:latin typeface="Times New Roman" pitchFamily="18" charset="0"/>
                <a:cs typeface="Times New Roman" pitchFamily="18" charset="0"/>
              </a:defRPr>
            </a:pPr>
            <a:endParaRPr lang="uk-UA"/>
          </a:p>
        </c:txPr>
        <c:crossAx val="167631104"/>
        <c:crosses val="autoZero"/>
        <c:auto val="1"/>
        <c:lblAlgn val="ctr"/>
        <c:lblOffset val="100"/>
        <c:noMultiLvlLbl val="0"/>
      </c:catAx>
      <c:valAx>
        <c:axId val="167631104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383">
                <a:latin typeface="Times New Roman" pitchFamily="18" charset="0"/>
                <a:cs typeface="Times New Roman" pitchFamily="18" charset="0"/>
              </a:defRPr>
            </a:pPr>
            <a:endParaRPr lang="uk-UA"/>
          </a:p>
        </c:txPr>
        <c:crossAx val="167629568"/>
        <c:crosses val="autoZero"/>
        <c:crossBetween val="between"/>
      </c:valAx>
      <c:spPr>
        <a:noFill/>
        <a:ln w="25100">
          <a:noFill/>
        </a:ln>
      </c:spPr>
    </c:plotArea>
    <c:plotVisOnly val="1"/>
    <c:dispBlanksAs val="gap"/>
    <c:showDLblsOverMax val="0"/>
  </c:chart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9C64BF78-4FFE-4F33-8CE6-ABA4F5CE21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FB08468-0ADC-464D-890B-603C3D8010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7F96FA06-384B-456B-86BF-667A38AE0D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50504B8A-D13F-4279-8369-CC0D4A0821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65E9A-2E38-4A9A-9167-76A533AE1982}" type="datetimeFigureOut">
              <a:rPr lang="uk-UA" smtClean="0"/>
              <a:t>24.04.2024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22B32A82-905E-43A2-8758-89635C9F7E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575DF958-E3A0-4DB5-B1C2-82B4091014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460DF-2851-45CB-B412-842B8ED02B7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296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0FC12CF-56C7-44E1-A06D-04926E2EDE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BD47482C-C1FD-433C-8FEF-D8093EB87E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D2127019-F405-4B38-955F-4E29C037EA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65E9A-2E38-4A9A-9167-76A533AE1982}" type="datetimeFigureOut">
              <a:rPr lang="uk-UA" smtClean="0"/>
              <a:t>24.04.2024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727ADFF6-A6C0-4EBA-96CD-6D52E393CE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F294E144-3F54-4E83-A6E8-98494B26FB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460DF-2851-45CB-B412-842B8ED02B7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26443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54AA04C-E67B-47B6-832A-5155CC0AC9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33CDC1C6-CF4C-4152-935C-6DB3F62008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F08F529-6128-4341-88B5-83A53730E4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65E9A-2E38-4A9A-9167-76A533AE1982}" type="datetimeFigureOut">
              <a:rPr lang="uk-UA" smtClean="0"/>
              <a:t>24.04.2024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905B12B2-853D-4B31-91A2-A6DA9F6A20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017C1EC7-4EFF-4DB1-A5F8-E0B8EAB11C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460DF-2851-45CB-B412-842B8ED02B7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53504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C2755F6-0BBC-4E46-848A-1D277E26D8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7716169A-F4C9-42DC-8DDB-2EDE660929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E4C5201E-DE88-4625-B224-EF3FE1C2F0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D4EE2852-F990-485A-9DB4-0FAD91D9B9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65E9A-2E38-4A9A-9167-76A533AE1982}" type="datetimeFigureOut">
              <a:rPr lang="uk-UA" smtClean="0"/>
              <a:t>24.04.2024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B56F4AE9-BC8E-4143-BF63-78E279BF83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984B9505-5565-4F18-B13C-91AF782AAD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460DF-2851-45CB-B412-842B8ED02B7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06435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8E5CCC7-A828-4692-A42D-0FE4055654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AC5371A5-58CB-4100-9781-176080A6B5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3CA78784-15F6-438E-B334-AA85FE97E4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6818E235-A50E-4FC8-9B32-8EBF6953607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DB56E0AB-358B-44B1-83EC-8B2872773D8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58AD0DE1-1D8A-407C-8E88-2B9613B996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65E9A-2E38-4A9A-9167-76A533AE1982}" type="datetimeFigureOut">
              <a:rPr lang="uk-UA" smtClean="0"/>
              <a:t>24.04.2024</a:t>
            </a:fld>
            <a:endParaRPr lang="uk-UA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E012A43E-222B-43A8-A3E0-E40DF6F5F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8F339FD6-8665-4C6B-82B0-2A2F300037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460DF-2851-45CB-B412-842B8ED02B7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0194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E26EC28-573D-4AF9-A29B-C2C430B746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3781A2CE-540D-4925-A513-188AC217A2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65E9A-2E38-4A9A-9167-76A533AE1982}" type="datetimeFigureOut">
              <a:rPr lang="uk-UA" smtClean="0"/>
              <a:t>24.04.2024</a:t>
            </a:fld>
            <a:endParaRPr lang="uk-UA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6427FC52-7A38-4A83-B5B5-C756EE72C2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550107DF-C97E-4034-820F-0C5537C56B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460DF-2851-45CB-B412-842B8ED02B7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9380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BF126C91-0397-490B-8CB5-CD57D184BA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65E9A-2E38-4A9A-9167-76A533AE1982}" type="datetimeFigureOut">
              <a:rPr lang="uk-UA" smtClean="0"/>
              <a:t>24.04.2024</a:t>
            </a:fld>
            <a:endParaRPr lang="uk-UA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7658E293-C541-4359-B906-4794DB20EB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CC6C427C-C2A6-46CE-B79B-02CCD36413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460DF-2851-45CB-B412-842B8ED02B7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29885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80B5C75-92DE-42E1-B3B6-E015EB02FE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A74565AF-BD99-47FC-B476-73676E8A16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D993DE4A-EC83-4B7B-A9BF-C724088DDA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7BA29EE0-F7CE-4EBB-8EFE-D568B4AAAA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65E9A-2E38-4A9A-9167-76A533AE1982}" type="datetimeFigureOut">
              <a:rPr lang="uk-UA" smtClean="0"/>
              <a:t>24.04.2024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ABADBDF4-3A69-403C-A062-A5AB774693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DEC2563D-6C47-4F75-BD7A-7000A560F4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460DF-2851-45CB-B412-842B8ED02B7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31825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D5ADA83-2309-41E6-BDFD-C267A1BF16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C6CA922F-1A43-4196-80DE-E61DA9EF689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225760C8-F4F4-4D36-B590-35C37E1FBF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3C816379-2E43-4A55-893F-4CFDEF1171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65E9A-2E38-4A9A-9167-76A533AE1982}" type="datetimeFigureOut">
              <a:rPr lang="uk-UA" smtClean="0"/>
              <a:t>24.04.2024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DE09DD35-97EA-4CD7-B167-6DD457675C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8D30CD43-5F86-46E6-A1ED-853E632B2E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460DF-2851-45CB-B412-842B8ED02B7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57947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F52972C-3D44-4D48-AED7-1B5EAEAC3B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DD125176-8009-41EA-B09B-C3E75FF5F7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B506F0B0-D06F-4DA4-8B06-B475E47F05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65E9A-2E38-4A9A-9167-76A533AE1982}" type="datetimeFigureOut">
              <a:rPr lang="uk-UA" smtClean="0"/>
              <a:t>24.04.2024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3357B4FC-1FBF-449A-80DF-2B24E8D758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E0788162-4E2D-4D84-B0B6-47EFDB6560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460DF-2851-45CB-B412-842B8ED02B7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41420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1B44575E-484B-4CF6-8673-E5F24495EC4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30BBBA41-7E60-42C0-A68C-A74A6D325F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8D7BC4CA-53E9-4D42-8195-38C6B81541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65E9A-2E38-4A9A-9167-76A533AE1982}" type="datetimeFigureOut">
              <a:rPr lang="uk-UA" smtClean="0"/>
              <a:t>24.04.2024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E3641A85-18D4-4551-BDB7-A0CA7DE8AF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56CBE55B-DC1E-474C-8FD2-84E949B3CB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460DF-2851-45CB-B412-842B8ED02B7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65625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95109779-DDAA-4060-A09C-5F0636B216E1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DA42FC6-95F1-4B71-9E86-DC32FBAAAC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BDE1B468-58D0-488B-A16E-0C42CBEA55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8D68C09-2A3F-4545-9DD2-E3CF8257310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C65E9A-2E38-4A9A-9167-76A533AE1982}" type="datetimeFigureOut">
              <a:rPr lang="uk-UA" smtClean="0"/>
              <a:t>24.04.2024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8B41BFCD-8EA5-426F-985B-074CDE1946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17344D71-7819-440A-8C31-8D7799C834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4460DF-2851-45CB-B412-842B8ED02B7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893713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915687" y="986023"/>
            <a:ext cx="963116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uk-UA" sz="5400" b="1" dirty="0">
                <a:ln w="11430"/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Світ в кожній краплі: </a:t>
            </a:r>
            <a:endParaRPr lang="uk-UA" sz="5400" b="1" dirty="0" smtClean="0">
              <a:ln w="11430"/>
              <a:solidFill>
                <a:schemeClr val="accent1">
                  <a:lumMod val="50000"/>
                </a:schemeClr>
              </a:solidFill>
              <a:latin typeface="Segoe Print" pitchFamily="2" charset="0"/>
            </a:endParaRPr>
          </a:p>
          <a:p>
            <a:pPr algn="ctr"/>
            <a:r>
              <a:rPr lang="uk-UA" sz="5400" b="1" dirty="0" smtClean="0">
                <a:ln w="11430"/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Подорож </a:t>
            </a:r>
            <a:r>
              <a:rPr lang="uk-UA" sz="5400" b="1" dirty="0">
                <a:ln w="11430"/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до царства соків</a:t>
            </a:r>
            <a:endParaRPr lang="ru-RU" sz="5400" b="1" dirty="0">
              <a:ln w="11430"/>
              <a:solidFill>
                <a:schemeClr val="accent1">
                  <a:lumMod val="50000"/>
                </a:schemeClr>
              </a:solidFill>
              <a:latin typeface="Segoe Print" pitchFamily="2" charset="0"/>
            </a:endParaRPr>
          </a:p>
        </p:txBody>
      </p:sp>
      <p:pic>
        <p:nvPicPr>
          <p:cNvPr id="3076" name="Picture 4" descr="Свежевыжатые соки: вред или польза? | Эксперты объясняют от Роскачеств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8372"/>
            <a:ext cx="9166003" cy="3039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845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51512" y="0"/>
            <a:ext cx="9463980" cy="6217920"/>
          </a:xfrm>
        </p:spPr>
        <p:txBody>
          <a:bodyPr>
            <a:noAutofit/>
          </a:bodyPr>
          <a:lstStyle/>
          <a:p>
            <a:pPr algn="ctr"/>
            <a:r>
              <a:rPr lang="uk-UA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Сік – </a:t>
            </a:r>
            <a:br>
              <a:rPr lang="uk-UA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</a:br>
            <a:r>
              <a:rPr lang="uk-UA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це </a:t>
            </a:r>
            <a:r>
              <a:rPr lang="uk-UA" cap="none" dirty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один з найулюбленіших </a:t>
            </a:r>
            <a:r>
              <a:rPr lang="uk-UA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/>
            </a:r>
            <a:br>
              <a:rPr lang="uk-UA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</a:br>
            <a:r>
              <a:rPr lang="uk-UA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напоїв </a:t>
            </a:r>
            <a:r>
              <a:rPr lang="uk-UA" cap="none" dirty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багатьох людей. </a:t>
            </a:r>
            <a:r>
              <a:rPr lang="uk-UA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/>
            </a:r>
            <a:br>
              <a:rPr lang="uk-UA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</a:br>
            <a:r>
              <a:rPr lang="uk-UA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І </a:t>
            </a:r>
            <a:r>
              <a:rPr lang="uk-UA" cap="none" dirty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недарма</a:t>
            </a:r>
            <a:r>
              <a:rPr lang="uk-UA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.</a:t>
            </a:r>
            <a:br>
              <a:rPr lang="uk-UA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</a:br>
            <a:r>
              <a:rPr lang="uk-UA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 </a:t>
            </a:r>
            <a:r>
              <a:rPr lang="uk-UA" cap="none" dirty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Адже в соках міститься величезна </a:t>
            </a:r>
            <a:r>
              <a:rPr lang="uk-UA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/>
            </a:r>
            <a:br>
              <a:rPr lang="uk-UA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</a:br>
            <a:r>
              <a:rPr lang="uk-UA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кількість </a:t>
            </a:r>
            <a:r>
              <a:rPr lang="uk-UA" cap="none" dirty="0" err="1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вітакорисних</a:t>
            </a:r>
            <a:r>
              <a:rPr lang="uk-UA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 </a:t>
            </a:r>
            <a:r>
              <a:rPr lang="uk-UA" cap="none" dirty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речовин, а, до того ж, він дуже смачний і чудово втамовує спрагу.</a:t>
            </a:r>
          </a:p>
        </p:txBody>
      </p:sp>
      <p:sp>
        <p:nvSpPr>
          <p:cNvPr id="3" name="AutoShape 2" descr="Можно ли пить соки? - Мастерская пирогов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21" y="5303520"/>
            <a:ext cx="2335967" cy="1554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65883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9774" y="1982803"/>
            <a:ext cx="11582400" cy="2729564"/>
          </a:xfrm>
        </p:spPr>
        <p:txBody>
          <a:bodyPr>
            <a:normAutofit fontScale="90000"/>
          </a:bodyPr>
          <a:lstStyle/>
          <a:p>
            <a:pPr algn="ctr"/>
            <a:r>
              <a:rPr lang="uk-UA" cap="none" dirty="0" err="1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Свіжовичавлені</a:t>
            </a:r>
            <a:r>
              <a:rPr lang="uk-UA" cap="none" dirty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 соки популярні серед людей, які підтримують здоровий спосіб життя. </a:t>
            </a:r>
            <a:r>
              <a:rPr lang="uk-UA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/>
            </a:r>
            <a:br>
              <a:rPr lang="uk-UA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</a:br>
            <a:r>
              <a:rPr lang="uk-UA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Це </a:t>
            </a:r>
            <a:r>
              <a:rPr lang="uk-UA" cap="none" dirty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не дивно, адже вони повні вітамінів, мінералів і важливих речовин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4716780"/>
            <a:ext cx="3429000" cy="214122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70156" y="0"/>
            <a:ext cx="1921843" cy="1921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385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05800" y="256616"/>
            <a:ext cx="9355757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Рослинні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соки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або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фітосоки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endParaRPr lang="ru-RU" sz="2400" dirty="0" smtClean="0">
              <a:solidFill>
                <a:schemeClr val="accent1">
                  <a:lumMod val="50000"/>
                </a:schemeClr>
              </a:solidFill>
              <a:latin typeface="Segoe Print" pitchFamily="2" charset="0"/>
              <a:cs typeface="Arial" panose="020B0604020202020204" pitchFamily="34" charset="0"/>
            </a:endParaRPr>
          </a:p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(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лат. 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phyto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uk-UA" sz="24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–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рослина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 </a:t>
            </a:r>
            <a:r>
              <a:rPr lang="en-US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succus</a:t>
            </a: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 </a:t>
            </a:r>
            <a:r>
              <a:rPr lang="uk-UA" sz="24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-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сік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) </a:t>
            </a:r>
            <a:r>
              <a:rPr lang="uk-UA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-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сукупність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клітинного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й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позаклітинного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соку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свіжих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рослинних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органів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який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виділяється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вільно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(</a:t>
            </a:r>
            <a:r>
              <a:rPr lang="ru-RU" sz="2400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нектари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п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асока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 с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лизи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 с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моли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та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бальзами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)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або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внаслідок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ушкоджень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рослинного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тіла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(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п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адь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латекс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камеді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),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або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вичавлюється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штучно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.</a:t>
            </a:r>
          </a:p>
          <a:p>
            <a:pPr algn="ctr"/>
            <a:endParaRPr lang="ru-RU" sz="2400" dirty="0" smtClean="0">
              <a:solidFill>
                <a:schemeClr val="accent1">
                  <a:lumMod val="50000"/>
                </a:schemeClr>
              </a:solidFill>
              <a:latin typeface="Segoe Print" pitchFamily="2" charset="0"/>
              <a:cs typeface="Arial" panose="020B0604020202020204" pitchFamily="34" charset="0"/>
            </a:endParaRPr>
          </a:p>
          <a:p>
            <a:pPr algn="ctr"/>
            <a:r>
              <a:rPr lang="ru-RU" sz="2400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Рідкий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продукт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одержаний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із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садовини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городини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чи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рідше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зеленини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шляхом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їх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механічної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обробки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. </a:t>
            </a:r>
            <a:endParaRPr lang="ru-RU" sz="2400" dirty="0" smtClean="0">
              <a:solidFill>
                <a:schemeClr val="accent1">
                  <a:lumMod val="50000"/>
                </a:schemeClr>
              </a:solidFill>
              <a:latin typeface="Segoe Print" pitchFamily="2" charset="0"/>
              <a:cs typeface="Arial" panose="020B0604020202020204" pitchFamily="34" charset="0"/>
            </a:endParaRPr>
          </a:p>
          <a:p>
            <a:pPr algn="ctr"/>
            <a:r>
              <a:rPr lang="ru-RU" sz="2400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Овочевий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сік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– </a:t>
            </a:r>
            <a:r>
              <a:rPr lang="ru-RU" sz="2400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сік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отриманий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із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доброякісних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дозрілих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свіжих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овочів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не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зброджений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(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проте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здатний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до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бродіння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),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призначений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для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безпосереднього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вживання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в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їжу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або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для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промислової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переробки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.</a:t>
            </a:r>
          </a:p>
          <a:p>
            <a:pPr algn="ctr"/>
            <a:endParaRPr lang="ru-RU" sz="2400" dirty="0">
              <a:solidFill>
                <a:schemeClr val="accent1">
                  <a:lumMod val="50000"/>
                </a:schemeClr>
              </a:solidFill>
              <a:latin typeface="Segoe Print" pitchFamily="2" charset="0"/>
              <a:cs typeface="Arial" panose="020B0604020202020204" pitchFamily="34" charset="0"/>
            </a:endParaRPr>
          </a:p>
          <a:p>
            <a:pPr algn="ctr"/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Свіжовижаті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соки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називають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b="1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фрешами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67" y="5099220"/>
            <a:ext cx="2659781" cy="1758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270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043179" y="1418674"/>
            <a:ext cx="870342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Порівняно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з водою </a:t>
            </a:r>
            <a:r>
              <a:rPr lang="ru-RU" sz="32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рослинні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соки 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у </a:t>
            </a:r>
            <a:r>
              <a:rPr lang="ru-RU" sz="32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2 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й </a:t>
            </a:r>
            <a:r>
              <a:rPr lang="ru-RU" sz="32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більше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32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разів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32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в’язкіші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; </a:t>
            </a:r>
            <a:r>
              <a:rPr lang="ru-RU" sz="32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їх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32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реакція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32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переважно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32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слабокисла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. Вони широко </a:t>
            </a:r>
            <a:r>
              <a:rPr lang="ru-RU" sz="32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використовуються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у </a:t>
            </a:r>
            <a:r>
              <a:rPr lang="ru-RU" sz="32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харчуванні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</a:t>
            </a:r>
            <a:r>
              <a:rPr lang="ru-RU" sz="32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дієтології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</a:t>
            </a:r>
            <a:r>
              <a:rPr lang="ru-RU" sz="32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косметології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</a:t>
            </a:r>
            <a:r>
              <a:rPr lang="ru-RU" sz="32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сокотерапії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.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63" y="4292867"/>
            <a:ext cx="4315746" cy="2565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6298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08424" y="587924"/>
            <a:ext cx="970926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Серед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фруктової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сировини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що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переробляється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консервними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заводами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України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яблука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займають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80-90%.</a:t>
            </a:r>
          </a:p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На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соки і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напої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в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Україні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переробляється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більше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за 500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тисяч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тон </a:t>
            </a:r>
            <a:r>
              <a:rPr lang="ru-RU" sz="2400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яблук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.</a:t>
            </a:r>
            <a:endParaRPr lang="ru-RU" sz="2400" dirty="0">
              <a:solidFill>
                <a:schemeClr val="accent1">
                  <a:lumMod val="50000"/>
                </a:schemeClr>
              </a:solidFill>
              <a:latin typeface="Segoe Print" pitchFamily="2" charset="0"/>
              <a:cs typeface="Arial" panose="020B0604020202020204" pitchFamily="34" charset="0"/>
            </a:endParaRPr>
          </a:p>
          <a:p>
            <a:pPr algn="ctr"/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Розповсюджені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соки-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напої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: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яблучний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виноградний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сливовий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березовий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томатний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апельсиновий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.</a:t>
            </a:r>
          </a:p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Соком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може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називатися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лише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стовідсотково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натуральний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продукт,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отриманий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із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фруктів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чи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овочів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шляхом прямого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віджиму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або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відтворений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із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концентрату. </a:t>
            </a:r>
            <a:endParaRPr lang="ru-RU" sz="2400" dirty="0" smtClean="0">
              <a:solidFill>
                <a:schemeClr val="accent1">
                  <a:lumMod val="50000"/>
                </a:schemeClr>
              </a:solidFill>
              <a:latin typeface="Segoe Print" pitchFamily="2" charset="0"/>
              <a:cs typeface="Arial" panose="020B0604020202020204" pitchFamily="34" charset="0"/>
            </a:endParaRPr>
          </a:p>
        </p:txBody>
      </p:sp>
      <p:sp>
        <p:nvSpPr>
          <p:cNvPr id="5" name="AutoShape 2" descr="Медики попередили про небезпеку соків: кому протипоказані фреші. Politek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24" y="4373576"/>
            <a:ext cx="4421683" cy="2484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78945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21887" y="1283559"/>
            <a:ext cx="970926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До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того ж у натуральному соку не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допускається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присутність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жодних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консервантів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барвників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штучних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ароматизаторів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чи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ароматизаторів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що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ідентичні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натуральним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.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Використовувати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як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ароматизатори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в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натуральних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соках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дозволяється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лише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натуральні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речовини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отримані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з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фруктів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чи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ягід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.</a:t>
            </a:r>
          </a:p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У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нормативній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та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законодавчій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базах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взагалі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не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стандартизоване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поняття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«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натуральний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продукт» </a:t>
            </a:r>
            <a:endParaRPr lang="ru-RU" sz="2400" dirty="0">
              <a:solidFill>
                <a:schemeClr val="accent1">
                  <a:lumMod val="50000"/>
                </a:schemeClr>
              </a:solidFill>
              <a:latin typeface="Segoe Print" pitchFamily="2" charset="0"/>
              <a:cs typeface="Arial" panose="020B0604020202020204" pitchFamily="34" charset="0"/>
            </a:endParaRPr>
          </a:p>
        </p:txBody>
      </p:sp>
      <p:sp>
        <p:nvSpPr>
          <p:cNvPr id="3" name="AutoShape 2" descr="Термін - фреш, походить від англійського слова - frеsh, тобто свіжи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87503"/>
            <a:ext cx="3862968" cy="21704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1053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527104" y="0"/>
            <a:ext cx="734047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uk-UA" sz="4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Види сокової продукції</a:t>
            </a:r>
          </a:p>
        </p:txBody>
      </p:sp>
      <p:sp>
        <p:nvSpPr>
          <p:cNvPr id="4" name="Овальная выноска 3"/>
          <p:cNvSpPr/>
          <p:nvPr/>
        </p:nvSpPr>
        <p:spPr>
          <a:xfrm>
            <a:off x="248060" y="656943"/>
            <a:ext cx="3474720" cy="2133599"/>
          </a:xfrm>
          <a:prstGeom prst="wedgeEllipseCallout">
            <a:avLst>
              <a:gd name="adj1" fmla="val 121513"/>
              <a:gd name="adj2" fmla="val -50389"/>
            </a:avLst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b="1" dirty="0">
                <a:solidFill>
                  <a:schemeClr val="accent1">
                    <a:lumMod val="50000"/>
                  </a:schemeClr>
                </a:solidFill>
              </a:rPr>
              <a:t>Сік прямого </a:t>
            </a:r>
            <a:r>
              <a:rPr lang="uk-UA" sz="1600" b="1" dirty="0" err="1" smtClean="0">
                <a:solidFill>
                  <a:schemeClr val="accent1">
                    <a:lumMod val="50000"/>
                  </a:schemeClr>
                </a:solidFill>
              </a:rPr>
              <a:t>віджиму</a:t>
            </a:r>
            <a:r>
              <a:rPr lang="uk-UA" sz="1600" b="1" dirty="0" smtClean="0">
                <a:solidFill>
                  <a:schemeClr val="accent1">
                    <a:lumMod val="50000"/>
                  </a:schemeClr>
                </a:solidFill>
              </a:rPr>
              <a:t> – </a:t>
            </a:r>
            <a:r>
              <a:rPr lang="uk-UA" sz="1600" dirty="0" smtClean="0">
                <a:solidFill>
                  <a:schemeClr val="accent1">
                    <a:lumMod val="50000"/>
                  </a:schemeClr>
                </a:solidFill>
              </a:rPr>
              <a:t>сік</a:t>
            </a:r>
            <a:r>
              <a:rPr lang="uk-UA" sz="1600" dirty="0">
                <a:solidFill>
                  <a:schemeClr val="accent1">
                    <a:lumMod val="50000"/>
                  </a:schemeClr>
                </a:solidFill>
              </a:rPr>
              <a:t>, що вироблений безпосередньо зі свіжих або збережених свіжими фруктів і (або) овочів шляхом їх механічної обробки</a:t>
            </a:r>
          </a:p>
        </p:txBody>
      </p:sp>
      <p:sp>
        <p:nvSpPr>
          <p:cNvPr id="5" name="Овальная выноска 4"/>
          <p:cNvSpPr/>
          <p:nvPr/>
        </p:nvSpPr>
        <p:spPr>
          <a:xfrm>
            <a:off x="142775" y="3442603"/>
            <a:ext cx="3108960" cy="2419147"/>
          </a:xfrm>
          <a:prstGeom prst="wedgeEllipseCallout">
            <a:avLst>
              <a:gd name="adj1" fmla="val 143683"/>
              <a:gd name="adj2" fmla="val -164378"/>
            </a:avLst>
          </a:prstGeom>
          <a:gradFill flip="none" rotWithShape="1">
            <a:gsLst>
              <a:gs pos="0">
                <a:schemeClr val="accent4">
                  <a:lumMod val="60000"/>
                  <a:lumOff val="40000"/>
                </a:schemeClr>
              </a:gs>
              <a:gs pos="89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b="1" dirty="0" err="1">
                <a:solidFill>
                  <a:schemeClr val="accent1">
                    <a:lumMod val="50000"/>
                  </a:schemeClr>
                </a:solidFill>
              </a:rPr>
              <a:t>Свіжовіджатий</a:t>
            </a:r>
            <a:r>
              <a:rPr lang="uk-UA" sz="1600" b="1" dirty="0">
                <a:solidFill>
                  <a:schemeClr val="accent1">
                    <a:lumMod val="50000"/>
                  </a:schemeClr>
                </a:solidFill>
              </a:rPr>
              <a:t> сік </a:t>
            </a:r>
            <a:r>
              <a:rPr lang="uk-UA" sz="1600" b="1" dirty="0" smtClean="0">
                <a:solidFill>
                  <a:schemeClr val="accent1">
                    <a:lumMod val="50000"/>
                  </a:schemeClr>
                </a:solidFill>
              </a:rPr>
              <a:t>–</a:t>
            </a:r>
            <a:r>
              <a:rPr lang="uk-UA" sz="16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uk-UA" sz="1600" dirty="0" err="1" smtClean="0">
                <a:solidFill>
                  <a:schemeClr val="accent1">
                    <a:lumMod val="50000"/>
                  </a:schemeClr>
                </a:solidFill>
              </a:rPr>
              <a:t>сік</a:t>
            </a:r>
            <a:r>
              <a:rPr lang="uk-UA" sz="16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uk-UA" sz="1600" dirty="0">
                <a:solidFill>
                  <a:schemeClr val="accent1">
                    <a:lumMod val="50000"/>
                  </a:schemeClr>
                </a:solidFill>
              </a:rPr>
              <a:t>прямого </a:t>
            </a:r>
            <a:r>
              <a:rPr lang="uk-UA" sz="1600" dirty="0" err="1">
                <a:solidFill>
                  <a:schemeClr val="accent1">
                    <a:lumMod val="50000"/>
                  </a:schemeClr>
                </a:solidFill>
              </a:rPr>
              <a:t>віджиму</a:t>
            </a:r>
            <a:r>
              <a:rPr lang="uk-UA" sz="1600" dirty="0">
                <a:solidFill>
                  <a:schemeClr val="accent1">
                    <a:lumMod val="50000"/>
                  </a:schemeClr>
                </a:solidFill>
              </a:rPr>
              <a:t>, що вироблений із свіжих або збережених свіжими фруктів і (або) овочів у присутності споживачів і не піддавався консервації</a:t>
            </a:r>
          </a:p>
        </p:txBody>
      </p:sp>
      <p:sp>
        <p:nvSpPr>
          <p:cNvPr id="6" name="Овальная выноска 5"/>
          <p:cNvSpPr/>
          <p:nvPr/>
        </p:nvSpPr>
        <p:spPr>
          <a:xfrm>
            <a:off x="4889634" y="4114800"/>
            <a:ext cx="6997566" cy="2743200"/>
          </a:xfrm>
          <a:prstGeom prst="wedgeEllipseCallout">
            <a:avLst>
              <a:gd name="adj1" fmla="val -26388"/>
              <a:gd name="adj2" fmla="val -177816"/>
            </a:avLst>
          </a:prstGeom>
          <a:gradFill flip="none" rotWithShape="1">
            <a:gsLst>
              <a:gs pos="0">
                <a:srgbClr val="FF89C4"/>
              </a:gs>
              <a:gs pos="99000">
                <a:schemeClr val="accent1">
                  <a:tint val="44500"/>
                  <a:satMod val="160000"/>
                  <a:lumMod val="0"/>
                  <a:lumOff val="100000"/>
                  <a:alpha val="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b="1" dirty="0">
                <a:solidFill>
                  <a:schemeClr val="accent1">
                    <a:lumMod val="50000"/>
                  </a:schemeClr>
                </a:solidFill>
              </a:rPr>
              <a:t>Концентрований сік </a:t>
            </a:r>
            <a:r>
              <a:rPr lang="uk-UA" sz="1600" b="1" dirty="0" smtClean="0">
                <a:solidFill>
                  <a:schemeClr val="accent1">
                    <a:lumMod val="50000"/>
                  </a:schemeClr>
                </a:solidFill>
              </a:rPr>
              <a:t>–</a:t>
            </a:r>
            <a:r>
              <a:rPr lang="uk-UA" sz="16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uk-UA" sz="1600" dirty="0" err="1" smtClean="0">
                <a:solidFill>
                  <a:schemeClr val="accent1">
                    <a:lumMod val="50000"/>
                  </a:schemeClr>
                </a:solidFill>
              </a:rPr>
              <a:t>сік</a:t>
            </a:r>
            <a:r>
              <a:rPr lang="uk-UA" sz="1600" dirty="0">
                <a:solidFill>
                  <a:schemeClr val="accent1">
                    <a:lumMod val="50000"/>
                  </a:schemeClr>
                </a:solidFill>
              </a:rPr>
              <a:t>, що вироблений </a:t>
            </a:r>
            <a:endParaRPr lang="uk-UA" sz="16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uk-UA" sz="1600" dirty="0" smtClean="0">
                <a:solidFill>
                  <a:schemeClr val="accent1">
                    <a:lumMod val="50000"/>
                  </a:schemeClr>
                </a:solidFill>
              </a:rPr>
              <a:t>шляхом </a:t>
            </a:r>
            <a:r>
              <a:rPr lang="uk-UA" sz="1600" dirty="0">
                <a:solidFill>
                  <a:schemeClr val="accent1">
                    <a:lumMod val="50000"/>
                  </a:schemeClr>
                </a:solidFill>
              </a:rPr>
              <a:t>фізичного видалення з соку прямого </a:t>
            </a:r>
            <a:r>
              <a:rPr lang="uk-UA" sz="1600" dirty="0" err="1">
                <a:solidFill>
                  <a:schemeClr val="accent1">
                    <a:lumMod val="50000"/>
                  </a:schemeClr>
                </a:solidFill>
              </a:rPr>
              <a:t>віджиму</a:t>
            </a:r>
            <a:r>
              <a:rPr lang="uk-UA" sz="1600" dirty="0">
                <a:solidFill>
                  <a:schemeClr val="accent1">
                    <a:lumMod val="50000"/>
                  </a:schemeClr>
                </a:solidFill>
              </a:rPr>
              <a:t> частини води, що міститься в ньому, з метою збільшення вмісту розчинних сухих речовин не менше, ніж у два рази по відношенню до вихідного соку прямого </a:t>
            </a:r>
            <a:r>
              <a:rPr lang="uk-UA" sz="1600" dirty="0" err="1">
                <a:solidFill>
                  <a:schemeClr val="accent1">
                    <a:lumMod val="50000"/>
                  </a:schemeClr>
                </a:solidFill>
              </a:rPr>
              <a:t>віджиму</a:t>
            </a:r>
            <a:r>
              <a:rPr lang="uk-UA" sz="1600" dirty="0">
                <a:solidFill>
                  <a:schemeClr val="accent1">
                    <a:lumMod val="50000"/>
                  </a:schemeClr>
                </a:solidFill>
              </a:rPr>
              <a:t>. </a:t>
            </a:r>
            <a:r>
              <a:rPr lang="uk-UA" sz="1600" dirty="0" smtClean="0">
                <a:solidFill>
                  <a:schemeClr val="accent1">
                    <a:lumMod val="50000"/>
                  </a:schemeClr>
                </a:solidFill>
              </a:rPr>
              <a:t>Може </a:t>
            </a:r>
            <a:r>
              <a:rPr lang="uk-UA" sz="1600" dirty="0">
                <a:solidFill>
                  <a:schemeClr val="accent1">
                    <a:lumMod val="50000"/>
                  </a:schemeClr>
                </a:solidFill>
              </a:rPr>
              <a:t>бути застосований процес екстракції сухих речовин </a:t>
            </a:r>
            <a:r>
              <a:rPr lang="uk-UA" sz="1600" dirty="0" smtClean="0">
                <a:solidFill>
                  <a:schemeClr val="accent1">
                    <a:lumMod val="50000"/>
                  </a:schemeClr>
                </a:solidFill>
              </a:rPr>
              <a:t>Можуть </a:t>
            </a:r>
            <a:r>
              <a:rPr lang="uk-UA" sz="1600" dirty="0">
                <a:solidFill>
                  <a:schemeClr val="accent1">
                    <a:lumMod val="50000"/>
                  </a:schemeClr>
                </a:solidFill>
              </a:rPr>
              <a:t>бути додані концентровані натуральні речовини, що створюють аромат, вироблені з однойменного соку або з однойменних фруктів або </a:t>
            </a:r>
            <a:r>
              <a:rPr lang="uk-UA" sz="1600" dirty="0" smtClean="0">
                <a:solidFill>
                  <a:schemeClr val="accent1">
                    <a:lumMod val="50000"/>
                  </a:schemeClr>
                </a:solidFill>
              </a:rPr>
              <a:t>овочів</a:t>
            </a:r>
            <a:endParaRPr lang="uk-UA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7" name="Овальная выноска 6"/>
          <p:cNvSpPr/>
          <p:nvPr/>
        </p:nvSpPr>
        <p:spPr>
          <a:xfrm>
            <a:off x="3251735" y="1052364"/>
            <a:ext cx="5454943" cy="3002802"/>
          </a:xfrm>
          <a:prstGeom prst="wedgeEllipseCallout">
            <a:avLst>
              <a:gd name="adj1" fmla="val 3837"/>
              <a:gd name="adj2" fmla="val -63976"/>
            </a:avLst>
          </a:prstGeom>
          <a:gradFill>
            <a:gsLst>
              <a:gs pos="0">
                <a:srgbClr val="F8A8A0"/>
              </a:gs>
              <a:gs pos="99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b="1" dirty="0">
                <a:solidFill>
                  <a:schemeClr val="accent1">
                    <a:lumMod val="50000"/>
                  </a:schemeClr>
                </a:solidFill>
              </a:rPr>
              <a:t>Дифузійний сік </a:t>
            </a:r>
            <a:r>
              <a:rPr lang="uk-UA" sz="1600" b="1" dirty="0" smtClean="0">
                <a:solidFill>
                  <a:schemeClr val="accent1">
                    <a:lumMod val="50000"/>
                  </a:schemeClr>
                </a:solidFill>
              </a:rPr>
              <a:t>– </a:t>
            </a:r>
            <a:r>
              <a:rPr lang="uk-UA" sz="1600" dirty="0" err="1" smtClean="0">
                <a:solidFill>
                  <a:schemeClr val="accent1">
                    <a:lumMod val="50000"/>
                  </a:schemeClr>
                </a:solidFill>
              </a:rPr>
              <a:t>сік</a:t>
            </a:r>
            <a:r>
              <a:rPr lang="uk-UA" sz="1600" dirty="0">
                <a:solidFill>
                  <a:schemeClr val="accent1">
                    <a:lumMod val="50000"/>
                  </a:schemeClr>
                </a:solidFill>
              </a:rPr>
              <a:t>, що вироблений шляхом вилучення з допомогою </a:t>
            </a:r>
            <a:r>
              <a:rPr lang="uk-UA" sz="1600" dirty="0" smtClean="0">
                <a:solidFill>
                  <a:schemeClr val="accent1">
                    <a:lumMod val="50000"/>
                  </a:schemeClr>
                </a:solidFill>
              </a:rPr>
              <a:t>питної води </a:t>
            </a:r>
            <a:r>
              <a:rPr lang="uk-UA" sz="1600" dirty="0">
                <a:solidFill>
                  <a:schemeClr val="accent1">
                    <a:lumMod val="50000"/>
                  </a:schemeClr>
                </a:solidFill>
              </a:rPr>
              <a:t>екстрактивних речовин зі </a:t>
            </a:r>
            <a:r>
              <a:rPr lang="uk-UA" sz="1600" dirty="0" smtClean="0">
                <a:solidFill>
                  <a:schemeClr val="accent1">
                    <a:lumMod val="50000"/>
                  </a:schemeClr>
                </a:solidFill>
              </a:rPr>
              <a:t>свіжих (висушених) фруктів </a:t>
            </a:r>
            <a:r>
              <a:rPr lang="uk-UA" sz="1600" dirty="0">
                <a:solidFill>
                  <a:schemeClr val="accent1">
                    <a:lumMod val="50000"/>
                  </a:schemeClr>
                </a:solidFill>
              </a:rPr>
              <a:t>і (або) </a:t>
            </a:r>
            <a:r>
              <a:rPr lang="uk-UA" sz="1600" dirty="0" smtClean="0">
                <a:solidFill>
                  <a:schemeClr val="accent1">
                    <a:lumMod val="50000"/>
                  </a:schemeClr>
                </a:solidFill>
              </a:rPr>
              <a:t>овочів (висушених), </a:t>
            </a:r>
            <a:r>
              <a:rPr lang="uk-UA" sz="1600" dirty="0">
                <a:solidFill>
                  <a:schemeClr val="accent1">
                    <a:lumMod val="50000"/>
                  </a:schemeClr>
                </a:solidFill>
              </a:rPr>
              <a:t>сік з яких не може бути отриманий шляхом </a:t>
            </a:r>
            <a:r>
              <a:rPr lang="uk-UA" sz="1600" dirty="0" smtClean="0">
                <a:solidFill>
                  <a:schemeClr val="accent1">
                    <a:lumMod val="50000"/>
                  </a:schemeClr>
                </a:solidFill>
              </a:rPr>
              <a:t>механічної </a:t>
            </a:r>
            <a:r>
              <a:rPr lang="uk-UA" sz="1600" dirty="0">
                <a:solidFill>
                  <a:schemeClr val="accent1">
                    <a:lumMod val="50000"/>
                  </a:schemeClr>
                </a:solidFill>
              </a:rPr>
              <a:t>обробки. </a:t>
            </a:r>
            <a:r>
              <a:rPr lang="uk-UA" sz="1600" dirty="0" smtClean="0">
                <a:solidFill>
                  <a:schemeClr val="accent1">
                    <a:lumMod val="50000"/>
                  </a:schemeClr>
                </a:solidFill>
              </a:rPr>
              <a:t>Може </a:t>
            </a:r>
            <a:r>
              <a:rPr lang="uk-UA" sz="1600" dirty="0">
                <a:solidFill>
                  <a:schemeClr val="accent1">
                    <a:lumMod val="50000"/>
                  </a:schemeClr>
                </a:solidFill>
              </a:rPr>
              <a:t>бути підданий концентруванню, а потім відновленню. Вміст розчинних сухих речовин </a:t>
            </a:r>
            <a:r>
              <a:rPr lang="uk-UA" sz="1600" dirty="0" smtClean="0">
                <a:solidFill>
                  <a:schemeClr val="accent1">
                    <a:lumMod val="50000"/>
                  </a:schemeClr>
                </a:solidFill>
              </a:rPr>
              <a:t>має </a:t>
            </a:r>
            <a:r>
              <a:rPr lang="uk-UA" sz="1600" dirty="0">
                <a:solidFill>
                  <a:schemeClr val="accent1">
                    <a:lumMod val="50000"/>
                  </a:schemeClr>
                </a:solidFill>
              </a:rPr>
              <a:t>бути не нижче рівня, встановленого для відновлених соків</a:t>
            </a:r>
          </a:p>
        </p:txBody>
      </p:sp>
      <p:sp>
        <p:nvSpPr>
          <p:cNvPr id="8" name="Овальная выноска 7"/>
          <p:cNvSpPr/>
          <p:nvPr/>
        </p:nvSpPr>
        <p:spPr>
          <a:xfrm>
            <a:off x="8492689" y="747562"/>
            <a:ext cx="3699311" cy="2743200"/>
          </a:xfrm>
          <a:prstGeom prst="wedgeEllipseCallout">
            <a:avLst>
              <a:gd name="adj1" fmla="val -111976"/>
              <a:gd name="adj2" fmla="val -54033"/>
            </a:avLst>
          </a:prstGeom>
          <a:gradFill flip="none" rotWithShape="1">
            <a:gsLst>
              <a:gs pos="63000">
                <a:schemeClr val="accent6">
                  <a:lumMod val="40000"/>
                  <a:lumOff val="60000"/>
                </a:schemeClr>
              </a:gs>
              <a:gs pos="89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81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err="1">
                <a:solidFill>
                  <a:schemeClr val="accent1">
                    <a:lumMod val="50000"/>
                  </a:schemeClr>
                </a:solidFill>
              </a:rPr>
              <a:t>Відновлений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b="1" dirty="0" err="1" smtClean="0">
                <a:solidFill>
                  <a:schemeClr val="accent1">
                    <a:lumMod val="50000"/>
                  </a:schemeClr>
                </a:solidFill>
              </a:rPr>
              <a:t>сік</a:t>
            </a: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 – </a:t>
            </a:r>
            <a:r>
              <a:rPr lang="ru-RU" sz="1600" dirty="0" err="1" smtClean="0">
                <a:solidFill>
                  <a:schemeClr val="accent1">
                    <a:lumMod val="50000"/>
                  </a:schemeClr>
                </a:solidFill>
              </a:rPr>
              <a:t>сік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що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вироблений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з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концентрованого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соку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чи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соку прямого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віджиму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та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питної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води.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Відновлений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томатний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сік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може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бути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зроблений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також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шляхом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відновлення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томатної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пасти і (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або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) томатного пюре</a:t>
            </a:r>
            <a:endParaRPr lang="uk-UA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0" y="5832839"/>
            <a:ext cx="6096000" cy="1021556"/>
          </a:xfrm>
          <a:prstGeom prst="roundRect">
            <a:avLst/>
          </a:prstGeom>
          <a:gradFill>
            <a:gsLst>
              <a:gs pos="59000">
                <a:schemeClr val="accent4">
                  <a:lumMod val="20000"/>
                  <a:lumOff val="80000"/>
                  <a:alpha val="63000"/>
                </a:schemeClr>
              </a:gs>
              <a:gs pos="99000">
                <a:schemeClr val="accent1">
                  <a:tint val="44500"/>
                  <a:satMod val="160000"/>
                  <a:lumMod val="0"/>
                  <a:lumOff val="100000"/>
                  <a:alpha val="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</a:gradFill>
        </p:spPr>
        <p:txBody>
          <a:bodyPr>
            <a:spAutoFit/>
          </a:bodyPr>
          <a:lstStyle/>
          <a:p>
            <a:r>
              <a:rPr lang="ru-RU" i="1" dirty="0" err="1"/>
              <a:t>Сокова</a:t>
            </a:r>
            <a:r>
              <a:rPr lang="ru-RU" i="1" dirty="0"/>
              <a:t> </a:t>
            </a:r>
            <a:r>
              <a:rPr lang="ru-RU" i="1" dirty="0" err="1"/>
              <a:t>продукція</a:t>
            </a:r>
            <a:r>
              <a:rPr lang="ru-RU" dirty="0"/>
              <a:t> — </a:t>
            </a:r>
            <a:r>
              <a:rPr lang="ru-RU" dirty="0" err="1"/>
              <a:t>це</a:t>
            </a:r>
            <a:r>
              <a:rPr lang="ru-RU" dirty="0"/>
              <a:t> не </a:t>
            </a:r>
            <a:r>
              <a:rPr lang="ru-RU" dirty="0" err="1"/>
              <a:t>лише</a:t>
            </a:r>
            <a:r>
              <a:rPr lang="ru-RU" dirty="0"/>
              <a:t> </a:t>
            </a:r>
            <a:r>
              <a:rPr lang="ru-RU" dirty="0" err="1"/>
              <a:t>сік</a:t>
            </a:r>
            <a:r>
              <a:rPr lang="ru-RU" dirty="0"/>
              <a:t>. До </a:t>
            </a:r>
            <a:r>
              <a:rPr lang="ru-RU" dirty="0" err="1"/>
              <a:t>сокової</a:t>
            </a:r>
            <a:r>
              <a:rPr lang="ru-RU" dirty="0"/>
              <a:t> </a:t>
            </a:r>
            <a:r>
              <a:rPr lang="ru-RU" dirty="0" err="1"/>
              <a:t>продукції</a:t>
            </a:r>
            <a:r>
              <a:rPr lang="ru-RU" dirty="0"/>
              <a:t> </a:t>
            </a:r>
            <a:r>
              <a:rPr lang="ru-RU" dirty="0" err="1"/>
              <a:t>відносяться</a:t>
            </a:r>
            <a:r>
              <a:rPr lang="ru-RU" dirty="0"/>
              <a:t> </a:t>
            </a:r>
            <a:r>
              <a:rPr lang="ru-RU" dirty="0" err="1"/>
              <a:t>нектари</a:t>
            </a:r>
            <a:r>
              <a:rPr lang="ru-RU" dirty="0"/>
              <a:t>, </a:t>
            </a:r>
            <a:r>
              <a:rPr lang="ru-RU" dirty="0" err="1"/>
              <a:t>морси</a:t>
            </a:r>
            <a:r>
              <a:rPr lang="ru-RU" dirty="0"/>
              <a:t> та </a:t>
            </a:r>
            <a:r>
              <a:rPr lang="ru-RU" dirty="0" err="1"/>
              <a:t>соковмісні</a:t>
            </a:r>
            <a:r>
              <a:rPr lang="ru-RU" dirty="0"/>
              <a:t> </a:t>
            </a:r>
            <a:r>
              <a:rPr lang="ru-RU" dirty="0" err="1"/>
              <a:t>напої</a:t>
            </a:r>
            <a:r>
              <a:rPr lang="ru-RU" dirty="0"/>
              <a:t>. </a:t>
            </a:r>
            <a:r>
              <a:rPr lang="ru-RU" dirty="0" err="1"/>
              <a:t>Всі</a:t>
            </a:r>
            <a:r>
              <a:rPr lang="ru-RU" dirty="0"/>
              <a:t> </a:t>
            </a:r>
            <a:r>
              <a:rPr lang="ru-RU" dirty="0" err="1"/>
              <a:t>ці</a:t>
            </a:r>
            <a:r>
              <a:rPr lang="ru-RU" dirty="0"/>
              <a:t> </a:t>
            </a:r>
            <a:r>
              <a:rPr lang="ru-RU" dirty="0" err="1"/>
              <a:t>продукти</a:t>
            </a:r>
            <a:r>
              <a:rPr lang="ru-RU" dirty="0"/>
              <a:t> </a:t>
            </a:r>
            <a:r>
              <a:rPr lang="ru-RU" dirty="0" err="1"/>
              <a:t>різняться</a:t>
            </a:r>
            <a:r>
              <a:rPr lang="ru-RU" dirty="0"/>
              <a:t> складом і </a:t>
            </a:r>
            <a:r>
              <a:rPr lang="ru-RU" dirty="0" err="1"/>
              <a:t>смаковими</a:t>
            </a:r>
            <a:r>
              <a:rPr lang="ru-RU" dirty="0"/>
              <a:t> </a:t>
            </a:r>
            <a:r>
              <a:rPr lang="ru-RU" dirty="0" err="1"/>
              <a:t>якостями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749952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902277" y="-1"/>
            <a:ext cx="928972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uk-UA" sz="44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Класифікація</a:t>
            </a:r>
            <a:r>
              <a:rPr lang="uk-UA" sz="4400" b="1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uk-UA" sz="44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сокової </a:t>
            </a:r>
            <a:r>
              <a:rPr lang="uk-UA" sz="4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продукції</a:t>
            </a:r>
          </a:p>
        </p:txBody>
      </p:sp>
      <p:sp>
        <p:nvSpPr>
          <p:cNvPr id="4" name="Скругленная прямоугольная выноска 3"/>
          <p:cNvSpPr/>
          <p:nvPr/>
        </p:nvSpPr>
        <p:spPr>
          <a:xfrm>
            <a:off x="126524" y="997002"/>
            <a:ext cx="3125211" cy="2133599"/>
          </a:xfrm>
          <a:prstGeom prst="wedgeRoundRectCallou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100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</a:rPr>
              <a:t>%-</a:t>
            </a:r>
            <a:r>
              <a:rPr lang="ru-RU" sz="1600" b="1" dirty="0" err="1">
                <a:solidFill>
                  <a:schemeClr val="accent1">
                    <a:lumMod val="50000"/>
                  </a:schemeClr>
                </a:solidFill>
              </a:rPr>
              <a:t>ий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b="1" dirty="0" err="1" smtClean="0">
                <a:solidFill>
                  <a:schemeClr val="accent1">
                    <a:lumMod val="50000"/>
                  </a:schemeClr>
                </a:solidFill>
              </a:rPr>
              <a:t>сік</a:t>
            </a: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 – </a:t>
            </a:r>
            <a:r>
              <a:rPr lang="ru-RU" sz="1600" dirty="0" err="1" smtClean="0">
                <a:solidFill>
                  <a:schemeClr val="accent1">
                    <a:lumMod val="50000"/>
                  </a:schemeClr>
                </a:solidFill>
              </a:rPr>
              <a:t>це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продукт,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що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виготовлений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з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концентрованого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соку і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питної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води,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сік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прямого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віджиму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або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свіжовіджатий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сік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. Але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останній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повинен бути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приготований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у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присутності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покупця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.</a:t>
            </a:r>
            <a:endParaRPr lang="uk-UA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Скругленная прямоугольная выноска 4"/>
          <p:cNvSpPr/>
          <p:nvPr/>
        </p:nvSpPr>
        <p:spPr>
          <a:xfrm>
            <a:off x="263179" y="3219110"/>
            <a:ext cx="4210565" cy="2452628"/>
          </a:xfrm>
          <a:prstGeom prst="wedgeRoundRectCallout">
            <a:avLst/>
          </a:prstGeom>
          <a:gradFill flip="none" rotWithShape="1">
            <a:gsLst>
              <a:gs pos="0">
                <a:schemeClr val="accent4">
                  <a:lumMod val="60000"/>
                  <a:lumOff val="40000"/>
                </a:schemeClr>
              </a:gs>
              <a:gs pos="89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b="1" dirty="0" smtClean="0">
                <a:solidFill>
                  <a:schemeClr val="accent1">
                    <a:lumMod val="50000"/>
                  </a:schemeClr>
                </a:solidFill>
              </a:rPr>
              <a:t>Морс – </a:t>
            </a:r>
            <a:r>
              <a:rPr lang="uk-UA" sz="1600" dirty="0" smtClean="0">
                <a:solidFill>
                  <a:schemeClr val="accent1">
                    <a:lumMod val="50000"/>
                  </a:schemeClr>
                </a:solidFill>
              </a:rPr>
              <a:t>напій</a:t>
            </a:r>
            <a:r>
              <a:rPr lang="uk-UA" sz="1600" dirty="0">
                <a:solidFill>
                  <a:schemeClr val="accent1">
                    <a:lumMod val="50000"/>
                  </a:schemeClr>
                </a:solidFill>
              </a:rPr>
              <a:t>, що виготовляється із суміші соку ягід (ягідного пюре), спеціально підготовленої води, цукру (або меду) за умови, що мінімальна частка концентровано соку складе не менше 15 % від загального об'єму. Замість води в морсах допустимо використання водного екстракту </a:t>
            </a:r>
            <a:r>
              <a:rPr lang="uk-UA" sz="1600" dirty="0" err="1">
                <a:solidFill>
                  <a:schemeClr val="accent1">
                    <a:lumMod val="50000"/>
                  </a:schemeClr>
                </a:solidFill>
              </a:rPr>
              <a:t>вичавок</a:t>
            </a:r>
            <a:r>
              <a:rPr lang="uk-UA" sz="1600" dirty="0">
                <a:solidFill>
                  <a:schemeClr val="accent1">
                    <a:lumMod val="50000"/>
                  </a:schemeClr>
                </a:solidFill>
              </a:rPr>
              <a:t> тих ягід, які були використані для виробництва соку або пюре</a:t>
            </a:r>
          </a:p>
        </p:txBody>
      </p:sp>
      <p:sp>
        <p:nvSpPr>
          <p:cNvPr id="6" name="Скругленная прямоугольная выноска 5"/>
          <p:cNvSpPr/>
          <p:nvPr/>
        </p:nvSpPr>
        <p:spPr>
          <a:xfrm>
            <a:off x="4483369" y="3130601"/>
            <a:ext cx="7533861" cy="2872409"/>
          </a:xfrm>
          <a:prstGeom prst="wedgeRoundRectCallout">
            <a:avLst/>
          </a:prstGeom>
          <a:gradFill flip="none" rotWithShape="1">
            <a:gsLst>
              <a:gs pos="0">
                <a:srgbClr val="FF89C4"/>
              </a:gs>
              <a:gs pos="99000">
                <a:schemeClr val="accent1">
                  <a:tint val="44500"/>
                  <a:satMod val="160000"/>
                  <a:lumMod val="0"/>
                  <a:lumOff val="100000"/>
                  <a:alpha val="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b="1" dirty="0">
                <a:solidFill>
                  <a:schemeClr val="accent1">
                    <a:lumMod val="50000"/>
                  </a:schemeClr>
                </a:solidFill>
              </a:rPr>
              <a:t>Нектар</a:t>
            </a:r>
            <a:r>
              <a:rPr lang="uk-UA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uk-UA" sz="1600" dirty="0" smtClean="0">
                <a:solidFill>
                  <a:schemeClr val="accent1">
                    <a:lumMod val="50000"/>
                  </a:schemeClr>
                </a:solidFill>
              </a:rPr>
              <a:t>– напій</a:t>
            </a:r>
            <a:r>
              <a:rPr lang="uk-UA" sz="1600" dirty="0">
                <a:solidFill>
                  <a:schemeClr val="accent1">
                    <a:lumMod val="50000"/>
                  </a:schemeClr>
                </a:solidFill>
              </a:rPr>
              <a:t>, що виготовлений з концентрованого соку (пюре), спеціально підготовленої води і натуральних ароматичних речовин (аромату плодів). При цьому частка концентрованого соку має становити 20-50 % від усього об'єму. Крім води в нектарі можуть міститися цукор і натуральні </a:t>
            </a:r>
            <a:r>
              <a:rPr lang="uk-UA" sz="1600" dirty="0" err="1">
                <a:solidFill>
                  <a:schemeClr val="accent1">
                    <a:lumMod val="50000"/>
                  </a:schemeClr>
                </a:solidFill>
              </a:rPr>
              <a:t>підкислювачі</a:t>
            </a:r>
            <a:r>
              <a:rPr lang="uk-UA" sz="1600" dirty="0">
                <a:solidFill>
                  <a:schemeClr val="accent1">
                    <a:lumMod val="50000"/>
                  </a:schemeClr>
                </a:solidFill>
              </a:rPr>
              <a:t> (наприклад, лимонна кислота), м'якоть плодів (фруктів і овочів) і клітини цитрусових фруктів. У нектар не можуть додаватися — консерванти, штучні ароматизатори та </a:t>
            </a:r>
            <a:r>
              <a:rPr lang="uk-UA" sz="1600" dirty="0" err="1">
                <a:solidFill>
                  <a:schemeClr val="accent1">
                    <a:lumMod val="50000"/>
                  </a:schemeClr>
                </a:solidFill>
              </a:rPr>
              <a:t>підсолоджувачі</a:t>
            </a:r>
            <a:r>
              <a:rPr lang="uk-UA" sz="1600" dirty="0">
                <a:solidFill>
                  <a:schemeClr val="accent1">
                    <a:lumMod val="50000"/>
                  </a:schemeClr>
                </a:solidFill>
              </a:rPr>
              <a:t>. Як правило, нектари роблять із тих плодів, концентрований сік яких неможливо використовувати для приготування 100%</a:t>
            </a:r>
            <a:r>
              <a:rPr lang="uk-UA" sz="1600" dirty="0" err="1">
                <a:solidFill>
                  <a:schemeClr val="accent1">
                    <a:lumMod val="50000"/>
                  </a:schemeClr>
                </a:solidFill>
              </a:rPr>
              <a:t>-ого</a:t>
            </a:r>
            <a:r>
              <a:rPr lang="uk-UA" sz="1600" dirty="0">
                <a:solidFill>
                  <a:schemeClr val="accent1">
                    <a:lumMod val="50000"/>
                  </a:schemeClr>
                </a:solidFill>
              </a:rPr>
              <a:t> соку через занадто солодкий, або кислий смак (наприклад, вишня, смородина, гранат) або через густу консистенцію (наприклад, банани, персики).</a:t>
            </a:r>
          </a:p>
        </p:txBody>
      </p:sp>
      <p:sp>
        <p:nvSpPr>
          <p:cNvPr id="7" name="Скругленная прямоугольная выноска 6"/>
          <p:cNvSpPr/>
          <p:nvPr/>
        </p:nvSpPr>
        <p:spPr>
          <a:xfrm>
            <a:off x="3351128" y="769440"/>
            <a:ext cx="5266100" cy="2261995"/>
          </a:xfrm>
          <a:prstGeom prst="wedgeRoundRectCallout">
            <a:avLst/>
          </a:prstGeom>
          <a:gradFill>
            <a:gsLst>
              <a:gs pos="0">
                <a:srgbClr val="F8A8A0"/>
              </a:gs>
              <a:gs pos="99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err="1">
                <a:solidFill>
                  <a:schemeClr val="accent1">
                    <a:lumMod val="50000"/>
                  </a:schemeClr>
                </a:solidFill>
              </a:rPr>
              <a:t>Соковмісний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b="1" dirty="0" err="1">
                <a:solidFill>
                  <a:schemeClr val="accent1">
                    <a:lumMod val="50000"/>
                  </a:schemeClr>
                </a:solidFill>
              </a:rPr>
              <a:t>напій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</a:rPr>
              <a:t>– </a:t>
            </a:r>
            <a:r>
              <a:rPr lang="ru-RU" sz="1600" dirty="0" err="1" smtClean="0">
                <a:solidFill>
                  <a:schemeClr val="accent1">
                    <a:lumMod val="50000"/>
                  </a:schemeClr>
                </a:solidFill>
              </a:rPr>
              <a:t>суміш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концентрованого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соку (пюре) і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спеціально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підготовленої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води за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умови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що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частка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концентрованого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соку становить не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менше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10 % (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якщо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соковмісний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напій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виготовлений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із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соку лимона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або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лайма, то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частка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концентрованого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соку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має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бути не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менше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5 %). У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лінійці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соковмісних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напоїв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представлено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найбільшу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кількість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напоїв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з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незвичайними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смаками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і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смаковими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поєднаннями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: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ожина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, малина, кактус, лайм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тощо</a:t>
            </a:r>
            <a:endParaRPr lang="uk-UA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Скругленная прямоугольная выноска 7"/>
          <p:cNvSpPr/>
          <p:nvPr/>
        </p:nvSpPr>
        <p:spPr>
          <a:xfrm>
            <a:off x="8706678" y="1052364"/>
            <a:ext cx="3485322" cy="2129101"/>
          </a:xfrm>
          <a:prstGeom prst="wedgeRoundRectCallout">
            <a:avLst/>
          </a:prstGeom>
          <a:gradFill flip="none" rotWithShape="1">
            <a:gsLst>
              <a:gs pos="63000">
                <a:schemeClr val="accent6">
                  <a:lumMod val="40000"/>
                  <a:lumOff val="60000"/>
                </a:schemeClr>
              </a:gs>
              <a:gs pos="89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81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err="1">
                <a:solidFill>
                  <a:schemeClr val="accent1">
                    <a:lumMod val="50000"/>
                  </a:schemeClr>
                </a:solidFill>
              </a:rPr>
              <a:t>Відновлений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b="1" dirty="0" err="1">
                <a:solidFill>
                  <a:schemeClr val="accent1">
                    <a:lumMod val="50000"/>
                  </a:schemeClr>
                </a:solidFill>
              </a:rPr>
              <a:t>сік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</a:rPr>
              <a:t>– </a:t>
            </a:r>
            <a:r>
              <a:rPr lang="ru-RU" sz="1600" dirty="0" err="1" smtClean="0">
                <a:solidFill>
                  <a:schemeClr val="accent1">
                    <a:lumMod val="50000"/>
                  </a:schemeClr>
                </a:solidFill>
              </a:rPr>
              <a:t>це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продукт,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що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виготовлений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з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концентрованого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соку і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спеціально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підготовленої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питної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води. У 100%-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му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і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відновленому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соках не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можуть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міститися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: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консерванти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штучні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ароматизатори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та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підсолоджувачі</a:t>
            </a:r>
            <a:endParaRPr lang="uk-UA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191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Выноска-облако 8"/>
          <p:cNvSpPr/>
          <p:nvPr/>
        </p:nvSpPr>
        <p:spPr>
          <a:xfrm>
            <a:off x="3185990" y="4520876"/>
            <a:ext cx="2916191" cy="2002840"/>
          </a:xfrm>
          <a:prstGeom prst="cloudCallout">
            <a:avLst>
              <a:gd name="adj1" fmla="val 60362"/>
              <a:gd name="adj2" fmla="val -190285"/>
            </a:avLst>
          </a:prstGeom>
          <a:gradFill flip="none" rotWithShape="1">
            <a:gsLst>
              <a:gs pos="0">
                <a:srgbClr val="FF89FF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accent1">
                    <a:lumMod val="50000"/>
                  </a:schemeClr>
                </a:solidFill>
              </a:rPr>
              <a:t>за смаком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 (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кислі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солодкі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гіркі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гострі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пекучі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терпкі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ароматні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тощо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)</a:t>
            </a:r>
            <a:endParaRPr lang="uk-UA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696100" y="422641"/>
            <a:ext cx="575510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uk-UA" sz="44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Класифікація</a:t>
            </a:r>
            <a:r>
              <a:rPr lang="uk-UA" sz="4400" b="1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uk-UA" sz="44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соків</a:t>
            </a:r>
            <a:endParaRPr lang="uk-UA" sz="4400" dirty="0">
              <a:solidFill>
                <a:schemeClr val="accent1">
                  <a:lumMod val="50000"/>
                </a:schemeClr>
              </a:solidFill>
              <a:latin typeface="Segoe Print" pitchFamily="2" charset="0"/>
            </a:endParaRPr>
          </a:p>
        </p:txBody>
      </p:sp>
      <p:sp>
        <p:nvSpPr>
          <p:cNvPr id="4" name="Выноска-облако 3"/>
          <p:cNvSpPr/>
          <p:nvPr/>
        </p:nvSpPr>
        <p:spPr>
          <a:xfrm>
            <a:off x="328654" y="1192082"/>
            <a:ext cx="3569577" cy="2133599"/>
          </a:xfrm>
          <a:prstGeom prst="cloudCallout">
            <a:avLst>
              <a:gd name="adj1" fmla="val 102935"/>
              <a:gd name="adj2" fmla="val -40357"/>
            </a:avLst>
          </a:pr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15000">
                <a:schemeClr val="accent1">
                  <a:tint val="44500"/>
                  <a:satMod val="160000"/>
                  <a:alpha val="76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accent1">
                    <a:lumMod val="50000"/>
                  </a:schemeClr>
                </a:solidFill>
              </a:rPr>
              <a:t>за </a:t>
            </a:r>
            <a:r>
              <a:rPr lang="ru-RU" sz="1600" b="1" dirty="0" err="1">
                <a:solidFill>
                  <a:schemeClr val="accent1">
                    <a:lumMod val="50000"/>
                  </a:schemeClr>
                </a:solidFill>
              </a:rPr>
              <a:t>біологічною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b="1" dirty="0" err="1">
                <a:solidFill>
                  <a:schemeClr val="accent1">
                    <a:lumMod val="50000"/>
                  </a:schemeClr>
                </a:solidFill>
              </a:rPr>
              <a:t>активністю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sz="1600" b="1" dirty="0" err="1">
                <a:solidFill>
                  <a:schemeClr val="accent1">
                    <a:lumMod val="50000"/>
                  </a:schemeClr>
                </a:solidFill>
              </a:rPr>
              <a:t>властивостями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</a:rPr>
              <a:t> та </a:t>
            </a:r>
            <a:r>
              <a:rPr lang="ru-RU" sz="1600" b="1" dirty="0" err="1">
                <a:solidFill>
                  <a:schemeClr val="accent1">
                    <a:lumMod val="50000"/>
                  </a:schemeClr>
                </a:solidFill>
              </a:rPr>
              <a:t>призначенням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(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лікувальні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лікувально-профілактичні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поживні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)</a:t>
            </a:r>
            <a:endParaRPr lang="uk-UA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Выноска-облако 4"/>
          <p:cNvSpPr/>
          <p:nvPr/>
        </p:nvSpPr>
        <p:spPr>
          <a:xfrm>
            <a:off x="328654" y="3936732"/>
            <a:ext cx="3028661" cy="1447103"/>
          </a:xfrm>
          <a:prstGeom prst="cloudCallout">
            <a:avLst>
              <a:gd name="adj1" fmla="val 145062"/>
              <a:gd name="adj2" fmla="val -228831"/>
            </a:avLst>
          </a:prstGeom>
          <a:gradFill flip="none" rotWithShape="1">
            <a:gsLst>
              <a:gs pos="0">
                <a:schemeClr val="accent4">
                  <a:lumMod val="60000"/>
                  <a:lumOff val="40000"/>
                </a:schemeClr>
              </a:gs>
              <a:gs pos="89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accent1">
                    <a:lumMod val="50000"/>
                  </a:schemeClr>
                </a:solidFill>
              </a:rPr>
              <a:t>за складом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 (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ягідно-фруктові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овочеві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трав’яні</a:t>
            </a:r>
            <a:r>
              <a:rPr lang="ru-RU" sz="1600" dirty="0" smtClean="0">
                <a:solidFill>
                  <a:schemeClr val="accent1">
                    <a:lumMod val="50000"/>
                  </a:schemeClr>
                </a:solidFill>
              </a:rPr>
              <a:t>)</a:t>
            </a:r>
            <a:endParaRPr lang="uk-UA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Выноска-облако 5"/>
          <p:cNvSpPr/>
          <p:nvPr/>
        </p:nvSpPr>
        <p:spPr>
          <a:xfrm>
            <a:off x="6774182" y="4033378"/>
            <a:ext cx="4015737" cy="2085135"/>
          </a:xfrm>
          <a:prstGeom prst="cloudCallout">
            <a:avLst>
              <a:gd name="adj1" fmla="val -57266"/>
              <a:gd name="adj2" fmla="val -177539"/>
            </a:avLst>
          </a:prstGeom>
          <a:gradFill flip="none" rotWithShape="1">
            <a:gsLst>
              <a:gs pos="0">
                <a:srgbClr val="FF89C4"/>
              </a:gs>
              <a:gs pos="99000">
                <a:schemeClr val="accent1">
                  <a:tint val="44500"/>
                  <a:satMod val="160000"/>
                  <a:lumMod val="0"/>
                  <a:lumOff val="100000"/>
                  <a:alpha val="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b="1" dirty="0">
                <a:solidFill>
                  <a:schemeClr val="accent1">
                    <a:lumMod val="50000"/>
                  </a:schemeClr>
                </a:solidFill>
              </a:rPr>
              <a:t>за технологією виробництва</a:t>
            </a:r>
            <a:r>
              <a:rPr lang="uk-UA" sz="1600" dirty="0">
                <a:solidFill>
                  <a:schemeClr val="accent1">
                    <a:lumMod val="50000"/>
                  </a:schemeClr>
                </a:solidFill>
              </a:rPr>
              <a:t> (</a:t>
            </a:r>
            <a:r>
              <a:rPr lang="uk-UA" sz="1600" dirty="0" err="1">
                <a:solidFill>
                  <a:schemeClr val="accent1">
                    <a:lumMod val="50000"/>
                  </a:schemeClr>
                </a:solidFill>
              </a:rPr>
              <a:t>свіжовичавлені</a:t>
            </a:r>
            <a:r>
              <a:rPr lang="uk-UA" sz="1600" dirty="0">
                <a:solidFill>
                  <a:schemeClr val="accent1">
                    <a:lumMod val="50000"/>
                  </a:schemeClr>
                </a:solidFill>
              </a:rPr>
              <a:t> або сирі, поновлені та отримані з концентратів, купажовані, </a:t>
            </a:r>
            <a:r>
              <a:rPr lang="uk-UA" sz="1600" dirty="0" err="1">
                <a:solidFill>
                  <a:schemeClr val="accent1">
                    <a:lumMod val="50000"/>
                  </a:schemeClr>
                </a:solidFill>
              </a:rPr>
              <a:t>зброджені</a:t>
            </a:r>
            <a:r>
              <a:rPr lang="uk-UA" sz="1600" dirty="0">
                <a:solidFill>
                  <a:schemeClr val="accent1">
                    <a:lumMod val="50000"/>
                  </a:schemeClr>
                </a:solidFill>
              </a:rPr>
              <a:t>, стерилізовані тощо)</a:t>
            </a:r>
          </a:p>
        </p:txBody>
      </p:sp>
      <p:sp>
        <p:nvSpPr>
          <p:cNvPr id="7" name="Выноска-облако 6"/>
          <p:cNvSpPr/>
          <p:nvPr/>
        </p:nvSpPr>
        <p:spPr>
          <a:xfrm>
            <a:off x="4019081" y="2258881"/>
            <a:ext cx="4166203" cy="2261995"/>
          </a:xfrm>
          <a:prstGeom prst="cloudCallout">
            <a:avLst>
              <a:gd name="adj1" fmla="val 5736"/>
              <a:gd name="adj2" fmla="val -90687"/>
            </a:avLst>
          </a:prstGeom>
          <a:gradFill>
            <a:gsLst>
              <a:gs pos="0">
                <a:srgbClr val="F8A8A0"/>
              </a:gs>
              <a:gs pos="99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89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accent1">
                    <a:lumMod val="50000"/>
                  </a:schemeClr>
                </a:solidFill>
              </a:rPr>
              <a:t>за </a:t>
            </a:r>
            <a:r>
              <a:rPr lang="ru-RU" sz="1600" b="1" dirty="0" err="1">
                <a:solidFill>
                  <a:schemeClr val="accent1">
                    <a:lumMod val="50000"/>
                  </a:schemeClr>
                </a:solidFill>
              </a:rPr>
              <a:t>консистенцією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</a:rPr>
              <a:t>: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рідкі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(не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згущені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),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згущені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(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гіркий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сік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із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кількох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різновидів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алое),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тверді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(манник —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солодкий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сік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із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надрізів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деяких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різновидів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 ясеня)</a:t>
            </a:r>
            <a:endParaRPr lang="uk-UA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Выноска-облако 7"/>
          <p:cNvSpPr/>
          <p:nvPr/>
        </p:nvSpPr>
        <p:spPr>
          <a:xfrm>
            <a:off x="8312042" y="1620255"/>
            <a:ext cx="3485322" cy="2129101"/>
          </a:xfrm>
          <a:prstGeom prst="cloudCallout">
            <a:avLst>
              <a:gd name="adj1" fmla="val -104511"/>
              <a:gd name="adj2" fmla="val -63178"/>
            </a:avLst>
          </a:prstGeom>
          <a:gradFill flip="none" rotWithShape="1">
            <a:gsLst>
              <a:gs pos="63000">
                <a:schemeClr val="accent6">
                  <a:lumMod val="40000"/>
                  <a:lumOff val="60000"/>
                </a:schemeClr>
              </a:gs>
              <a:gs pos="89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81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chemeClr val="accent1">
                    <a:lumMod val="50000"/>
                  </a:schemeClr>
                </a:solidFill>
              </a:rPr>
              <a:t>за </a:t>
            </a:r>
            <a:r>
              <a:rPr lang="ru-RU" sz="1600" b="1" dirty="0" err="1">
                <a:solidFill>
                  <a:schemeClr val="accent1">
                    <a:lumMod val="50000"/>
                  </a:schemeClr>
                </a:solidFill>
              </a:rPr>
              <a:t>агрегативним</a:t>
            </a:r>
            <a:r>
              <a:rPr lang="ru-RU" sz="1600" b="1" dirty="0">
                <a:solidFill>
                  <a:schemeClr val="accent1">
                    <a:lumMod val="50000"/>
                  </a:schemeClr>
                </a:solidFill>
              </a:rPr>
              <a:t> станом 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(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свіжі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консервовані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висушені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концентровані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ru-RU" sz="1600" dirty="0" err="1">
                <a:solidFill>
                  <a:schemeClr val="accent1">
                    <a:lumMod val="50000"/>
                  </a:schemeClr>
                </a:solidFill>
              </a:rPr>
              <a:t>пігментовані</a:t>
            </a:r>
            <a:r>
              <a:rPr lang="ru-RU" sz="1600" dirty="0">
                <a:solidFill>
                  <a:schemeClr val="accent1">
                    <a:lumMod val="50000"/>
                  </a:schemeClr>
                </a:solidFill>
              </a:rPr>
              <a:t>) </a:t>
            </a:r>
            <a:br>
              <a:rPr lang="ru-RU" sz="1600" dirty="0">
                <a:solidFill>
                  <a:schemeClr val="accent1">
                    <a:lumMod val="50000"/>
                  </a:schemeClr>
                </a:solidFill>
              </a:rPr>
            </a:br>
            <a:endParaRPr lang="uk-UA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4122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865"/>
          <a:stretch/>
        </p:blipFill>
        <p:spPr>
          <a:xfrm>
            <a:off x="0" y="5212080"/>
            <a:ext cx="2926080" cy="164592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007344" y="19291"/>
            <a:ext cx="4754828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sz="4400" spc="50" dirty="0">
                <a:ln w="11430"/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Освітлений сік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973180" y="788732"/>
            <a:ext cx="992364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Для отримання прозорого фруктового соку його освітлюють з метою видалення дисперсних частинок і поліпшення товарного вигляду. Освітлений фруктовий сік, крім того, краще втамовує спрагу.</a:t>
            </a:r>
          </a:p>
          <a:p>
            <a:pPr algn="ctr"/>
            <a:endParaRPr lang="uk-UA" sz="2200" dirty="0">
              <a:solidFill>
                <a:schemeClr val="accent1">
                  <a:lumMod val="50000"/>
                </a:schemeClr>
              </a:solidFill>
              <a:latin typeface="Segoe Print" pitchFamily="2" charset="0"/>
            </a:endParaRPr>
          </a:p>
          <a:p>
            <a:pPr algn="ctr"/>
            <a:r>
              <a:rPr lang="uk-UA" sz="2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Залежно від конкретних технологічних умов застосовують, як правило, такі способи освітлення фруктових соків: фізичні, біохімічні та фізико-хімічні. До фізичних відносяться проціджування, фільтрування, відстоювання, сепарація, біохімічних </a:t>
            </a:r>
            <a:r>
              <a:rPr lang="uk-UA" sz="22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– обробка </a:t>
            </a:r>
            <a:r>
              <a:rPr lang="uk-UA" sz="2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ферментами, фізико-хімічних </a:t>
            </a:r>
            <a:r>
              <a:rPr lang="uk-UA" sz="22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– обробка </a:t>
            </a:r>
            <a:r>
              <a:rPr lang="uk-UA" sz="2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бентонітом (бентонітовими глинами), органічними й, рідше, синтетичними флокулянтами (таких як </a:t>
            </a:r>
            <a:r>
              <a:rPr lang="uk-UA" sz="22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поліетиленоксид</a:t>
            </a:r>
            <a:r>
              <a:rPr lang="uk-UA" sz="2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і поліакриламід), миттєвий підігрів, заморожування та ін</a:t>
            </a:r>
            <a:r>
              <a:rPr lang="uk-UA" sz="22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. </a:t>
            </a:r>
          </a:p>
          <a:p>
            <a:pPr algn="ctr"/>
            <a:r>
              <a:rPr lang="uk-UA" sz="22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Цілковитого </a:t>
            </a:r>
            <a:r>
              <a:rPr lang="uk-UA" sz="2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прояснювання соку фільтрація не дає</a:t>
            </a:r>
          </a:p>
        </p:txBody>
      </p:sp>
    </p:spTree>
    <p:extLst>
      <p:ext uri="{BB962C8B-B14F-4D97-AF65-F5344CB8AC3E}">
        <p14:creationId xmlns:p14="http://schemas.microsoft.com/office/powerpoint/2010/main" val="3459951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931131" y="0"/>
            <a:ext cx="9260869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sz="4400" spc="50" dirty="0">
                <a:ln w="11430"/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Показники натурального соку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209573" y="846483"/>
            <a:ext cx="10992052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Важливими показниками натуральності соків є здатність соку до зброджування, вміст амінокислоти проліну, </a:t>
            </a:r>
            <a:r>
              <a:rPr lang="uk-UA" sz="22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манози</a:t>
            </a:r>
            <a:r>
              <a:rPr lang="uk-UA" sz="2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, </a:t>
            </a:r>
            <a:r>
              <a:rPr lang="uk-UA" sz="22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полігалактуронану</a:t>
            </a:r>
            <a:r>
              <a:rPr lang="uk-UA" sz="2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(суми пектинових речовин), </a:t>
            </a:r>
            <a:r>
              <a:rPr lang="uk-UA" sz="22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формольного</a:t>
            </a:r>
            <a:r>
              <a:rPr lang="uk-UA" sz="2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числа, 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L-</a:t>
            </a:r>
            <a:r>
              <a:rPr lang="uk-UA" sz="2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яблучної кислоти, </a:t>
            </a:r>
            <a:r>
              <a:rPr lang="en-US" sz="2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D-</a:t>
            </a:r>
            <a:r>
              <a:rPr lang="uk-UA" sz="2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яблучної кислоти, </a:t>
            </a:r>
            <a:r>
              <a:rPr lang="uk-UA" sz="22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поліфенольних</a:t>
            </a:r>
            <a:r>
              <a:rPr lang="uk-UA" sz="2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речовин та ряд інших</a:t>
            </a:r>
            <a:r>
              <a:rPr lang="uk-UA" sz="22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.</a:t>
            </a:r>
            <a:endParaRPr lang="uk-UA" sz="2200" dirty="0">
              <a:solidFill>
                <a:schemeClr val="accent1">
                  <a:lumMod val="50000"/>
                </a:schemeClr>
              </a:solidFill>
              <a:latin typeface="Segoe Print" pitchFamily="2" charset="0"/>
            </a:endParaRPr>
          </a:p>
          <a:p>
            <a:pPr algn="ctr"/>
            <a:endParaRPr lang="uk-UA" sz="800" dirty="0">
              <a:solidFill>
                <a:schemeClr val="accent1">
                  <a:lumMod val="50000"/>
                </a:schemeClr>
              </a:solidFill>
              <a:latin typeface="Segoe Print" pitchFamily="2" charset="0"/>
            </a:endParaRPr>
          </a:p>
          <a:p>
            <a:pPr algn="ctr"/>
            <a:r>
              <a:rPr lang="uk-UA" sz="2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В натуральних соках уміст проліну, як правило, більший ніж у сировині. Це викликано тим, що під час теплового оброблення частина проліну білків переходить у вільну </a:t>
            </a:r>
            <a:r>
              <a:rPr lang="uk-UA" sz="22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форму.</a:t>
            </a:r>
            <a:endParaRPr lang="uk-UA" sz="2200" dirty="0">
              <a:solidFill>
                <a:schemeClr val="accent1">
                  <a:lumMod val="50000"/>
                </a:schemeClr>
              </a:solidFill>
              <a:latin typeface="Segoe Print" pitchFamily="2" charset="0"/>
            </a:endParaRPr>
          </a:p>
          <a:p>
            <a:pPr algn="ctr"/>
            <a:endParaRPr lang="uk-UA" sz="800" dirty="0">
              <a:solidFill>
                <a:schemeClr val="accent1">
                  <a:lumMod val="50000"/>
                </a:schemeClr>
              </a:solidFill>
              <a:latin typeface="Segoe Print" pitchFamily="2" charset="0"/>
            </a:endParaRPr>
          </a:p>
          <a:p>
            <a:pPr algn="ctr"/>
            <a:r>
              <a:rPr lang="uk-UA" sz="2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Якщо проліну в соках менше ніж в сировині в 2-10 разів, то це свідчить, що в соку є відсутньою в достатній кількості плодова частина або сік, купажований іншими </a:t>
            </a:r>
            <a:r>
              <a:rPr lang="uk-UA" sz="22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соками.</a:t>
            </a:r>
            <a:endParaRPr lang="uk-UA" sz="2200" dirty="0">
              <a:solidFill>
                <a:schemeClr val="accent1">
                  <a:lumMod val="50000"/>
                </a:schemeClr>
              </a:solidFill>
              <a:latin typeface="Segoe Print" pitchFamily="2" charset="0"/>
            </a:endParaRPr>
          </a:p>
          <a:p>
            <a:pPr algn="ctr"/>
            <a:endParaRPr lang="uk-UA" sz="800" dirty="0">
              <a:solidFill>
                <a:schemeClr val="accent1">
                  <a:lumMod val="50000"/>
                </a:schemeClr>
              </a:solidFill>
              <a:latin typeface="Segoe Print" pitchFamily="2" charset="0"/>
            </a:endParaRPr>
          </a:p>
          <a:p>
            <a:pPr algn="ctr"/>
            <a:r>
              <a:rPr lang="uk-UA" sz="2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Явним способом фальсифікації є використання речовин, які штучно додають сокам густину, тобто регулюють в'язкість. Встановлено, у натуральних соках уміст </a:t>
            </a:r>
            <a:r>
              <a:rPr lang="uk-UA" sz="22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манози</a:t>
            </a:r>
            <a:r>
              <a:rPr lang="uk-UA" sz="2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не перевищує 1 %, що свідчить про відсутність </a:t>
            </a:r>
            <a:r>
              <a:rPr lang="uk-UA" sz="22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манановмісних</a:t>
            </a:r>
            <a:r>
              <a:rPr lang="uk-UA" sz="2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полісахаридів (камеді бобів </a:t>
            </a:r>
            <a:r>
              <a:rPr lang="uk-UA" sz="22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рожкового</a:t>
            </a:r>
            <a:r>
              <a:rPr lang="uk-UA" sz="2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дерева, </a:t>
            </a:r>
            <a:r>
              <a:rPr lang="uk-UA" sz="22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гуарової</a:t>
            </a:r>
            <a:r>
              <a:rPr lang="uk-UA" sz="2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камеді тощо</a:t>
            </a:r>
            <a:r>
              <a:rPr lang="uk-UA" sz="22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).</a:t>
            </a:r>
            <a:endParaRPr lang="uk-UA" sz="2200" dirty="0">
              <a:solidFill>
                <a:schemeClr val="accent1">
                  <a:lumMod val="50000"/>
                </a:schemeClr>
              </a:solidFill>
              <a:latin typeface="Segoe Print" pitchFamily="2" charset="0"/>
            </a:endParaRPr>
          </a:p>
        </p:txBody>
      </p:sp>
      <p:sp>
        <p:nvSpPr>
          <p:cNvPr id="2" name="AutoShape 2" descr="Хуманизация слова 🧃самый сок🧃» — создано в Шедеврум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5621154"/>
            <a:ext cx="1236846" cy="1236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6921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931131" y="0"/>
            <a:ext cx="9260869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uk-UA" sz="4400" spc="50" dirty="0">
                <a:ln w="11430"/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Показники натурального соку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988192" y="878368"/>
            <a:ext cx="1099205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2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Визначенням </a:t>
            </a:r>
            <a:r>
              <a:rPr lang="uk-UA" sz="2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здатності фруктових та овочевих соків до </a:t>
            </a:r>
            <a:r>
              <a:rPr lang="uk-UA" sz="22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зброджування – визначають </a:t>
            </a:r>
            <a:r>
              <a:rPr lang="uk-UA" sz="2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наявність в соку визначених або невизначених компонентів штучного походження (вони заважають зброджуванню продукту). </a:t>
            </a:r>
            <a:endParaRPr lang="uk-UA" sz="2200" dirty="0" smtClean="0">
              <a:solidFill>
                <a:schemeClr val="accent1">
                  <a:lumMod val="50000"/>
                </a:schemeClr>
              </a:solidFill>
              <a:latin typeface="Segoe Print" pitchFamily="2" charset="0"/>
            </a:endParaRPr>
          </a:p>
          <a:p>
            <a:pPr algn="ctr"/>
            <a:r>
              <a:rPr lang="uk-UA" sz="2200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Ареометричний</a:t>
            </a:r>
            <a:r>
              <a:rPr lang="uk-UA" sz="22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uk-UA" sz="2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метод визначання здатності фруктових і томатних соків до зброджування ґрунтується на визначанні відносної густини соку до його бродіння, під час бродіння або після зброджування. У процесі зброджування соків вуглеводи, які містяться в них, утворюють спирт</a:t>
            </a:r>
            <a:r>
              <a:rPr lang="uk-UA" sz="22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. </a:t>
            </a:r>
          </a:p>
          <a:p>
            <a:pPr algn="ctr"/>
            <a:endParaRPr lang="uk-UA" sz="800" dirty="0" smtClean="0">
              <a:solidFill>
                <a:schemeClr val="accent1">
                  <a:lumMod val="50000"/>
                </a:schemeClr>
              </a:solidFill>
              <a:latin typeface="Segoe Print" pitchFamily="2" charset="0"/>
            </a:endParaRPr>
          </a:p>
          <a:p>
            <a:pPr algn="ctr"/>
            <a:r>
              <a:rPr lang="uk-UA" sz="22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В </a:t>
            </a:r>
            <a:r>
              <a:rPr lang="uk-UA" sz="2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певних випадках застосовується рефрактометричний метод, який ґрунтується на визначанні масової частки цукру соку до його бродіння, під час бродіння або після зброджування.</a:t>
            </a:r>
          </a:p>
          <a:p>
            <a:pPr algn="ctr"/>
            <a:endParaRPr lang="uk-UA" sz="800" dirty="0">
              <a:solidFill>
                <a:schemeClr val="accent1">
                  <a:lumMod val="50000"/>
                </a:schemeClr>
              </a:solidFill>
              <a:latin typeface="Segoe Print" pitchFamily="2" charset="0"/>
            </a:endParaRPr>
          </a:p>
          <a:p>
            <a:pPr algn="ctr"/>
            <a:r>
              <a:rPr lang="uk-UA" sz="2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Якщо соки зброджуються на другу, третю добу, це свідчить, що ці соки можуть містити консерванти або для виробництва відновлених соків похідні концентрати були штучного походження</a:t>
            </a:r>
            <a:r>
              <a:rPr lang="uk-UA" sz="22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.</a:t>
            </a:r>
            <a:endParaRPr lang="uk-UA" sz="2200" dirty="0">
              <a:solidFill>
                <a:schemeClr val="accent1">
                  <a:lumMod val="50000"/>
                </a:schemeClr>
              </a:solidFill>
              <a:latin typeface="Segoe Print" pitchFamily="2" charset="0"/>
            </a:endParaRPr>
          </a:p>
        </p:txBody>
      </p:sp>
      <p:sp>
        <p:nvSpPr>
          <p:cNvPr id="2" name="AutoShape 2" descr="Концептуальное изображение - свежие соки из фруктов и овощей — Стоковое  фото © Valentyn_Volkov #5005345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36952"/>
            <a:ext cx="2618072" cy="1021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2922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873170" y="18865"/>
            <a:ext cx="8215133" cy="144655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4400" spc="50" dirty="0" smtClean="0">
                <a:ln w="11430"/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Термін зберігання</a:t>
            </a:r>
          </a:p>
          <a:p>
            <a:pPr algn="ctr"/>
            <a:r>
              <a:rPr lang="uk-UA" sz="4400" spc="50" dirty="0" smtClean="0">
                <a:ln w="11430"/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та виробництво </a:t>
            </a:r>
            <a:endParaRPr lang="uk-UA" sz="4400" spc="50" dirty="0">
              <a:ln w="11430"/>
              <a:solidFill>
                <a:schemeClr val="accent1">
                  <a:lumMod val="50000"/>
                </a:schemeClr>
              </a:solidFill>
              <a:latin typeface="Segoe Print" pitchFamily="2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99948" y="1766489"/>
            <a:ext cx="10992052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Термін</a:t>
            </a:r>
            <a:r>
              <a:rPr lang="ru-RU" sz="2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2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зберігання</a:t>
            </a:r>
            <a:r>
              <a:rPr lang="ru-RU" sz="2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2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відкритого</a:t>
            </a:r>
            <a:r>
              <a:rPr lang="ru-RU" sz="2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пакету за </a:t>
            </a:r>
            <a:r>
              <a:rPr lang="ru-RU" sz="22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рекомендаціями</a:t>
            </a:r>
            <a:r>
              <a:rPr lang="ru-RU" sz="2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2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різних</a:t>
            </a:r>
            <a:r>
              <a:rPr lang="ru-RU" sz="2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2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виробників</a:t>
            </a:r>
            <a:r>
              <a:rPr lang="ru-RU" sz="2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становить </a:t>
            </a:r>
            <a:r>
              <a:rPr lang="ru-RU" sz="22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від</a:t>
            </a:r>
            <a:r>
              <a:rPr lang="ru-RU" sz="2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2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доби</a:t>
            </a:r>
            <a:r>
              <a:rPr lang="ru-RU" sz="2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до 4 </a:t>
            </a:r>
            <a:r>
              <a:rPr lang="ru-RU" sz="2200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діб</a:t>
            </a:r>
            <a:endParaRPr lang="ru-RU" sz="2200" dirty="0" smtClean="0">
              <a:solidFill>
                <a:schemeClr val="accent1">
                  <a:lumMod val="50000"/>
                </a:schemeClr>
              </a:solidFill>
              <a:latin typeface="Segoe Print" pitchFamily="2" charset="0"/>
            </a:endParaRPr>
          </a:p>
          <a:p>
            <a:pPr algn="ctr"/>
            <a:endParaRPr lang="ru-RU" sz="2200" dirty="0">
              <a:solidFill>
                <a:schemeClr val="accent1">
                  <a:lumMod val="50000"/>
                </a:schemeClr>
              </a:solidFill>
              <a:latin typeface="Segoe Print" pitchFamily="2" charset="0"/>
            </a:endParaRPr>
          </a:p>
          <a:p>
            <a:pPr algn="ctr"/>
            <a:r>
              <a:rPr lang="ru-RU" sz="22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Найбільше</a:t>
            </a:r>
            <a:r>
              <a:rPr lang="ru-RU" sz="2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2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соків</a:t>
            </a:r>
            <a:r>
              <a:rPr lang="ru-RU" sz="2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2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виробляється</a:t>
            </a:r>
            <a:r>
              <a:rPr lang="ru-RU" sz="2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у </a:t>
            </a:r>
            <a:r>
              <a:rPr lang="ru-RU" sz="22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Миколаївській</a:t>
            </a:r>
            <a:r>
              <a:rPr lang="ru-RU" sz="2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, </a:t>
            </a:r>
            <a:r>
              <a:rPr lang="ru-RU" sz="22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Одеській</a:t>
            </a:r>
            <a:r>
              <a:rPr lang="ru-RU" sz="2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та </a:t>
            </a:r>
            <a:r>
              <a:rPr lang="ru-RU" sz="22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Дніпропетровській</a:t>
            </a:r>
            <a:r>
              <a:rPr lang="ru-RU" sz="2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2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областях</a:t>
            </a:r>
          </a:p>
        </p:txBody>
      </p:sp>
      <p:sp>
        <p:nvSpPr>
          <p:cNvPr id="5" name="AutoShape 2" descr="Соки: польза и вред для организма мужчин, женщин, дет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917482"/>
            <a:ext cx="5250925" cy="29405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5396561" y="4093205"/>
            <a:ext cx="581425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Об'єм</a:t>
            </a:r>
            <a:r>
              <a:rPr lang="ru-RU" sz="2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2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світового</a:t>
            </a:r>
            <a:r>
              <a:rPr lang="ru-RU" sz="2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2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виробництва</a:t>
            </a:r>
            <a:r>
              <a:rPr lang="ru-RU" sz="2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2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плодових</a:t>
            </a:r>
            <a:r>
              <a:rPr lang="ru-RU" sz="2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2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соків</a:t>
            </a:r>
            <a:r>
              <a:rPr lang="ru-RU" sz="2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2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оцінювався</a:t>
            </a:r>
            <a:r>
              <a:rPr lang="ru-RU" sz="2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станом на 2007 </a:t>
            </a:r>
            <a:r>
              <a:rPr lang="ru-RU" sz="22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рік</a:t>
            </a:r>
            <a:r>
              <a:rPr lang="ru-RU" sz="2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в 30 млрд </a:t>
            </a:r>
            <a:r>
              <a:rPr lang="ru-RU" sz="22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літрів</a:t>
            </a:r>
            <a:r>
              <a:rPr lang="ru-RU" sz="2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на </a:t>
            </a:r>
            <a:r>
              <a:rPr lang="ru-RU" sz="22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рік</a:t>
            </a:r>
            <a:r>
              <a:rPr lang="ru-RU" sz="2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при </a:t>
            </a:r>
            <a:r>
              <a:rPr lang="ru-RU" sz="22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обігу</a:t>
            </a:r>
            <a:r>
              <a:rPr lang="ru-RU" sz="2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2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вище</a:t>
            </a:r>
            <a:r>
              <a:rPr lang="ru-RU" sz="2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30 млрд </a:t>
            </a:r>
            <a:r>
              <a:rPr lang="ru-RU" sz="22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доларів</a:t>
            </a:r>
            <a:r>
              <a:rPr lang="ru-RU" sz="22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.</a:t>
            </a:r>
            <a:endParaRPr lang="uk-UA" sz="2200" dirty="0">
              <a:solidFill>
                <a:schemeClr val="accent1">
                  <a:lumMod val="50000"/>
                </a:schemeClr>
              </a:solidFill>
              <a:latin typeface="Segoe Pri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0759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088683" y="2057917"/>
            <a:ext cx="9288378" cy="9233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5400" spc="50" dirty="0">
                <a:ln w="11430"/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Ефекти соку на </a:t>
            </a:r>
            <a:r>
              <a:rPr lang="uk-UA" sz="5400" spc="50" dirty="0" smtClean="0">
                <a:ln w="11430"/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здоров'я </a:t>
            </a:r>
            <a:endParaRPr lang="uk-UA" sz="5400" spc="50" dirty="0">
              <a:ln w="11430"/>
              <a:solidFill>
                <a:schemeClr val="accent1">
                  <a:lumMod val="50000"/>
                </a:schemeClr>
              </a:solidFill>
              <a:latin typeface="Segoe Print" pitchFamily="2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467" y="4310122"/>
            <a:ext cx="3121812" cy="243353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144252" y="366619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Соки часто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споживаються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за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їх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корисні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властивості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для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здоров'я</a:t>
            </a:r>
            <a:endParaRPr lang="uk-UA" dirty="0">
              <a:solidFill>
                <a:schemeClr val="accent1">
                  <a:lumMod val="50000"/>
                </a:schemeClr>
              </a:solidFill>
              <a:latin typeface="Segoe Print" pitchFamily="2" charset="0"/>
            </a:endParaRPr>
          </a:p>
        </p:txBody>
      </p:sp>
      <p:pic>
        <p:nvPicPr>
          <p:cNvPr id="7" name="Объект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77425" y="0"/>
            <a:ext cx="2314575" cy="1971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304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3401" y="178066"/>
            <a:ext cx="11582400" cy="5433462"/>
          </a:xfrm>
        </p:spPr>
        <p:txBody>
          <a:bodyPr>
            <a:noAutofit/>
          </a:bodyPr>
          <a:lstStyle/>
          <a:p>
            <a:pPr algn="ctr"/>
            <a:r>
              <a:rPr lang="uk-UA" sz="2800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Соки </a:t>
            </a:r>
            <a:r>
              <a:rPr lang="uk-UA" sz="2800" cap="none" dirty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очищають організм </a:t>
            </a:r>
            <a:r>
              <a:rPr lang="uk-UA" sz="2800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/>
            </a:r>
            <a:br>
              <a:rPr lang="uk-UA" sz="2800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</a:br>
            <a:r>
              <a:rPr lang="uk-UA" sz="2800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і </a:t>
            </a:r>
            <a:r>
              <a:rPr lang="uk-UA" sz="2800" cap="none" dirty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виводять токсини, підвищують імунітет і нормалізують роботу травлення. </a:t>
            </a:r>
            <a:r>
              <a:rPr lang="uk-UA" sz="2800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/>
            </a:r>
            <a:br>
              <a:rPr lang="uk-UA" sz="2800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</a:br>
            <a:r>
              <a:rPr lang="uk-UA" sz="2800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Відновлюють </a:t>
            </a:r>
            <a:r>
              <a:rPr lang="uk-UA" sz="2800" cap="none" dirty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сили і енергію, тонізують організм і додають бадьорості. </a:t>
            </a:r>
            <a:r>
              <a:rPr lang="uk-UA" sz="2800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/>
            </a:r>
            <a:br>
              <a:rPr lang="uk-UA" sz="2800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</a:br>
            <a:r>
              <a:rPr lang="uk-UA" sz="2800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Прискорюють </a:t>
            </a:r>
            <a:r>
              <a:rPr lang="uk-UA" sz="2800" cap="none" dirty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одужання при застуді або грипі, підвищують настрій, знімають втому і стрес</a:t>
            </a:r>
            <a:r>
              <a:rPr lang="uk-UA" sz="2800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.</a:t>
            </a:r>
            <a:r>
              <a:rPr lang="uk-UA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/>
            </a:r>
            <a:br>
              <a:rPr lang="uk-UA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</a:br>
            <a:r>
              <a:rPr lang="uk-UA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Соки є важливим продуктом харчування. Вони забезпечують організм людини всіма фізіологічно активними речовинами: вітамінами, </a:t>
            </a:r>
            <a:r>
              <a:rPr lang="uk-UA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макро-</a:t>
            </a:r>
            <a:r>
              <a:rPr lang="uk-UA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і мікроелементами, </a:t>
            </a:r>
            <a:r>
              <a:rPr lang="uk-UA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поліфенолами</a:t>
            </a:r>
            <a:r>
              <a:rPr lang="uk-UA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, ароматичними та біологічно активними речовинами (БАР), харчовими волокнами, до яких відносяться і пектинові речовини</a:t>
            </a:r>
            <a:endParaRPr lang="uk-UA" sz="2800" cap="none" dirty="0">
              <a:solidFill>
                <a:schemeClr val="accent1">
                  <a:lumMod val="50000"/>
                </a:schemeClr>
              </a:solidFill>
              <a:effectLst/>
              <a:latin typeface="Segoe Print" pitchFamily="2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5341378"/>
            <a:ext cx="3137836" cy="1516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665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78543" y="308009"/>
            <a:ext cx="989477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Свіжі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рослинні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соки </a:t>
            </a:r>
            <a:r>
              <a:rPr lang="ru-RU" sz="2800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поліпшують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перетравлення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/>
            </a:r>
            <a:b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</a:br>
            <a:r>
              <a:rPr lang="ru-RU" sz="2800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їжі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,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стимулюють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діяльність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серця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,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залоз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внутрішньої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секреції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,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підвищують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загальну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стійкість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організму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до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мікробів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і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різних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захворювань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. 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Соки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майже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всіх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овочів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(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моркви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,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буряка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,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гарбуза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, томата,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картоплі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, редьки,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ріпи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,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капусти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,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часнику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,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цибулі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,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селери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тощо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) і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фруктів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(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яблуні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,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груші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,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айви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,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горобини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,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сливи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, персика, абрикоса, винограду, граната, лимона,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помаранчі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, грейпфрута,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журавлини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,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смоковниці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тощо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)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або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їх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комбінації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використовуються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як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вітамінні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та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загальнозміцнювальні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засоби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у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дієтичному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і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дитячому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харчуванні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. </a:t>
            </a:r>
            <a:endParaRPr lang="ru-RU" sz="2800" dirty="0" smtClean="0">
              <a:solidFill>
                <a:schemeClr val="accent1">
                  <a:lumMod val="50000"/>
                </a:schemeClr>
              </a:solidFill>
              <a:latin typeface="Segoe Print" pitchFamily="2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52" y="5337810"/>
            <a:ext cx="2396690" cy="1497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635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87466" y="423514"/>
            <a:ext cx="989477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Багато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фруктових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соків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містять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вищий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endParaRPr lang="ru-RU" sz="2800" dirty="0" smtClean="0">
              <a:solidFill>
                <a:schemeClr val="accent1">
                  <a:lumMod val="50000"/>
                </a:schemeClr>
              </a:solidFill>
              <a:latin typeface="Segoe Print" pitchFamily="2" charset="0"/>
            </a:endParaRPr>
          </a:p>
          <a:p>
            <a:r>
              <a:rPr lang="ru-RU" sz="2800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вміст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цукрів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(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фруктози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),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ніж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більшість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endParaRPr lang="ru-RU" sz="2800" dirty="0" smtClean="0">
              <a:solidFill>
                <a:schemeClr val="accent1">
                  <a:lumMod val="50000"/>
                </a:schemeClr>
              </a:solidFill>
              <a:latin typeface="Segoe Print" pitchFamily="2" charset="0"/>
            </a:endParaRPr>
          </a:p>
          <a:p>
            <a:pPr algn="ctr"/>
            <a:r>
              <a:rPr lang="ru-RU" sz="2800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солодких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напоїв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.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Наприклад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,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типовий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виноградний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сік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містить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на 50 %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більше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цукрів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,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ніж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Coca </a:t>
            </a:r>
            <a:r>
              <a:rPr lang="en-US" sz="28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Cola.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Звичайні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легкі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напої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(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наприклад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, 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Coca Cola)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викликають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оксидативний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стрес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при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їх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споживанні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і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можуть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навіть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призводити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до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нечутливості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до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інсуліну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, соки ж не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викликають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таких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ефектів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. </a:t>
            </a:r>
            <a:endParaRPr lang="ru-RU" sz="2800" dirty="0" smtClean="0">
              <a:solidFill>
                <a:schemeClr val="accent1">
                  <a:lumMod val="50000"/>
                </a:schemeClr>
              </a:solidFill>
              <a:latin typeface="Segoe Print" pitchFamily="2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" y="5493417"/>
            <a:ext cx="2733574" cy="136458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58400" y="0"/>
            <a:ext cx="2133600" cy="111139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387466" y="4263353"/>
            <a:ext cx="989477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Навпаки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, соки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фруктові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соки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здатні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збільшити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антиоксидантні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можливості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сироватки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крові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і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навіть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призупинити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оксидативний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стрес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та </a:t>
            </a:r>
            <a:endParaRPr lang="ru-RU" sz="2800" dirty="0" smtClean="0">
              <a:solidFill>
                <a:schemeClr val="accent1">
                  <a:lumMod val="50000"/>
                </a:schemeClr>
              </a:solidFill>
              <a:latin typeface="Segoe Print" pitchFamily="2" charset="0"/>
            </a:endParaRPr>
          </a:p>
          <a:p>
            <a:pPr algn="ctr"/>
            <a:r>
              <a:rPr lang="ru-RU" sz="2800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запалення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,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які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викликаються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endParaRPr lang="ru-RU" sz="2800" dirty="0" smtClean="0">
              <a:solidFill>
                <a:schemeClr val="accent1">
                  <a:lumMod val="50000"/>
                </a:schemeClr>
              </a:solidFill>
              <a:latin typeface="Segoe Print" pitchFamily="2" charset="0"/>
            </a:endParaRPr>
          </a:p>
          <a:p>
            <a:pPr algn="ctr"/>
            <a:r>
              <a:rPr lang="ru-RU" sz="2800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високим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вмістом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жирів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endParaRPr lang="ru-RU" sz="2800" dirty="0" smtClean="0">
              <a:solidFill>
                <a:schemeClr val="accent1">
                  <a:lumMod val="50000"/>
                </a:schemeClr>
              </a:solidFill>
              <a:latin typeface="Segoe Print" pitchFamily="2" charset="0"/>
            </a:endParaRPr>
          </a:p>
          <a:p>
            <a:pPr algn="ctr"/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та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цукрів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у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їжі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.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 </a:t>
            </a:r>
            <a:endParaRPr lang="ru-RU" sz="2800" dirty="0" smtClean="0">
              <a:solidFill>
                <a:schemeClr val="accent1">
                  <a:lumMod val="50000"/>
                </a:schemeClr>
              </a:solidFill>
              <a:latin typeface="Segoe Pri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5351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23931" y="236490"/>
            <a:ext cx="723750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u="sng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А</a:t>
            </a:r>
            <a:r>
              <a:rPr lang="ru-RU" sz="2800" b="1" u="sng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пельсиновий</a:t>
            </a:r>
            <a:r>
              <a:rPr lang="ru-RU" sz="2800" b="1" u="sng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b="1" u="sng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сік</a:t>
            </a:r>
            <a:r>
              <a:rPr lang="ru-RU" sz="2800" b="1" u="sng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містить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багато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вітаміну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C,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фолієву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кислоту,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кальцій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,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він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є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джерелом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біологічних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антиоксидантів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, 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а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також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покращує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ліпідний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обмін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у людей,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хворих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на </a:t>
            </a:r>
            <a:r>
              <a:rPr lang="ru-RU" sz="2800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гіперхолестеролемію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861432" y="-59395"/>
            <a:ext cx="2330568" cy="233056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134651"/>
            <a:ext cx="2935705" cy="172334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339097" y="3318769"/>
            <a:ext cx="968761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b="1" u="sng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Сік</a:t>
            </a:r>
            <a:r>
              <a:rPr lang="ru-RU" sz="2800" b="1" u="sng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b="1" u="sng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зі</a:t>
            </a:r>
            <a:r>
              <a:rPr lang="ru-RU" sz="2800" b="1" u="sng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b="1" u="sng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смородини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,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багатий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вітаміном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С.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Рекомендується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при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захворюваннях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,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що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свідчать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про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нестачу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цього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вітаміну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, при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ревматизмі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,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артриті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,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застуді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та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запаленні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легенів</a:t>
            </a:r>
            <a:endParaRPr lang="ru-RU" sz="2800" dirty="0" smtClean="0">
              <a:solidFill>
                <a:schemeClr val="accent1">
                  <a:lumMod val="50000"/>
                </a:schemeClr>
              </a:solidFill>
              <a:latin typeface="Segoe Pri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2590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/>
          <p:cNvSpPr>
            <a:spLocks noChangeArrowheads="1"/>
          </p:cNvSpPr>
          <p:nvPr/>
        </p:nvSpPr>
        <p:spPr bwMode="auto">
          <a:xfrm>
            <a:off x="0" y="112269"/>
            <a:ext cx="12192000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uk-UA" sz="3600" dirty="0">
                <a:solidFill>
                  <a:srgbClr val="C00000"/>
                </a:solidFill>
                <a:latin typeface="Segoe Print" pitchFamily="2" charset="0"/>
                <a:ea typeface="Calibri" pitchFamily="34" charset="0"/>
                <a:cs typeface="Times New Roman" pitchFamily="18" charset="0"/>
              </a:rPr>
              <a:t>"…Вітамін С </a:t>
            </a:r>
            <a:endParaRPr lang="uk-UA" sz="3600" dirty="0" smtClean="0">
              <a:solidFill>
                <a:srgbClr val="C00000"/>
              </a:solidFill>
              <a:latin typeface="Segoe Print" pitchFamily="2" charset="0"/>
              <a:ea typeface="Calibri" pitchFamily="34" charset="0"/>
              <a:cs typeface="Times New Roman" pitchFamily="18" charset="0"/>
            </a:endParaRPr>
          </a:p>
          <a:p>
            <a:pPr algn="ctr"/>
            <a:r>
              <a:rPr lang="uk-UA" sz="3600" dirty="0" smtClean="0">
                <a:solidFill>
                  <a:srgbClr val="C00000"/>
                </a:solidFill>
                <a:latin typeface="Segoe Print" pitchFamily="2" charset="0"/>
                <a:ea typeface="Calibri" pitchFamily="34" charset="0"/>
                <a:cs typeface="Times New Roman" pitchFamily="18" charset="0"/>
              </a:rPr>
              <a:t>має </a:t>
            </a:r>
            <a:r>
              <a:rPr lang="uk-UA" sz="3600" dirty="0">
                <a:solidFill>
                  <a:srgbClr val="C00000"/>
                </a:solidFill>
                <a:latin typeface="Segoe Print" pitchFamily="2" charset="0"/>
                <a:ea typeface="Calibri" pitchFamily="34" charset="0"/>
                <a:cs typeface="Times New Roman" pitchFamily="18" charset="0"/>
              </a:rPr>
              <a:t>таке величезне значення </a:t>
            </a:r>
            <a:endParaRPr lang="uk-UA" sz="3600" dirty="0" smtClean="0">
              <a:solidFill>
                <a:srgbClr val="C00000"/>
              </a:solidFill>
              <a:latin typeface="Segoe Print" pitchFamily="2" charset="0"/>
              <a:ea typeface="Calibri" pitchFamily="34" charset="0"/>
              <a:cs typeface="Times New Roman" pitchFamily="18" charset="0"/>
            </a:endParaRPr>
          </a:p>
          <a:p>
            <a:pPr algn="ctr"/>
            <a:r>
              <a:rPr lang="uk-UA" sz="3600" dirty="0" smtClean="0">
                <a:solidFill>
                  <a:srgbClr val="C00000"/>
                </a:solidFill>
                <a:latin typeface="Segoe Print" pitchFamily="2" charset="0"/>
                <a:ea typeface="Calibri" pitchFamily="34" charset="0"/>
                <a:cs typeface="Times New Roman" pitchFamily="18" charset="0"/>
              </a:rPr>
              <a:t>для </a:t>
            </a:r>
            <a:r>
              <a:rPr lang="uk-UA" sz="3600" dirty="0">
                <a:solidFill>
                  <a:srgbClr val="C00000"/>
                </a:solidFill>
                <a:latin typeface="Segoe Print" pitchFamily="2" charset="0"/>
                <a:ea typeface="Calibri" pitchFamily="34" charset="0"/>
                <a:cs typeface="Times New Roman" pitchFamily="18" charset="0"/>
              </a:rPr>
              <a:t>нашого здоров'я, </a:t>
            </a:r>
            <a:endParaRPr lang="uk-UA" sz="3600" dirty="0" smtClean="0">
              <a:solidFill>
                <a:srgbClr val="C00000"/>
              </a:solidFill>
              <a:latin typeface="Segoe Print" pitchFamily="2" charset="0"/>
              <a:ea typeface="Calibri" pitchFamily="34" charset="0"/>
              <a:cs typeface="Times New Roman" pitchFamily="18" charset="0"/>
            </a:endParaRPr>
          </a:p>
          <a:p>
            <a:pPr algn="ctr"/>
            <a:r>
              <a:rPr lang="uk-UA" sz="3600" dirty="0" smtClean="0">
                <a:solidFill>
                  <a:srgbClr val="C00000"/>
                </a:solidFill>
                <a:latin typeface="Segoe Print" pitchFamily="2" charset="0"/>
                <a:ea typeface="Calibri" pitchFamily="34" charset="0"/>
                <a:cs typeface="Times New Roman" pitchFamily="18" charset="0"/>
              </a:rPr>
              <a:t>що </a:t>
            </a:r>
            <a:r>
              <a:rPr lang="uk-UA" sz="3600" dirty="0">
                <a:solidFill>
                  <a:srgbClr val="C00000"/>
                </a:solidFill>
                <a:latin typeface="Segoe Print" pitchFamily="2" charset="0"/>
                <a:ea typeface="Calibri" pitchFamily="34" charset="0"/>
                <a:cs typeface="Times New Roman" pitchFamily="18" charset="0"/>
              </a:rPr>
              <a:t>я навіть не пригадую хвороби, </a:t>
            </a:r>
            <a:endParaRPr lang="uk-UA" sz="3600" dirty="0" smtClean="0">
              <a:solidFill>
                <a:srgbClr val="C00000"/>
              </a:solidFill>
              <a:latin typeface="Segoe Print" pitchFamily="2" charset="0"/>
              <a:ea typeface="Calibri" pitchFamily="34" charset="0"/>
              <a:cs typeface="Times New Roman" pitchFamily="18" charset="0"/>
            </a:endParaRPr>
          </a:p>
          <a:p>
            <a:pPr algn="ctr"/>
            <a:r>
              <a:rPr lang="uk-UA" sz="3600" dirty="0" smtClean="0">
                <a:solidFill>
                  <a:srgbClr val="C00000"/>
                </a:solidFill>
                <a:latin typeface="Segoe Print" pitchFamily="2" charset="0"/>
                <a:ea typeface="Calibri" pitchFamily="34" charset="0"/>
                <a:cs typeface="Times New Roman" pitchFamily="18" charset="0"/>
              </a:rPr>
              <a:t>при </a:t>
            </a:r>
            <a:r>
              <a:rPr lang="uk-UA" sz="3600" dirty="0">
                <a:solidFill>
                  <a:srgbClr val="C00000"/>
                </a:solidFill>
                <a:latin typeface="Segoe Print" pitchFamily="2" charset="0"/>
                <a:ea typeface="Calibri" pitchFamily="34" charset="0"/>
                <a:cs typeface="Times New Roman" pitchFamily="18" charset="0"/>
              </a:rPr>
              <a:t>якій прийом цього вітаміну </a:t>
            </a:r>
            <a:endParaRPr lang="uk-UA" sz="3600" dirty="0" smtClean="0">
              <a:solidFill>
                <a:srgbClr val="C00000"/>
              </a:solidFill>
              <a:latin typeface="Segoe Print" pitchFamily="2" charset="0"/>
              <a:ea typeface="Calibri" pitchFamily="34" charset="0"/>
              <a:cs typeface="Times New Roman" pitchFamily="18" charset="0"/>
            </a:endParaRPr>
          </a:p>
          <a:p>
            <a:pPr algn="ctr"/>
            <a:r>
              <a:rPr lang="uk-UA" sz="3600" dirty="0" smtClean="0">
                <a:solidFill>
                  <a:srgbClr val="C00000"/>
                </a:solidFill>
                <a:latin typeface="Segoe Print" pitchFamily="2" charset="0"/>
                <a:ea typeface="Calibri" pitchFamily="34" charset="0"/>
                <a:cs typeface="Times New Roman" pitchFamily="18" charset="0"/>
              </a:rPr>
              <a:t>не </a:t>
            </a:r>
            <a:r>
              <a:rPr lang="uk-UA" sz="3600" dirty="0">
                <a:solidFill>
                  <a:srgbClr val="C00000"/>
                </a:solidFill>
                <a:latin typeface="Segoe Print" pitchFamily="2" charset="0"/>
                <a:ea typeface="Calibri" pitchFamily="34" charset="0"/>
                <a:cs typeface="Times New Roman" pitchFamily="18" charset="0"/>
              </a:rPr>
              <a:t>призведе до </a:t>
            </a:r>
            <a:r>
              <a:rPr lang="uk-UA" sz="3600" dirty="0" err="1">
                <a:solidFill>
                  <a:srgbClr val="C00000"/>
                </a:solidFill>
                <a:latin typeface="Segoe Print" pitchFamily="2" charset="0"/>
                <a:ea typeface="Calibri" pitchFamily="34" charset="0"/>
                <a:cs typeface="Times New Roman" pitchFamily="18" charset="0"/>
              </a:rPr>
              <a:t>поліпшеня</a:t>
            </a:r>
            <a:r>
              <a:rPr lang="uk-UA" sz="3600" dirty="0">
                <a:solidFill>
                  <a:srgbClr val="C00000"/>
                </a:solidFill>
                <a:latin typeface="Segoe Print" pitchFamily="2" charset="0"/>
                <a:ea typeface="Calibri" pitchFamily="34" charset="0"/>
                <a:cs typeface="Times New Roman" pitchFamily="18" charset="0"/>
              </a:rPr>
              <a:t>…</a:t>
            </a:r>
            <a:r>
              <a:rPr lang="ru-RU" sz="3600" dirty="0">
                <a:solidFill>
                  <a:srgbClr val="C00000"/>
                </a:solidFill>
                <a:latin typeface="Segoe Print" pitchFamily="2" charset="0"/>
                <a:ea typeface="Calibri" pitchFamily="34" charset="0"/>
                <a:cs typeface="Times New Roman" pitchFamily="18" charset="0"/>
              </a:rPr>
              <a:t>"</a:t>
            </a:r>
          </a:p>
          <a:p>
            <a:pPr algn="ctr"/>
            <a:r>
              <a:rPr lang="ru-RU" sz="3600" dirty="0">
                <a:solidFill>
                  <a:schemeClr val="tx1"/>
                </a:solidFill>
                <a:latin typeface="Segoe Print" pitchFamily="2" charset="0"/>
                <a:ea typeface="Calibri" pitchFamily="34" charset="0"/>
                <a:cs typeface="Times New Roman" pitchFamily="18" charset="0"/>
              </a:rPr>
              <a:t>                  </a:t>
            </a:r>
            <a:endParaRPr lang="ru-RU" sz="3600" dirty="0" smtClean="0">
              <a:solidFill>
                <a:schemeClr val="tx1"/>
              </a:solidFill>
              <a:latin typeface="Segoe Print" pitchFamily="2" charset="0"/>
              <a:ea typeface="Calibri" pitchFamily="34" charset="0"/>
              <a:cs typeface="Times New Roman" pitchFamily="18" charset="0"/>
            </a:endParaRPr>
          </a:p>
          <a:p>
            <a:pPr algn="r"/>
            <a:r>
              <a:rPr lang="ru-RU" sz="3600" dirty="0" smtClean="0">
                <a:solidFill>
                  <a:schemeClr val="tx1"/>
                </a:solidFill>
                <a:latin typeface="Segoe Print" pitchFamily="2" charset="0"/>
                <a:ea typeface="Calibri" pitchFamily="34" charset="0"/>
                <a:cs typeface="Times New Roman" pitchFamily="18" charset="0"/>
              </a:rPr>
              <a:t>Роберт </a:t>
            </a:r>
            <a:r>
              <a:rPr lang="ru-RU" sz="3600" dirty="0">
                <a:solidFill>
                  <a:schemeClr val="tx1"/>
                </a:solidFill>
                <a:latin typeface="Segoe Print" pitchFamily="2" charset="0"/>
                <a:ea typeface="Calibri" pitchFamily="34" charset="0"/>
                <a:cs typeface="Times New Roman" pitchFamily="18" charset="0"/>
              </a:rPr>
              <a:t>Атк</a:t>
            </a:r>
            <a:r>
              <a:rPr lang="uk-UA" sz="3600" dirty="0">
                <a:solidFill>
                  <a:schemeClr val="tx1"/>
                </a:solidFill>
                <a:latin typeface="Segoe Print" pitchFamily="2" charset="0"/>
                <a:ea typeface="Calibri" pitchFamily="34" charset="0"/>
                <a:cs typeface="Times New Roman" pitchFamily="18" charset="0"/>
              </a:rPr>
              <a:t>і</a:t>
            </a:r>
            <a:r>
              <a:rPr lang="ru-RU" sz="3600" dirty="0" err="1">
                <a:solidFill>
                  <a:schemeClr val="tx1"/>
                </a:solidFill>
                <a:latin typeface="Segoe Print" pitchFamily="2" charset="0"/>
                <a:ea typeface="Calibri" pitchFamily="34" charset="0"/>
                <a:cs typeface="Times New Roman" pitchFamily="18" charset="0"/>
              </a:rPr>
              <a:t>нс</a:t>
            </a:r>
            <a:r>
              <a:rPr lang="uk-UA" sz="3600" dirty="0">
                <a:solidFill>
                  <a:schemeClr val="tx1"/>
                </a:solidFill>
                <a:latin typeface="Segoe Print" pitchFamily="2" charset="0"/>
                <a:ea typeface="Calibri" pitchFamily="34" charset="0"/>
                <a:cs typeface="Times New Roman" pitchFamily="18" charset="0"/>
              </a:rPr>
              <a:t>, лікар-кардіолог</a:t>
            </a:r>
            <a:endParaRPr lang="ru-RU" sz="3600" dirty="0">
              <a:solidFill>
                <a:schemeClr val="tx1"/>
              </a:solidFill>
              <a:latin typeface="Segoe Print" pitchFamily="2" charset="0"/>
              <a:ea typeface="Calibri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5571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Прямоугольник 3"/>
          <p:cNvSpPr>
            <a:spLocks noChangeArrowheads="1"/>
          </p:cNvSpPr>
          <p:nvPr/>
        </p:nvSpPr>
        <p:spPr bwMode="auto">
          <a:xfrm>
            <a:off x="2370220" y="1728274"/>
            <a:ext cx="9170469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indent="628650">
              <a:buFont typeface="Wingdings" pitchFamily="2" charset="2"/>
              <a:buChar char="Ø"/>
            </a:pPr>
            <a:r>
              <a:rPr lang="uk-UA" altLang="uk-UA" sz="2400" b="1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Аскорбінова кислота</a:t>
            </a:r>
            <a:r>
              <a:rPr lang="uk-UA" altLang="uk-UA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(гамма-лактон 2,3-дегідро-</a:t>
            </a:r>
            <a:r>
              <a:rPr lang="ru-RU" altLang="uk-UA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L</a:t>
            </a:r>
            <a:r>
              <a:rPr lang="uk-UA" altLang="uk-UA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-гулонової</a:t>
            </a:r>
            <a:r>
              <a:rPr lang="uk-UA" altLang="uk-UA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кислоти, вітамін </a:t>
            </a:r>
            <a:r>
              <a:rPr lang="ru-RU" altLang="uk-UA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C</a:t>
            </a:r>
            <a:r>
              <a:rPr lang="uk-UA" altLang="uk-UA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) </a:t>
            </a:r>
            <a:r>
              <a:rPr lang="ru-RU" altLang="uk-UA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C</a:t>
            </a:r>
            <a:r>
              <a:rPr lang="uk-UA" altLang="uk-UA" sz="2400" baseline="-250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6</a:t>
            </a:r>
            <a:r>
              <a:rPr lang="ru-RU" altLang="uk-UA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H</a:t>
            </a:r>
            <a:r>
              <a:rPr lang="uk-UA" altLang="uk-UA" sz="2400" baseline="-250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8</a:t>
            </a:r>
            <a:r>
              <a:rPr lang="ru-RU" altLang="uk-UA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O</a:t>
            </a:r>
            <a:r>
              <a:rPr lang="uk-UA" altLang="uk-UA" sz="2400" baseline="-250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6</a:t>
            </a:r>
            <a:r>
              <a:rPr lang="uk-UA" altLang="uk-UA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, відносно проста органічна кислота, яка міститься в свіжих фруктах (яблука, сливи, персики тощо) та овочах (морква, капуста, буряк, картопля тощо) і за фізико-хімічними властивостями відноситься до водорозчинних </a:t>
            </a:r>
            <a:r>
              <a:rPr lang="uk-UA" altLang="uk-UA" sz="24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вітамінів</a:t>
            </a:r>
            <a:endParaRPr lang="uk-UA" altLang="uk-UA" sz="2400" dirty="0">
              <a:solidFill>
                <a:schemeClr val="accent1">
                  <a:lumMod val="50000"/>
                </a:schemeClr>
              </a:solidFill>
              <a:latin typeface="Segoe Print" pitchFamily="2" charset="0"/>
            </a:endParaRPr>
          </a:p>
        </p:txBody>
      </p:sp>
      <p:sp>
        <p:nvSpPr>
          <p:cNvPr id="22532" name="Прямоугольник 4"/>
          <p:cNvSpPr>
            <a:spLocks noChangeArrowheads="1"/>
          </p:cNvSpPr>
          <p:nvPr/>
        </p:nvSpPr>
        <p:spPr bwMode="auto">
          <a:xfrm>
            <a:off x="4523874" y="5522750"/>
            <a:ext cx="7167613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uk-UA" altLang="uk-UA" sz="2800" b="1" dirty="0" smtClean="0">
                <a:solidFill>
                  <a:schemeClr val="tx1"/>
                </a:solidFill>
              </a:rPr>
              <a:t>Формула </a:t>
            </a:r>
            <a:r>
              <a:rPr lang="uk-UA" altLang="uk-UA" sz="2800" b="1" dirty="0">
                <a:solidFill>
                  <a:schemeClr val="tx1"/>
                </a:solidFill>
              </a:rPr>
              <a:t>аскорбінової кислоти </a:t>
            </a:r>
            <a:endParaRPr lang="uk-UA" altLang="uk-UA" sz="2800" b="1" dirty="0" smtClean="0">
              <a:solidFill>
                <a:schemeClr val="tx1"/>
              </a:solidFill>
            </a:endParaRPr>
          </a:p>
          <a:p>
            <a:r>
              <a:rPr lang="uk-UA" altLang="uk-UA" sz="2800" b="1" dirty="0" smtClean="0">
                <a:solidFill>
                  <a:schemeClr val="tx1"/>
                </a:solidFill>
              </a:rPr>
              <a:t>(</a:t>
            </a:r>
            <a:r>
              <a:rPr lang="uk-UA" altLang="uk-UA" sz="2800" b="1" dirty="0">
                <a:solidFill>
                  <a:schemeClr val="tx1"/>
                </a:solidFill>
              </a:rPr>
              <a:t>вітамін С) </a:t>
            </a:r>
            <a:endParaRPr lang="ru-RU" altLang="uk-UA" sz="2800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977414" y="20639"/>
            <a:ext cx="9144000" cy="156966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tx2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tx2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tx2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tx2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tx2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3200" kern="1200">
                <a:solidFill>
                  <a:schemeClr val="tx2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3200" kern="1200">
                <a:solidFill>
                  <a:schemeClr val="tx2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3200" kern="1200">
                <a:solidFill>
                  <a:schemeClr val="tx2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3200" kern="1200">
                <a:solidFill>
                  <a:schemeClr val="tx2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indent="628650" algn="just">
              <a:buFont typeface="Wingdings" pitchFamily="2" charset="2"/>
              <a:buChar char="Ø"/>
              <a:defRPr/>
            </a:pPr>
            <a:r>
              <a:rPr lang="uk-UA" altLang="uk-UA" sz="2400" b="1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Вітаміни </a:t>
            </a:r>
            <a:r>
              <a:rPr lang="uk-UA" altLang="uk-UA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(лат. </a:t>
            </a:r>
            <a:r>
              <a:rPr lang="la-Latn" altLang="uk-UA" sz="2400" i="1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vitae</a:t>
            </a:r>
            <a:r>
              <a:rPr lang="uk-UA" altLang="uk-UA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– життя і </a:t>
            </a:r>
            <a:r>
              <a:rPr lang="uk-UA" altLang="uk-UA" sz="2400" i="1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амін</a:t>
            </a:r>
            <a:r>
              <a:rPr lang="uk-UA" altLang="uk-UA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– речовина, що містить аміногрупу</a:t>
            </a:r>
            <a:r>
              <a:rPr lang="ru-RU" altLang="uk-UA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uk-UA" altLang="uk-UA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(-</a:t>
            </a:r>
            <a:r>
              <a:rPr lang="ru-RU" altLang="uk-UA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NH</a:t>
            </a:r>
            <a:r>
              <a:rPr lang="uk-UA" altLang="uk-UA" sz="2400" baseline="-250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2</a:t>
            </a:r>
            <a:r>
              <a:rPr lang="uk-UA" altLang="uk-UA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)) – низькомолекулярні органічні сполуки</a:t>
            </a:r>
            <a:r>
              <a:rPr lang="ru-RU" altLang="uk-UA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uk-UA" altLang="uk-UA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різної хімічної природи, що необхідні для життєдіяльності живого організму в малих дозах.</a:t>
            </a:r>
          </a:p>
        </p:txBody>
      </p:sp>
      <p:pic>
        <p:nvPicPr>
          <p:cNvPr id="1026" name="Picture 2" descr="Изображение химической структур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584" y="4254366"/>
            <a:ext cx="3747223" cy="2222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5798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618072"/>
            <a:ext cx="12192000" cy="4239928"/>
          </a:xfrm>
        </p:spPr>
        <p:txBody>
          <a:bodyPr rtlCol="0">
            <a:normAutofit/>
          </a:bodyPr>
          <a:lstStyle/>
          <a:p>
            <a:pPr algn="ctr" eaLnBrk="1" fontAlgn="auto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>
                <a:schemeClr val="hlink"/>
              </a:buClr>
              <a:buSzPct val="60000"/>
              <a:buFont typeface="Georgia" pitchFamily="18" charset="0"/>
              <a:buNone/>
              <a:defRPr/>
            </a:pPr>
            <a:r>
              <a:rPr lang="uk-UA" altLang="uk-UA" sz="23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ea typeface="Calibri" pitchFamily="34" charset="0"/>
                <a:cs typeface="Times New Roman" pitchFamily="18" charset="0"/>
              </a:rPr>
              <a:t>Вітамін С є</a:t>
            </a:r>
            <a:r>
              <a:rPr lang="ru-RU" altLang="uk-UA" sz="23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altLang="uk-UA" sz="2300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ea typeface="Calibri" pitchFamily="34" charset="0"/>
                <a:cs typeface="Times New Roman" pitchFamily="18" charset="0"/>
              </a:rPr>
              <a:t>необхідним</a:t>
            </a:r>
            <a:r>
              <a:rPr lang="ru-RU" altLang="uk-UA" sz="23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ea typeface="Calibri" pitchFamily="34" charset="0"/>
                <a:cs typeface="Times New Roman" pitchFamily="18" charset="0"/>
              </a:rPr>
              <a:t> компонентом у </a:t>
            </a:r>
            <a:r>
              <a:rPr lang="ru-RU" altLang="uk-UA" sz="2300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ea typeface="Calibri" pitchFamily="34" charset="0"/>
                <a:cs typeface="Times New Roman" pitchFamily="18" charset="0"/>
              </a:rPr>
              <a:t>щоденному</a:t>
            </a:r>
            <a:r>
              <a:rPr lang="ru-RU" altLang="uk-UA" sz="23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altLang="uk-UA" sz="2300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ea typeface="Calibri" pitchFamily="34" charset="0"/>
                <a:cs typeface="Times New Roman" pitchFamily="18" charset="0"/>
              </a:rPr>
              <a:t>раціоні</a:t>
            </a:r>
            <a:r>
              <a:rPr lang="ru-RU" altLang="uk-UA" sz="23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altLang="uk-UA" sz="2300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ea typeface="Calibri" pitchFamily="34" charset="0"/>
                <a:cs typeface="Times New Roman" pitchFamily="18" charset="0"/>
              </a:rPr>
              <a:t>людини</a:t>
            </a:r>
            <a:r>
              <a:rPr lang="ru-RU" altLang="uk-UA" sz="23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ea typeface="Calibri" pitchFamily="34" charset="0"/>
                <a:cs typeface="Times New Roman" pitchFamily="18" charset="0"/>
              </a:rPr>
              <a:t>:</a:t>
            </a:r>
          </a:p>
          <a:p>
            <a:pPr algn="just" eaLnBrk="1" fontAlgn="auto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>
                <a:schemeClr val="hlink"/>
              </a:buClr>
              <a:buSzPct val="60000"/>
              <a:buFont typeface="Wingdings 2" pitchFamily="18" charset="2"/>
              <a:buAutoNum type="arabicPeriod"/>
              <a:defRPr/>
            </a:pPr>
            <a:endParaRPr lang="uk-UA" altLang="uk-UA" sz="2300" dirty="0" smtClean="0">
              <a:solidFill>
                <a:schemeClr val="accent1">
                  <a:lumMod val="50000"/>
                </a:schemeClr>
              </a:solidFill>
              <a:latin typeface="Segoe Print" pitchFamily="2" charset="0"/>
              <a:ea typeface="Calibri" pitchFamily="34" charset="0"/>
              <a:cs typeface="Times New Roman" pitchFamily="18" charset="0"/>
            </a:endParaRPr>
          </a:p>
          <a:p>
            <a:pPr algn="just" eaLnBrk="1" fontAlgn="auto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>
                <a:schemeClr val="hlink"/>
              </a:buClr>
              <a:buSzPct val="60000"/>
              <a:buFont typeface="Wingdings 2" pitchFamily="18" charset="2"/>
              <a:buNone/>
              <a:defRPr/>
            </a:pPr>
            <a:endParaRPr lang="ru-RU" altLang="uk-UA" sz="2300" dirty="0" smtClean="0">
              <a:solidFill>
                <a:schemeClr val="accent1">
                  <a:lumMod val="50000"/>
                </a:schemeClr>
              </a:solidFill>
              <a:latin typeface="Segoe Print" pitchFamily="2" charset="0"/>
              <a:ea typeface="Calibri" pitchFamily="34" charset="0"/>
              <a:cs typeface="Times New Roman" pitchFamily="18" charset="0"/>
            </a:endParaRPr>
          </a:p>
          <a:p>
            <a:pPr algn="just" eaLnBrk="1" fontAlgn="auto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>
                <a:schemeClr val="hlink"/>
              </a:buClr>
              <a:buSzPct val="60000"/>
              <a:buFont typeface="Wingdings 2" pitchFamily="18" charset="2"/>
              <a:buNone/>
              <a:defRPr/>
            </a:pPr>
            <a:endParaRPr lang="ru-RU" altLang="uk-UA" sz="2300" dirty="0" smtClean="0">
              <a:solidFill>
                <a:schemeClr val="accent1">
                  <a:lumMod val="50000"/>
                </a:schemeClr>
              </a:solidFill>
              <a:latin typeface="Segoe Print" pitchFamily="2" charset="0"/>
              <a:ea typeface="Calibri" pitchFamily="34" charset="0"/>
              <a:cs typeface="Times New Roman" pitchFamily="18" charset="0"/>
            </a:endParaRPr>
          </a:p>
          <a:p>
            <a:pPr algn="just" eaLnBrk="1" fontAlgn="auto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>
                <a:schemeClr val="hlink"/>
              </a:buClr>
              <a:buSzPct val="60000"/>
              <a:buFont typeface="Wingdings 2" pitchFamily="18" charset="2"/>
              <a:buNone/>
              <a:defRPr/>
            </a:pPr>
            <a:endParaRPr lang="ru-RU" altLang="uk-UA" sz="2300" dirty="0" smtClean="0">
              <a:solidFill>
                <a:schemeClr val="accent1">
                  <a:lumMod val="50000"/>
                </a:schemeClr>
              </a:solidFill>
              <a:latin typeface="Segoe Print" pitchFamily="2" charset="0"/>
              <a:ea typeface="Calibri" pitchFamily="34" charset="0"/>
              <a:cs typeface="Times New Roman" pitchFamily="18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>
                <a:schemeClr val="hlink"/>
              </a:buClr>
              <a:buSzPct val="60000"/>
              <a:buFont typeface="Wingdings 2" pitchFamily="18" charset="2"/>
              <a:buNone/>
              <a:defRPr/>
            </a:pPr>
            <a:endParaRPr lang="uk-UA" altLang="uk-UA" sz="2300" b="1" dirty="0" smtClean="0">
              <a:solidFill>
                <a:schemeClr val="accent1">
                  <a:lumMod val="50000"/>
                </a:schemeClr>
              </a:solidFill>
              <a:latin typeface="Segoe Print" pitchFamily="2" charset="0"/>
              <a:ea typeface="Calibri" pitchFamily="34" charset="0"/>
              <a:cs typeface="Times New Roman" pitchFamily="18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3035579"/>
              </p:ext>
            </p:extLst>
          </p:nvPr>
        </p:nvGraphicFramePr>
        <p:xfrm>
          <a:off x="0" y="3574281"/>
          <a:ext cx="12192000" cy="14044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36294"/>
                <a:gridCol w="1270534"/>
                <a:gridCol w="1366788"/>
                <a:gridCol w="1183907"/>
                <a:gridCol w="1289785"/>
                <a:gridCol w="1395664"/>
                <a:gridCol w="1359618"/>
                <a:gridCol w="1344705"/>
                <a:gridCol w="1344705"/>
              </a:tblGrid>
              <a:tr h="703313">
                <a:tc>
                  <a:txBody>
                    <a:bodyPr/>
                    <a:lstStyle/>
                    <a:p>
                      <a:pPr algn="ctr"/>
                      <a:r>
                        <a:rPr lang="uk-UA" sz="2000" b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Вік, періоди</a:t>
                      </a:r>
                      <a:endParaRPr lang="uk-UA" sz="20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1909" marR="121909" marT="45755" marB="45755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b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0-1 років</a:t>
                      </a:r>
                      <a:endParaRPr lang="uk-UA" sz="20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1909" marR="121909" marT="45755" marB="45755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b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1-3 роки</a:t>
                      </a:r>
                      <a:endParaRPr lang="uk-UA" sz="20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1909" marR="121909" marT="45755" marB="45755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b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4-10 років</a:t>
                      </a:r>
                      <a:endParaRPr lang="uk-UA" sz="20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1909" marR="121909" marT="45755" marB="45755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b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11-14 років</a:t>
                      </a:r>
                      <a:endParaRPr lang="uk-UA" sz="20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1909" marR="121909" marT="45755" marB="45755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b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від 15 років</a:t>
                      </a:r>
                      <a:endParaRPr lang="uk-UA" sz="20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1909" marR="121909" marT="45755" marB="45755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b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 період  вагітності</a:t>
                      </a:r>
                      <a:endParaRPr lang="uk-UA" sz="20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1909" marR="121909" marT="45755" marB="45755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b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 період лактації</a:t>
                      </a:r>
                      <a:endParaRPr lang="uk-UA" sz="20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1909" marR="121909" marT="45755" marB="45755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b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 період застуди</a:t>
                      </a:r>
                      <a:endParaRPr lang="uk-UA" sz="20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1909" marR="121909" marT="45755" marB="45755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579387">
                <a:tc>
                  <a:txBody>
                    <a:bodyPr/>
                    <a:lstStyle/>
                    <a:p>
                      <a:pPr algn="ctr"/>
                      <a:r>
                        <a:rPr lang="uk-UA" sz="2000" b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Добова потреба в мг</a:t>
                      </a:r>
                      <a:endParaRPr lang="uk-UA" sz="20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1909" marR="121909" marT="45755" marB="45755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b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30-35</a:t>
                      </a:r>
                      <a:endParaRPr lang="uk-UA" sz="20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1909" marR="121909" marT="45755" marB="45755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b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</a:t>
                      </a:r>
                      <a:endParaRPr lang="uk-UA" sz="20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1909" marR="121909" marT="45755" marB="45755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b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45</a:t>
                      </a:r>
                      <a:endParaRPr lang="uk-UA" sz="20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1909" marR="121909" marT="45755" marB="45755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b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uk-UA" sz="20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1909" marR="121909" marT="45755" marB="45755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b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  <a:endParaRPr lang="uk-UA" sz="20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1909" marR="121909" marT="45755" marB="45755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b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uk-UA" sz="20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1909" marR="121909" marT="45755" marB="45755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b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</a:t>
                      </a:r>
                      <a:endParaRPr lang="uk-UA" sz="20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1909" marR="121909" marT="45755" marB="45755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b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 200</a:t>
                      </a:r>
                      <a:endParaRPr lang="uk-UA" sz="2000" b="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21909" marR="121909" marT="45755" marB="45755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087100" y="22004"/>
            <a:ext cx="840486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lnSpc>
                <a:spcPct val="80000"/>
              </a:lnSpc>
              <a:spcBef>
                <a:spcPct val="0"/>
              </a:spcBef>
              <a:defRPr/>
            </a:pPr>
            <a:r>
              <a:rPr lang="uk-UA" altLang="uk-UA" sz="40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ea typeface="Calibri" pitchFamily="34" charset="0"/>
                <a:cs typeface="Times New Roman" pitchFamily="18" charset="0"/>
              </a:rPr>
              <a:t>ТОП-5 правил вживання </a:t>
            </a:r>
            <a:endParaRPr lang="uk-UA" altLang="uk-UA" sz="4000" dirty="0" smtClean="0">
              <a:solidFill>
                <a:schemeClr val="accent1">
                  <a:lumMod val="50000"/>
                </a:schemeClr>
              </a:solidFill>
              <a:latin typeface="Segoe Print" pitchFamily="2" charset="0"/>
              <a:ea typeface="Calibri" pitchFamily="34" charset="0"/>
              <a:cs typeface="Times New Roman" pitchFamily="18" charset="0"/>
            </a:endParaRPr>
          </a:p>
          <a:p>
            <a:pPr algn="ctr">
              <a:lnSpc>
                <a:spcPct val="80000"/>
              </a:lnSpc>
              <a:spcBef>
                <a:spcPct val="0"/>
              </a:spcBef>
              <a:defRPr/>
            </a:pPr>
            <a:r>
              <a:rPr lang="uk-UA" altLang="uk-UA" sz="40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ea typeface="Calibri" pitchFamily="34" charset="0"/>
                <a:cs typeface="Times New Roman" pitchFamily="18" charset="0"/>
              </a:rPr>
              <a:t>та </a:t>
            </a:r>
            <a:r>
              <a:rPr lang="uk-UA" altLang="uk-UA" sz="40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ea typeface="Calibri" pitchFamily="34" charset="0"/>
                <a:cs typeface="Times New Roman" pitchFamily="18" charset="0"/>
              </a:rPr>
              <a:t>використання вітаміну С </a:t>
            </a:r>
            <a:endParaRPr lang="uk-UA" altLang="uk-UA" sz="4000" dirty="0" smtClean="0">
              <a:solidFill>
                <a:schemeClr val="accent1">
                  <a:lumMod val="50000"/>
                </a:schemeClr>
              </a:solidFill>
              <a:latin typeface="Segoe Print" pitchFamily="2" charset="0"/>
              <a:ea typeface="Calibri" pitchFamily="34" charset="0"/>
              <a:cs typeface="Times New Roman" pitchFamily="18" charset="0"/>
            </a:endParaRPr>
          </a:p>
          <a:p>
            <a:pPr algn="ctr">
              <a:lnSpc>
                <a:spcPct val="80000"/>
              </a:lnSpc>
              <a:spcBef>
                <a:spcPct val="0"/>
              </a:spcBef>
              <a:defRPr/>
            </a:pPr>
            <a:r>
              <a:rPr lang="uk-UA" altLang="uk-UA" sz="40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ea typeface="Calibri" pitchFamily="34" charset="0"/>
                <a:cs typeface="Times New Roman" pitchFamily="18" charset="0"/>
              </a:rPr>
              <a:t>для </a:t>
            </a:r>
            <a:r>
              <a:rPr lang="uk-UA" altLang="uk-UA" sz="40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ea typeface="Calibri" pitchFamily="34" charset="0"/>
                <a:cs typeface="Times New Roman" pitchFamily="18" charset="0"/>
              </a:rPr>
              <a:t>зміцнення здоров'я людини</a:t>
            </a:r>
          </a:p>
        </p:txBody>
      </p:sp>
    </p:spTree>
    <p:extLst>
      <p:ext uri="{BB962C8B-B14F-4D97-AF65-F5344CB8AC3E}">
        <p14:creationId xmlns:p14="http://schemas.microsoft.com/office/powerpoint/2010/main" val="3388733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3"/>
          <p:cNvSpPr txBox="1">
            <a:spLocks noChangeArrowheads="1"/>
          </p:cNvSpPr>
          <p:nvPr/>
        </p:nvSpPr>
        <p:spPr bwMode="auto">
          <a:xfrm>
            <a:off x="1742172" y="10128"/>
            <a:ext cx="10449827" cy="1538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2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2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2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2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2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uk-UA" altLang="uk-UA" sz="30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Times New Roman" pitchFamily="18" charset="0"/>
              </a:rPr>
              <a:t>Соціометричне дослідження </a:t>
            </a:r>
          </a:p>
          <a:p>
            <a:pPr algn="ctr"/>
            <a:r>
              <a:rPr lang="uk-UA" altLang="uk-UA" sz="30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Times New Roman" pitchFamily="18" charset="0"/>
              </a:rPr>
              <a:t>з </a:t>
            </a:r>
            <a:r>
              <a:rPr lang="uk-UA" altLang="uk-UA" sz="30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Times New Roman" pitchFamily="18" charset="0"/>
              </a:rPr>
              <a:t>питання </a:t>
            </a:r>
            <a:r>
              <a:rPr lang="uk-UA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Calibri" pitchFamily="34" charset="0"/>
              </a:rPr>
              <a:t>вибору соків </a:t>
            </a:r>
            <a:endParaRPr lang="uk-UA" dirty="0" smtClean="0">
              <a:solidFill>
                <a:schemeClr val="accent1">
                  <a:lumMod val="50000"/>
                </a:schemeClr>
              </a:solidFill>
              <a:latin typeface="Segoe Print" pitchFamily="2" charset="0"/>
              <a:cs typeface="Calibri" pitchFamily="34" charset="0"/>
            </a:endParaRPr>
          </a:p>
          <a:p>
            <a:pPr algn="ctr"/>
            <a:r>
              <a:rPr lang="uk-UA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Calibri" pitchFamily="34" charset="0"/>
              </a:rPr>
              <a:t>за </a:t>
            </a:r>
            <a:r>
              <a:rPr lang="uk-UA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Calibri" pitchFamily="34" charset="0"/>
              </a:rPr>
              <a:t>вмістом аскорбінової кислоти </a:t>
            </a:r>
            <a:endParaRPr lang="ru-RU" altLang="uk-UA" sz="3000" dirty="0">
              <a:solidFill>
                <a:schemeClr val="accent1">
                  <a:lumMod val="50000"/>
                </a:schemeClr>
              </a:solidFill>
              <a:latin typeface="Segoe Print" pitchFamily="2" charset="0"/>
            </a:endParaRPr>
          </a:p>
        </p:txBody>
      </p:sp>
      <p:pic>
        <p:nvPicPr>
          <p:cNvPr id="17412" name="Диаграмма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951" y="2073276"/>
            <a:ext cx="11624733" cy="478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35618150"/>
              </p:ext>
            </p:extLst>
          </p:nvPr>
        </p:nvGraphicFramePr>
        <p:xfrm>
          <a:off x="-144693" y="1386038"/>
          <a:ext cx="12336693" cy="54719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192332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extBox 3"/>
          <p:cNvSpPr txBox="1">
            <a:spLocks noChangeArrowheads="1"/>
          </p:cNvSpPr>
          <p:nvPr/>
        </p:nvSpPr>
        <p:spPr bwMode="auto">
          <a:xfrm>
            <a:off x="2213811" y="0"/>
            <a:ext cx="9978189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2"/>
                </a:solidFill>
                <a:latin typeface="Times New Roman" pitchFamily="18" charset="0"/>
              </a:defRPr>
            </a:lvl1pPr>
            <a:lvl2pPr marL="742950" indent="-285750">
              <a:defRPr sz="3200">
                <a:solidFill>
                  <a:schemeClr val="tx2"/>
                </a:solidFill>
                <a:latin typeface="Times New Roman" pitchFamily="18" charset="0"/>
              </a:defRPr>
            </a:lvl2pPr>
            <a:lvl3pPr marL="1143000" indent="-228600">
              <a:defRPr sz="3200">
                <a:solidFill>
                  <a:schemeClr val="tx2"/>
                </a:solidFill>
                <a:latin typeface="Times New Roman" pitchFamily="18" charset="0"/>
              </a:defRPr>
            </a:lvl3pPr>
            <a:lvl4pPr marL="1600200" indent="-228600">
              <a:defRPr sz="3200">
                <a:solidFill>
                  <a:schemeClr val="tx2"/>
                </a:solidFill>
                <a:latin typeface="Times New Roman" pitchFamily="18" charset="0"/>
              </a:defRPr>
            </a:lvl4pPr>
            <a:lvl5pPr marL="2057400" indent="-228600">
              <a:defRPr sz="3200">
                <a:solidFill>
                  <a:schemeClr val="tx2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2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uk-UA" altLang="uk-UA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Times New Roman" pitchFamily="18" charset="0"/>
              </a:rPr>
              <a:t>Вміст вітаміну С </a:t>
            </a:r>
            <a:endParaRPr lang="uk-UA" altLang="uk-UA" dirty="0" smtClean="0">
              <a:solidFill>
                <a:schemeClr val="accent1">
                  <a:lumMod val="50000"/>
                </a:schemeClr>
              </a:solidFill>
              <a:latin typeface="Segoe Print" pitchFamily="2" charset="0"/>
              <a:cs typeface="Times New Roman" pitchFamily="18" charset="0"/>
            </a:endParaRPr>
          </a:p>
          <a:p>
            <a:pPr algn="ctr"/>
            <a:r>
              <a:rPr lang="uk-UA" altLang="uk-UA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Times New Roman" pitchFamily="18" charset="0"/>
              </a:rPr>
              <a:t>у </a:t>
            </a:r>
            <a:r>
              <a:rPr lang="uk-UA" altLang="uk-UA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Times New Roman" pitchFamily="18" charset="0"/>
              </a:rPr>
              <a:t>соках торгових марок України </a:t>
            </a:r>
            <a:r>
              <a:rPr lang="ru-RU" altLang="uk-UA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Times New Roman" pitchFamily="18" charset="0"/>
              </a:rPr>
              <a:t> </a:t>
            </a:r>
            <a:endParaRPr lang="ru-RU" altLang="uk-UA" dirty="0" smtClean="0">
              <a:solidFill>
                <a:schemeClr val="accent1">
                  <a:lumMod val="50000"/>
                </a:schemeClr>
              </a:solidFill>
              <a:latin typeface="Segoe Print" pitchFamily="2" charset="0"/>
              <a:cs typeface="Times New Roman" pitchFamily="18" charset="0"/>
            </a:endParaRPr>
          </a:p>
          <a:p>
            <a:pPr algn="ctr"/>
            <a:r>
              <a:rPr lang="uk-UA" altLang="uk-UA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Times New Roman" pitchFamily="18" charset="0"/>
              </a:rPr>
              <a:t>та </a:t>
            </a:r>
            <a:r>
              <a:rPr lang="uk-UA" altLang="uk-UA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Times New Roman" pitchFamily="18" charset="0"/>
              </a:rPr>
              <a:t>виготовлених у побутових умовах</a:t>
            </a:r>
            <a:endParaRPr lang="ru-RU" altLang="uk-UA" dirty="0">
              <a:solidFill>
                <a:schemeClr val="accent1">
                  <a:lumMod val="50000"/>
                </a:schemeClr>
              </a:solidFill>
              <a:latin typeface="Segoe Print" pitchFamily="2" charset="0"/>
            </a:endParaRPr>
          </a:p>
        </p:txBody>
      </p:sp>
      <p:graphicFrame>
        <p:nvGraphicFramePr>
          <p:cNvPr id="2" name="Диаграмма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93753262"/>
              </p:ext>
            </p:extLst>
          </p:nvPr>
        </p:nvGraphicFramePr>
        <p:xfrm>
          <a:off x="-1" y="1170691"/>
          <a:ext cx="11983453" cy="57038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4633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214995" y="363812"/>
            <a:ext cx="968761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b="1" u="sng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Сік</a:t>
            </a:r>
            <a:r>
              <a:rPr lang="ru-RU" sz="2800" b="1" u="sng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з </a:t>
            </a:r>
            <a:r>
              <a:rPr lang="ru-RU" sz="2800" b="1" u="sng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чорносливу</a:t>
            </a:r>
            <a:r>
              <a:rPr lang="ru-RU" sz="2800" b="1" u="sng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асоціюється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із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покращенням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травлення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.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Сік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журавлини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допомагає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у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лікуванні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та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профілактиці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інфекційних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захворювань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сечового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міхура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, за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рахунок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блокування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приєднання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бактерій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до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його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стінки</a:t>
            </a:r>
            <a:endParaRPr lang="ru-RU" sz="2800" dirty="0" smtClean="0">
              <a:solidFill>
                <a:schemeClr val="accent1">
                  <a:lumMod val="50000"/>
                </a:schemeClr>
              </a:solidFill>
              <a:latin typeface="Segoe Print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20628" y="2980338"/>
            <a:ext cx="968761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b="1" u="sng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Сік</a:t>
            </a:r>
            <a:r>
              <a:rPr lang="ru-RU" sz="2800" b="1" u="sng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з </a:t>
            </a:r>
            <a:r>
              <a:rPr lang="ru-RU" sz="2800" b="1" u="sng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чорниці</a:t>
            </a:r>
            <a:r>
              <a:rPr lang="ru-RU" sz="2800" b="1" u="sng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рекомендується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при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шлункових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і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кишкових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розладах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, а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також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при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різних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захворюваннях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очей.</a:t>
            </a:r>
            <a:endParaRPr lang="ru-RU" sz="2800" dirty="0">
              <a:solidFill>
                <a:schemeClr val="accent1">
                  <a:lumMod val="50000"/>
                </a:schemeClr>
              </a:solidFill>
              <a:latin typeface="Segoe Print" pitchFamily="2" charset="0"/>
            </a:endParaRPr>
          </a:p>
          <a:p>
            <a:pPr algn="ctr"/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b="1" u="sng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Сік</a:t>
            </a:r>
            <a:r>
              <a:rPr lang="ru-RU" sz="2800" b="1" u="sng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b="1" u="sng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з </a:t>
            </a:r>
            <a:r>
              <a:rPr lang="ru-RU" sz="2800" b="1" u="sng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аґрусу</a:t>
            </a:r>
            <a:r>
              <a:rPr lang="ru-RU" sz="2800" b="1" u="sng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корисний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при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недокрів'ї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,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нервових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станах.</a:t>
            </a:r>
          </a:p>
          <a:p>
            <a:pPr algn="ctr"/>
            <a:r>
              <a:rPr lang="ru-RU" sz="2800" b="1" u="sng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Сливовий</a:t>
            </a:r>
            <a:r>
              <a:rPr lang="ru-RU" sz="2800" b="1" u="sng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b="1" u="sng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сік</a:t>
            </a:r>
            <a:r>
              <a:rPr lang="ru-RU" sz="2800" b="1" u="sng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рекомендується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при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млявому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травленні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.</a:t>
            </a:r>
            <a:endParaRPr lang="ru-RU" sz="2800" dirty="0">
              <a:solidFill>
                <a:schemeClr val="accent1">
                  <a:lumMod val="50000"/>
                </a:schemeClr>
              </a:solidFill>
              <a:latin typeface="Segoe Print" pitchFamily="2" charset="0"/>
            </a:endParaRPr>
          </a:p>
        </p:txBody>
      </p:sp>
      <p:pic>
        <p:nvPicPr>
          <p:cNvPr id="6146" name="Picture 2" descr="Какие соки самые полезные для организма человека: польза и вред соков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06189"/>
            <a:ext cx="2466975" cy="185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7406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069432" y="363812"/>
            <a:ext cx="1003914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Сік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з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порічок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рекомендується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при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ниркових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та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печіночних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захворюваннях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.</a:t>
            </a:r>
          </a:p>
          <a:p>
            <a:pPr algn="ctr"/>
            <a:r>
              <a:rPr lang="ru-RU" sz="2800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Полуничний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сік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сприяє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очищенню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крові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.</a:t>
            </a:r>
          </a:p>
          <a:p>
            <a:pPr algn="ctr"/>
            <a:r>
              <a:rPr lang="ru-RU" sz="2800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Яблучний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сік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заспокійливо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діє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на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нервову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систему,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стимулює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метаболізм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,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розвиває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апетит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і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попереджає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склероз </a:t>
            </a:r>
            <a:r>
              <a:rPr lang="ru-RU" sz="2800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артерій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.</a:t>
            </a:r>
          </a:p>
          <a:p>
            <a:pPr algn="ctr"/>
            <a:r>
              <a:rPr lang="ru-RU" sz="2800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Яблучний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сік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рекомендується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людям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інтелекуальної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праці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73862" y="3903242"/>
            <a:ext cx="968761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u="sng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Сік</a:t>
            </a:r>
            <a:r>
              <a:rPr lang="ru-RU" sz="2800" b="1" u="sng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b="1" u="sng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з </a:t>
            </a:r>
            <a:r>
              <a:rPr lang="ru-RU" sz="2800" b="1" u="sng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білого</a:t>
            </a:r>
            <a:r>
              <a:rPr lang="ru-RU" sz="2800" b="1" u="sng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і </a:t>
            </a:r>
            <a:r>
              <a:rPr lang="ru-RU" sz="2800" b="1" u="sng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червоного</a:t>
            </a:r>
            <a:r>
              <a:rPr lang="ru-RU" sz="2800" b="1" u="sng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винограду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корисний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при </a:t>
            </a:r>
            <a:r>
              <a:rPr lang="ru-RU" sz="2800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недокрів'ї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.</a:t>
            </a:r>
          </a:p>
          <a:p>
            <a:pPr algn="ctr"/>
            <a:r>
              <a:rPr lang="ru-RU" sz="2800" b="1" u="sng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Вишневий</a:t>
            </a:r>
            <a:r>
              <a:rPr lang="ru-RU" sz="2800" b="1" u="sng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b="1" u="sng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сік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є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чудовим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теплим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напоєм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при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простудних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захворюваннях</a:t>
            </a:r>
            <a:endParaRPr lang="ru-RU" sz="2800" dirty="0" smtClean="0">
              <a:solidFill>
                <a:schemeClr val="accent1">
                  <a:lumMod val="50000"/>
                </a:schemeClr>
              </a:solidFill>
              <a:latin typeface="Segoe Print" pitchFamily="2" charset="0"/>
            </a:endParaRPr>
          </a:p>
        </p:txBody>
      </p:sp>
      <p:pic>
        <p:nvPicPr>
          <p:cNvPr id="8194" name="Picture 2" descr="Пять мифов о пользе соков, в которые многие верят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57800"/>
            <a:ext cx="2847975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069431" y="363812"/>
            <a:ext cx="1003914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Сік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з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порічок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рекомендується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при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ниркових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та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печіночних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захворюваннях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.</a:t>
            </a:r>
          </a:p>
          <a:p>
            <a:pPr algn="ctr"/>
            <a:r>
              <a:rPr lang="ru-RU" sz="2800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Полуничний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сік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сприяє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очищенню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крові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.</a:t>
            </a:r>
          </a:p>
          <a:p>
            <a:pPr algn="ctr"/>
            <a:r>
              <a:rPr lang="ru-RU" sz="2800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Яблучний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сік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заспокійливо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діє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на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нервову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систему,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стимулює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метаболізм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,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розвиває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апетит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і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попереджає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склероз </a:t>
            </a:r>
            <a:r>
              <a:rPr lang="ru-RU" sz="2800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артерій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.</a:t>
            </a:r>
          </a:p>
          <a:p>
            <a:pPr algn="ctr"/>
            <a:r>
              <a:rPr lang="ru-RU" sz="2800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Яблучний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сік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рекомендується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людям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інтелекуальної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праці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069430" y="363812"/>
            <a:ext cx="1003914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b="1" u="sng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Сік</a:t>
            </a:r>
            <a:r>
              <a:rPr lang="ru-RU" sz="2800" b="1" u="sng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з </a:t>
            </a:r>
            <a:r>
              <a:rPr lang="ru-RU" sz="2800" b="1" u="sng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порічок</a:t>
            </a:r>
            <a:r>
              <a:rPr lang="ru-RU" sz="2800" b="1" u="sng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рекомендується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при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ниркових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та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печіночних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захворюваннях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.</a:t>
            </a:r>
          </a:p>
          <a:p>
            <a:pPr algn="ctr"/>
            <a:r>
              <a:rPr lang="ru-RU" sz="2800" b="1" u="sng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Полуничний</a:t>
            </a:r>
            <a:r>
              <a:rPr lang="ru-RU" sz="2800" b="1" u="sng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b="1" u="sng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сік</a:t>
            </a:r>
            <a:r>
              <a:rPr lang="ru-RU" sz="2800" b="1" u="sng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сприяє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очищенню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крові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.</a:t>
            </a:r>
          </a:p>
          <a:p>
            <a:pPr algn="ctr"/>
            <a:r>
              <a:rPr lang="ru-RU" sz="2800" b="1" u="sng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Яблучний</a:t>
            </a:r>
            <a:r>
              <a:rPr lang="ru-RU" sz="2800" b="1" u="sng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b="1" u="sng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сік</a:t>
            </a:r>
            <a:r>
              <a:rPr lang="ru-RU" sz="2800" b="1" u="sng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заспокійливо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діє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на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нервову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систему,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стимулює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метаболізм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,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розвиває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апетит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і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попереджає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склероз </a:t>
            </a:r>
            <a:r>
              <a:rPr lang="ru-RU" sz="2800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артерій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.</a:t>
            </a:r>
          </a:p>
          <a:p>
            <a:pPr algn="ctr"/>
            <a:r>
              <a:rPr lang="ru-RU" sz="2800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Яблучний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сік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рекомендується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людям </a:t>
            </a:r>
            <a:r>
              <a:rPr lang="ru-RU" sz="2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інтелекуальної</a:t>
            </a:r>
            <a:r>
              <a:rPr lang="ru-RU" sz="28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2800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праці</a:t>
            </a: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7450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10919" y="1134338"/>
            <a:ext cx="772558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Одним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із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популярних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охолоджувальних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та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дієтичних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напоїв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визнається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соколиця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— </a:t>
            </a:r>
            <a:r>
              <a:rPr lang="ru-RU" sz="2400" b="1" u="sng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березовий</a:t>
            </a:r>
            <a:r>
              <a:rPr lang="ru-RU" sz="2400" b="1" u="sng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b="1" u="sng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с</a:t>
            </a:r>
            <a:r>
              <a:rPr lang="uk-UA" sz="2400" b="1" u="sng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ік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або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сльози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берези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.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Щ</a:t>
            </a:r>
            <a:r>
              <a:rPr lang="ru-RU" sz="2400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орічно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в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Україні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заготовляють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понад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5 млн л березового 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соку.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Він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оздоровлює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кров,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активізує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обмін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речовин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зміцнює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нервову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систему,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нормалізує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діяльність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печінки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ШКТ,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сприяє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виведенню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солей,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сечових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і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ниркових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каменів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має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вітамінну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протисклеротичну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глистогінну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дію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живить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шкіру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підвищує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її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розгладжує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зморшки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виводить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пігментні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плями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6505" y="1"/>
            <a:ext cx="2855495" cy="187623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62374"/>
            <a:ext cx="1704311" cy="2295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421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96691" y="210312"/>
            <a:ext cx="8229600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Соки </a:t>
            </a:r>
            <a:r>
              <a:rPr lang="ru-RU" sz="2400" b="1" u="sng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лікарських</a:t>
            </a:r>
            <a:r>
              <a:rPr lang="ru-RU" sz="2400" b="1" u="sng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b="1" u="sng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рослин</a:t>
            </a:r>
            <a:r>
              <a:rPr lang="ru-RU" sz="2400" b="1" u="sng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особливо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багаті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фруктовими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цукрами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вітамінами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кислотами, ферментами і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зовсім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не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містять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солей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натрію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білків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</a:t>
            </a:r>
            <a:r>
              <a:rPr lang="ru-RU" sz="2400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жирів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. </a:t>
            </a:r>
          </a:p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У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них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найбільший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вміст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солей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заліза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кальцію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таких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лікувально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діючих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речовин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як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глікозиди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гіркоти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таніни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ефірні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олії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та </a:t>
            </a:r>
            <a:r>
              <a:rPr lang="ru-RU" sz="2400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ін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. </a:t>
            </a:r>
          </a:p>
          <a:p>
            <a:pPr algn="ctr"/>
            <a:r>
              <a:rPr lang="ru-RU" sz="2400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Якщо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є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можливість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приготувати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рослинні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соки, то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їх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слід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віддати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перевагу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іншим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формам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застосування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цілющих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трав (порошки,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чаї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відвари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настої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настойки і т.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ін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.).</a:t>
            </a:r>
            <a:endParaRPr lang="ru-RU" sz="2400" dirty="0">
              <a:solidFill>
                <a:schemeClr val="accent1">
                  <a:lumMod val="50000"/>
                </a:schemeClr>
              </a:solidFill>
              <a:latin typeface="Segoe Print" pitchFamily="2" charset="0"/>
              <a:cs typeface="Arial" panose="020B0604020202020204" pitchFamily="34" charset="0"/>
            </a:endParaRPr>
          </a:p>
          <a:p>
            <a:pPr algn="ctr"/>
            <a:endParaRPr lang="ru-RU" sz="2400" dirty="0">
              <a:solidFill>
                <a:schemeClr val="accent1">
                  <a:lumMod val="50000"/>
                </a:schemeClr>
              </a:solidFill>
              <a:latin typeface="Segoe Print" pitchFamily="2" charset="0"/>
              <a:cs typeface="Arial" panose="020B0604020202020204" pitchFamily="34" charset="0"/>
            </a:endParaRPr>
          </a:p>
          <a:p>
            <a:pPr algn="ctr"/>
            <a:r>
              <a:rPr lang="ru-RU" sz="2400" b="1" u="sng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Низькокалорійними</a:t>
            </a:r>
            <a:r>
              <a:rPr lang="ru-RU" sz="2400" b="1" u="sng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соками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(з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томатів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огірків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капусти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листового салату, редиски, апельсина,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селери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яблук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грейпфрутів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гарбуза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, кавуна,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персиків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та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ін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)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можна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успішно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лікувати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 </a:t>
            </a:r>
            <a:r>
              <a:rPr lang="ru-RU" sz="24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  <a:cs typeface="Arial" panose="020B0604020202020204" pitchFamily="34" charset="0"/>
              </a:rPr>
              <a:t>ожиріння</a:t>
            </a:r>
            <a:endParaRPr lang="ru-RU" sz="2400" dirty="0">
              <a:solidFill>
                <a:schemeClr val="accent1">
                  <a:lumMod val="50000"/>
                </a:schemeClr>
              </a:solidFill>
              <a:latin typeface="Segoe Print" pitchFamily="2" charset="0"/>
              <a:cs typeface="Arial" panose="020B0604020202020204" pitchFamily="34" charset="0"/>
            </a:endParaRPr>
          </a:p>
        </p:txBody>
      </p:sp>
      <p:pic>
        <p:nvPicPr>
          <p:cNvPr id="9218" name="Picture 2" descr="Упаковка тыквенного сока прямого отжима Mr Juice с мякотью, БЕЗ САХАРА 6 X  1л - купить по лучшей цене в Украине. Лучшие Соки и нектары в  интернет-магазине &quot;Vegan-Tehnika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91099"/>
            <a:ext cx="2457450" cy="1866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5 вкусных и полезных рецептов для соковыжималки: овощные соки – bit.ua  Медіа про життя і технології в ньому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1162" y="41275"/>
            <a:ext cx="1690838" cy="1125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6280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4526" y="1015465"/>
            <a:ext cx="11582400" cy="2160872"/>
          </a:xfrm>
        </p:spPr>
        <p:txBody>
          <a:bodyPr>
            <a:normAutofit/>
          </a:bodyPr>
          <a:lstStyle/>
          <a:p>
            <a:pPr algn="ctr"/>
            <a:r>
              <a:rPr lang="ru-RU" sz="3600" cap="none" dirty="0" err="1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Якщо</a:t>
            </a:r>
            <a:r>
              <a:rPr lang="ru-RU" sz="3600" cap="none" dirty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 </a:t>
            </a:r>
            <a:r>
              <a:rPr lang="ru-RU" sz="3600" cap="none" dirty="0" err="1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ви</a:t>
            </a:r>
            <a:r>
              <a:rPr lang="ru-RU" sz="3600" cap="none" dirty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 </a:t>
            </a:r>
            <a:r>
              <a:rPr lang="ru-RU" sz="3600" cap="none" dirty="0" err="1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вживаєте</a:t>
            </a:r>
            <a:r>
              <a:rPr lang="ru-RU" sz="3600" cap="none" dirty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 </a:t>
            </a:r>
            <a:r>
              <a:rPr lang="ru-RU" sz="3600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соки </a:t>
            </a:r>
            <a:br>
              <a:rPr lang="ru-RU" sz="3600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</a:br>
            <a:r>
              <a:rPr lang="ru-RU" sz="3600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на </a:t>
            </a:r>
            <a:r>
              <a:rPr lang="ru-RU" sz="3600" cap="none" dirty="0" err="1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голодний</a:t>
            </a:r>
            <a:r>
              <a:rPr lang="ru-RU" sz="3600" cap="none" dirty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 </a:t>
            </a:r>
            <a:r>
              <a:rPr lang="ru-RU" sz="3600" cap="none" dirty="0" err="1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шлунок</a:t>
            </a:r>
            <a:r>
              <a:rPr lang="ru-RU" sz="3600" cap="none" dirty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, </a:t>
            </a:r>
            <a:r>
              <a:rPr lang="ru-RU" sz="3600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/>
            </a:r>
            <a:br>
              <a:rPr lang="ru-RU" sz="3600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</a:br>
            <a:r>
              <a:rPr lang="ru-RU" sz="3600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то </a:t>
            </a:r>
            <a:r>
              <a:rPr lang="ru-RU" sz="3600" cap="none" dirty="0" err="1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це</a:t>
            </a:r>
            <a:r>
              <a:rPr lang="ru-RU" sz="3600" cap="none" dirty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 негативно </a:t>
            </a:r>
            <a:r>
              <a:rPr lang="ru-RU" sz="3600" cap="none" dirty="0" err="1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впливає</a:t>
            </a:r>
            <a:r>
              <a:rPr lang="ru-RU" sz="3600" cap="none" dirty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 </a:t>
            </a:r>
            <a:r>
              <a:rPr lang="ru-RU" sz="3600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/>
            </a:r>
            <a:br>
              <a:rPr lang="ru-RU" sz="3600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</a:br>
            <a:r>
              <a:rPr lang="ru-RU" sz="3600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на </a:t>
            </a:r>
            <a:r>
              <a:rPr lang="ru-RU" sz="3600" cap="none" dirty="0" err="1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мікрофлору</a:t>
            </a:r>
            <a:r>
              <a:rPr lang="ru-RU" sz="3600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 кишечника</a:t>
            </a:r>
            <a:r>
              <a:rPr lang="ru-RU" sz="3600" cap="none" dirty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.</a:t>
            </a:r>
            <a:endParaRPr lang="uk-UA" sz="3600" cap="none" dirty="0">
              <a:solidFill>
                <a:schemeClr val="accent1">
                  <a:lumMod val="50000"/>
                </a:schemeClr>
              </a:solidFill>
              <a:effectLst/>
              <a:latin typeface="Segoe Print" pitchFamily="2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82185" y="3700438"/>
            <a:ext cx="4084320" cy="3063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943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4540" y="1299410"/>
            <a:ext cx="9404723" cy="3792353"/>
          </a:xfrm>
        </p:spPr>
        <p:txBody>
          <a:bodyPr>
            <a:normAutofit/>
          </a:bodyPr>
          <a:lstStyle/>
          <a:p>
            <a:pPr algn="ctr"/>
            <a:r>
              <a:rPr lang="uk-UA" sz="3200" cap="none" dirty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Фахівці радять вживати соки в невеликих кількостях і тільки після прийому їжі. Таким способом ви зможете уникнути "перевантаженості" травної системи і не нашкодити мікрофлорі кишечника.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4559968"/>
            <a:ext cx="3609474" cy="229803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05975" y="0"/>
            <a:ext cx="2486025" cy="1838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500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0915" y="693019"/>
            <a:ext cx="11209915" cy="4437245"/>
          </a:xfrm>
        </p:spPr>
        <p:txBody>
          <a:bodyPr>
            <a:noAutofit/>
          </a:bodyPr>
          <a:lstStyle/>
          <a:p>
            <a:pPr algn="ctr"/>
            <a:r>
              <a:rPr lang="uk-UA" cap="none" dirty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Чи натуральний сік Ви п'єте?</a:t>
            </a:r>
            <a:br>
              <a:rPr lang="uk-UA" cap="none" dirty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</a:br>
            <a:r>
              <a:rPr lang="uk-UA" sz="3200" cap="none" dirty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Але, щоб бути впевненими в натуральності й корисності соків, краще робити їх самостійно. Адже соки в пакетах з магазину часто не такі вже й натуральні, як це написано на упаковці. </a:t>
            </a:r>
            <a:r>
              <a:rPr lang="uk-UA" sz="3200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Набагато </a:t>
            </a:r>
            <a:r>
              <a:rPr lang="uk-UA" sz="3200" cap="none" dirty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краще навчитись робити </a:t>
            </a:r>
            <a:r>
              <a:rPr lang="uk-UA" sz="3200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їх</a:t>
            </a:r>
            <a:br>
              <a:rPr lang="uk-UA" sz="3200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</a:br>
            <a:r>
              <a:rPr lang="uk-UA" sz="3200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самим</a:t>
            </a:r>
            <a:r>
              <a:rPr lang="uk-UA" sz="3200" cap="none" dirty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, </a:t>
            </a:r>
            <a:r>
              <a:rPr lang="uk-UA" sz="3200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це зовсім </a:t>
            </a:r>
            <a:r>
              <a:rPr lang="uk-UA" sz="3200" cap="none" dirty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не складно і швидко.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4734682"/>
            <a:ext cx="2820202" cy="2123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352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6400" y="67377"/>
            <a:ext cx="11582400" cy="6131292"/>
          </a:xfrm>
        </p:spPr>
        <p:txBody>
          <a:bodyPr>
            <a:noAutofit/>
          </a:bodyPr>
          <a:lstStyle/>
          <a:p>
            <a:pPr algn="ctr"/>
            <a:r>
              <a:rPr lang="uk-UA" sz="3200" cap="none" dirty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Зробити сік дуже просто, </a:t>
            </a:r>
            <a:r>
              <a:rPr lang="uk-UA" sz="3200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/>
            </a:r>
            <a:br>
              <a:rPr lang="uk-UA" sz="3200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</a:br>
            <a:r>
              <a:rPr lang="uk-UA" sz="3200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якщо у </a:t>
            </a:r>
            <a:r>
              <a:rPr lang="uk-UA" sz="3200" cap="none" dirty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Вас є соковижималка. </a:t>
            </a:r>
            <a:r>
              <a:rPr lang="uk-UA" sz="3200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/>
            </a:r>
            <a:br>
              <a:rPr lang="uk-UA" sz="3200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</a:br>
            <a:r>
              <a:rPr lang="uk-UA" sz="3200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На </a:t>
            </a:r>
            <a:r>
              <a:rPr lang="uk-UA" sz="3200" cap="none" dirty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це </a:t>
            </a:r>
            <a:r>
              <a:rPr lang="uk-UA" sz="3200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потрібно </a:t>
            </a:r>
            <a:r>
              <a:rPr lang="uk-UA" sz="3200" cap="none" dirty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не більше 5 хвилин. </a:t>
            </a:r>
            <a:r>
              <a:rPr lang="uk-UA" sz="3200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/>
            </a:r>
            <a:br>
              <a:rPr lang="uk-UA" sz="3200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</a:br>
            <a:r>
              <a:rPr lang="uk-UA" sz="3200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Щоденне </a:t>
            </a:r>
            <a:r>
              <a:rPr lang="uk-UA" sz="3200" cap="none" dirty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вживання натуральних </a:t>
            </a:r>
            <a:r>
              <a:rPr lang="uk-UA" sz="3200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/>
            </a:r>
            <a:br>
              <a:rPr lang="uk-UA" sz="3200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</a:br>
            <a:r>
              <a:rPr lang="uk-UA" sz="3200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соків </a:t>
            </a:r>
            <a:r>
              <a:rPr lang="uk-UA" sz="3200" cap="none" dirty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покращить Ваш імунітет, </a:t>
            </a:r>
            <a:r>
              <a:rPr lang="uk-UA" sz="3200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/>
            </a:r>
            <a:br>
              <a:rPr lang="uk-UA" sz="3200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</a:br>
            <a:r>
              <a:rPr lang="uk-UA" sz="3200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зміцнить </a:t>
            </a:r>
            <a:r>
              <a:rPr lang="uk-UA" sz="3200" cap="none" dirty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організм і допоможе </a:t>
            </a:r>
            <a:r>
              <a:rPr lang="uk-UA" sz="3200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/>
            </a:r>
            <a:br>
              <a:rPr lang="uk-UA" sz="3200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</a:br>
            <a:r>
              <a:rPr lang="uk-UA" sz="3200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довше </a:t>
            </a:r>
            <a:r>
              <a:rPr lang="uk-UA" sz="3200" cap="none" dirty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зберігати молодість та красу. </a:t>
            </a:r>
            <a:r>
              <a:rPr lang="uk-UA" sz="3200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/>
            </a:r>
            <a:br>
              <a:rPr lang="uk-UA" sz="3200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</a:br>
            <a:r>
              <a:rPr lang="uk-UA" sz="3200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Адже </a:t>
            </a:r>
            <a:r>
              <a:rPr lang="uk-UA" sz="3200" cap="none" dirty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зовнішність - це відображення стану внутрішніх органів, </a:t>
            </a:r>
            <a:r>
              <a:rPr lang="uk-UA" sz="3200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/>
            </a:r>
            <a:br>
              <a:rPr lang="uk-UA" sz="3200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</a:br>
            <a:r>
              <a:rPr lang="uk-UA" sz="3200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а </a:t>
            </a:r>
            <a:r>
              <a:rPr lang="uk-UA" sz="3200" cap="none" dirty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соки роблять їх </a:t>
            </a:r>
            <a:r>
              <a:rPr lang="uk-UA" sz="3200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/>
            </a:r>
            <a:br>
              <a:rPr lang="uk-UA" sz="3200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</a:br>
            <a:r>
              <a:rPr lang="uk-UA" sz="3200" cap="none" dirty="0" smtClean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здоровими </a:t>
            </a:r>
            <a:r>
              <a:rPr lang="uk-UA" sz="3200" cap="none" dirty="0">
                <a:solidFill>
                  <a:schemeClr val="accent1">
                    <a:lumMod val="50000"/>
                  </a:schemeClr>
                </a:solidFill>
                <a:effectLst/>
                <a:latin typeface="Segoe Print" pitchFamily="2" charset="0"/>
              </a:rPr>
              <a:t>та міцними.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486372" y="-1"/>
            <a:ext cx="2705628" cy="148229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076825"/>
            <a:ext cx="2562225" cy="1781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173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18076" y="1155032"/>
            <a:ext cx="10627928" cy="175432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spc="50" dirty="0">
                <a:ln w="11430"/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Як </a:t>
            </a:r>
            <a:r>
              <a:rPr lang="ru-RU" sz="5400" spc="50" dirty="0" err="1">
                <a:ln w="11430"/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вичавити</a:t>
            </a:r>
            <a:r>
              <a:rPr lang="ru-RU" sz="5400" spc="50" dirty="0">
                <a:ln w="11430"/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5400" spc="50" dirty="0" err="1">
                <a:ln w="11430"/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сік</a:t>
            </a:r>
            <a:r>
              <a:rPr lang="ru-RU" sz="5400" spc="50" dirty="0">
                <a:ln w="11430"/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5400" spc="50" dirty="0" smtClean="0">
                <a:ln w="11430"/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без </a:t>
            </a:r>
            <a:r>
              <a:rPr lang="ru-RU" sz="5400" spc="50" dirty="0" err="1" smtClean="0">
                <a:ln w="11430"/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соковижималки</a:t>
            </a:r>
            <a:endParaRPr lang="uk-UA" sz="5400" spc="50" dirty="0">
              <a:ln w="11430"/>
              <a:solidFill>
                <a:schemeClr val="accent1">
                  <a:lumMod val="50000"/>
                </a:schemeClr>
              </a:solidFill>
              <a:latin typeface="Segoe Print" pitchFamily="2" charset="0"/>
            </a:endParaRPr>
          </a:p>
        </p:txBody>
      </p:sp>
      <p:sp>
        <p:nvSpPr>
          <p:cNvPr id="5" name="AutoShape 2" descr="Соки: польза и вред для организма мужчин, женщин, дет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26" name="Picture 2" descr="Напій з апельсинового соку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37"/>
          <a:stretch/>
        </p:blipFill>
        <p:spPr bwMode="auto">
          <a:xfrm>
            <a:off x="0" y="3073502"/>
            <a:ext cx="5829700" cy="3768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6112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564072" y="0"/>
            <a:ext cx="10627928" cy="76944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spc="50" dirty="0">
                <a:ln w="11430"/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Як </a:t>
            </a:r>
            <a:r>
              <a:rPr lang="ru-RU" sz="4400" spc="50" dirty="0" err="1">
                <a:ln w="11430"/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вичавити</a:t>
            </a:r>
            <a:r>
              <a:rPr lang="ru-RU" sz="4400" spc="50" dirty="0">
                <a:ln w="11430"/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4400" spc="50" dirty="0" err="1">
                <a:ln w="11430"/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сік</a:t>
            </a:r>
            <a:r>
              <a:rPr lang="ru-RU" sz="4400" spc="50" dirty="0">
                <a:ln w="11430"/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з </a:t>
            </a:r>
            <a:r>
              <a:rPr lang="ru-RU" sz="4400" spc="50" dirty="0" smtClean="0">
                <a:ln w="11430"/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апельсина</a:t>
            </a:r>
            <a:endParaRPr lang="uk-UA" sz="4400" spc="50" dirty="0">
              <a:ln w="11430"/>
              <a:solidFill>
                <a:schemeClr val="accent1">
                  <a:lumMod val="50000"/>
                </a:schemeClr>
              </a:solidFill>
              <a:latin typeface="Segoe Print" pitchFamily="2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99948" y="883726"/>
            <a:ext cx="1099205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Спосіб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1: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скляна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склянка</a:t>
            </a:r>
          </a:p>
          <a:p>
            <a:pPr algn="ctr"/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Потрібна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склянка з широкою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місткістю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.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Найкраще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з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товстого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скла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.</a:t>
            </a:r>
          </a:p>
          <a:p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Етапи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:</a:t>
            </a:r>
          </a:p>
          <a:p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Пом'яти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,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розрізати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фрукти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навпіл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.</a:t>
            </a:r>
          </a:p>
          <a:p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Перевернути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склянку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поставити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в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місткість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.</a:t>
            </a:r>
          </a:p>
          <a:p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Підготовлений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апельсин руками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прокручувати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,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торкаючись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дна, як у цитрус-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пресі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.</a:t>
            </a:r>
          </a:p>
          <a:p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Витискати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цитрус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доти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, доки не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залишиться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суха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шкірка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.</a:t>
            </a:r>
          </a:p>
          <a:p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У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ємність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із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готовим соком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може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потрапити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м'якуш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.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Якщо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потрібний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прозоріший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сік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,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можна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додатково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процідити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через сито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або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марлю.</a:t>
            </a:r>
            <a:endParaRPr lang="ru-RU" dirty="0" smtClean="0">
              <a:solidFill>
                <a:schemeClr val="accent1">
                  <a:lumMod val="50000"/>
                </a:schemeClr>
              </a:solidFill>
              <a:latin typeface="Segoe Print" pitchFamily="2" charset="0"/>
            </a:endParaRPr>
          </a:p>
        </p:txBody>
      </p:sp>
      <p:sp>
        <p:nvSpPr>
          <p:cNvPr id="5" name="AutoShape 2" descr="Соки: польза и вред для организма мужчин, женщин, дет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050" name="Picture 2" descr="Склянка та місткість для вичавок соку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55"/>
          <a:stretch/>
        </p:blipFill>
        <p:spPr bwMode="auto">
          <a:xfrm>
            <a:off x="1" y="5193701"/>
            <a:ext cx="2589196" cy="1664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2750606" y="3559052"/>
            <a:ext cx="825485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Спосіб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2: </a:t>
            </a:r>
            <a:r>
              <a:rPr lang="ru-RU" b="1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отвір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у </a:t>
            </a:r>
            <a:r>
              <a:rPr lang="ru-RU" b="1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шкірці</a:t>
            </a:r>
            <a:endParaRPr lang="ru-RU" b="1" dirty="0" smtClean="0">
              <a:solidFill>
                <a:schemeClr val="accent1">
                  <a:lumMod val="50000"/>
                </a:schemeClr>
              </a:solidFill>
              <a:latin typeface="Segoe Print" pitchFamily="2" charset="0"/>
            </a:endParaRPr>
          </a:p>
          <a:p>
            <a:pPr algn="ctr"/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хто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не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хоче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забруднити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багато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посуду.</a:t>
            </a:r>
          </a:p>
          <a:p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Підготувати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цитруси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: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обдати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теплою водою,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покатати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по столу.</a:t>
            </a:r>
          </a:p>
          <a:p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Проколоти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шкірку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чайною ложкою,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ножем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або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коктейльною трубочкою,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краще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з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металу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або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із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щільного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пластику.</a:t>
            </a:r>
          </a:p>
          <a:p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Здавити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цитрус так,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щоб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через прокол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рідина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витікала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в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місткість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.</a:t>
            </a:r>
          </a:p>
          <a:p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Повторити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зі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всіма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фруктами.</a:t>
            </a:r>
          </a:p>
          <a:p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За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допомогою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трубочки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сік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можна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пити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прямо з апельсина.</a:t>
            </a:r>
          </a:p>
          <a:p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Кількість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видобутого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соку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залежить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від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розміру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та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соковитості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плоду.</a:t>
            </a:r>
          </a:p>
        </p:txBody>
      </p:sp>
    </p:spTree>
    <p:extLst>
      <p:ext uri="{BB962C8B-B14F-4D97-AF65-F5344CB8AC3E}">
        <p14:creationId xmlns:p14="http://schemas.microsoft.com/office/powerpoint/2010/main" val="1656318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564072" y="0"/>
            <a:ext cx="10627928" cy="76944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spc="50" dirty="0">
                <a:ln w="11430"/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Як </a:t>
            </a:r>
            <a:r>
              <a:rPr lang="ru-RU" sz="4400" spc="50" dirty="0" err="1">
                <a:ln w="11430"/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вичавити</a:t>
            </a:r>
            <a:r>
              <a:rPr lang="ru-RU" sz="4400" spc="50" dirty="0">
                <a:ln w="11430"/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4400" spc="50" dirty="0" err="1">
                <a:ln w="11430"/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сік</a:t>
            </a:r>
            <a:r>
              <a:rPr lang="ru-RU" sz="4400" spc="50" dirty="0">
                <a:ln w="11430"/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з </a:t>
            </a:r>
            <a:r>
              <a:rPr lang="ru-RU" sz="4400" spc="50" dirty="0" err="1" smtClean="0">
                <a:ln w="11430"/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яблука</a:t>
            </a:r>
            <a:endParaRPr lang="uk-UA" sz="4400" spc="50" dirty="0">
              <a:ln w="11430"/>
              <a:solidFill>
                <a:schemeClr val="accent1">
                  <a:lumMod val="50000"/>
                </a:schemeClr>
              </a:solidFill>
              <a:latin typeface="Segoe Print" pitchFamily="2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617252" y="758018"/>
            <a:ext cx="85215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Спосіб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1: 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терка</a:t>
            </a:r>
          </a:p>
          <a:p>
            <a:pPr algn="ctr"/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Найпростіше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отримати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яблучний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фреш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– </a:t>
            </a:r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натерти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фрукти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на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тертці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та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вичавити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суміш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.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Тільки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потрібні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саме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соковиті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тверді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ґатунки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.</a:t>
            </a:r>
            <a:endParaRPr lang="ru-RU" dirty="0" smtClean="0">
              <a:solidFill>
                <a:schemeClr val="accent1">
                  <a:lumMod val="50000"/>
                </a:schemeClr>
              </a:solidFill>
              <a:latin typeface="Segoe Print" pitchFamily="2" charset="0"/>
            </a:endParaRPr>
          </a:p>
        </p:txBody>
      </p:sp>
      <p:sp>
        <p:nvSpPr>
          <p:cNvPr id="5" name="AutoShape 2" descr="Соки: польза и вред для организма мужчин, женщин, детей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8" name="Прямоугольник 7"/>
          <p:cNvSpPr/>
          <p:nvPr/>
        </p:nvSpPr>
        <p:spPr>
          <a:xfrm>
            <a:off x="307975" y="2516565"/>
            <a:ext cx="8915213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Спосіб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2: </a:t>
            </a:r>
            <a:r>
              <a:rPr lang="ru-RU" b="1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дифузний</a:t>
            </a: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метод</a:t>
            </a:r>
          </a:p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Тут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мається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на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увазі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нагрівання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фруктів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за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допомогою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води. </a:t>
            </a:r>
            <a:endParaRPr lang="ru-RU" dirty="0" smtClean="0">
              <a:solidFill>
                <a:schemeClr val="accent1">
                  <a:lumMod val="50000"/>
                </a:schemeClr>
              </a:solidFill>
              <a:latin typeface="Segoe Print" pitchFamily="2" charset="0"/>
            </a:endParaRPr>
          </a:p>
          <a:p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Виходить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смачний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сік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у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домашніх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умовах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навіть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без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соковидавлювача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.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Він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світлий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,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терпкуватий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і добре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вгамовує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спрагу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.</a:t>
            </a:r>
          </a:p>
          <a:p>
            <a:r>
              <a:rPr lang="ru-RU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Яблучка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нарізають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і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складають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у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кілька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банок. Першу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заливають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окропом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,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накривають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і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залишають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на 6 годин,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щоб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охолола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і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настоялася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.</a:t>
            </a:r>
          </a:p>
          <a:p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Після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закінчення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часу воду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зливають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в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каструлю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(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краще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емальовану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) і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нагрівають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,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аби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була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гаряча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, але не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доводять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до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кипіння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.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Орієнтовно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має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бути 60°С.</a:t>
            </a:r>
          </a:p>
          <a:p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Заливають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цією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водою другу банку і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теж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залишають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на 6 годин, а в першу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наливають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окріп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.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Такий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процес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мають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пройти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усі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приготовлені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баночки.</a:t>
            </a:r>
          </a:p>
          <a:p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Тепер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сік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із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банок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зливають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у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велику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каструлю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та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доводять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до </a:t>
            </a:r>
            <a:r>
              <a:rPr lang="ru-RU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кипіння</a:t>
            </a:r>
            <a:endParaRPr lang="ru-RU" dirty="0" smtClean="0">
              <a:solidFill>
                <a:schemeClr val="accent1">
                  <a:lumMod val="50000"/>
                </a:schemeClr>
              </a:solidFill>
              <a:latin typeface="Segoe Print" pitchFamily="2" charset="0"/>
            </a:endParaRPr>
          </a:p>
        </p:txBody>
      </p:sp>
      <p:pic>
        <p:nvPicPr>
          <p:cNvPr id="3074" name="Picture 2" descr="яблучний сік своїми руками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16"/>
          <a:stretch/>
        </p:blipFill>
        <p:spPr bwMode="auto">
          <a:xfrm>
            <a:off x="9049934" y="1670169"/>
            <a:ext cx="3142066" cy="2025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6170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5348" y="3499613"/>
            <a:ext cx="6073252" cy="3358387"/>
          </a:xfrm>
          <a:prstGeom prst="rect">
            <a:avLst/>
          </a:prstGeo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1588168" y="924025"/>
            <a:ext cx="9644395" cy="213901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4800" b="1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"</a:t>
            </a:r>
            <a:r>
              <a:rPr lang="ru-RU" sz="4800" b="1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Сік</a:t>
            </a:r>
            <a:r>
              <a:rPr lang="ru-RU" sz="4800" b="1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4800" b="1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– </a:t>
            </a:r>
            <a:r>
              <a:rPr lang="ru-RU" sz="4800" b="1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це</a:t>
            </a:r>
            <a:r>
              <a:rPr lang="ru-RU" sz="4800" b="1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4800" b="1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сонячне</a:t>
            </a:r>
            <a:r>
              <a:rPr lang="ru-RU" sz="4800" b="1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4800" b="1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світло</a:t>
            </a:r>
            <a:r>
              <a:rPr lang="ru-RU" sz="4800" b="1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, </a:t>
            </a:r>
            <a:endParaRPr lang="ru-RU" sz="4800" b="1" dirty="0" smtClean="0">
              <a:solidFill>
                <a:schemeClr val="accent1">
                  <a:lumMod val="50000"/>
                </a:schemeClr>
              </a:solidFill>
              <a:latin typeface="Segoe Print" pitchFamily="2" charset="0"/>
            </a:endParaRPr>
          </a:p>
          <a:p>
            <a:pPr algn="ctr"/>
            <a:r>
              <a:rPr lang="ru-RU" sz="4800" b="1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запаковане</a:t>
            </a:r>
            <a:r>
              <a:rPr lang="ru-RU" sz="4800" b="1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4800" b="1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в </a:t>
            </a:r>
            <a:r>
              <a:rPr lang="ru-RU" sz="4800" b="1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пляшку</a:t>
            </a:r>
            <a:r>
              <a:rPr lang="ru-RU" sz="4800" b="1" dirty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." </a:t>
            </a:r>
            <a:endParaRPr lang="ru-RU" sz="4800" b="1" dirty="0" smtClean="0">
              <a:solidFill>
                <a:schemeClr val="accent1">
                  <a:lumMod val="50000"/>
                </a:schemeClr>
              </a:solidFill>
              <a:latin typeface="Segoe Print" pitchFamily="2" charset="0"/>
            </a:endParaRPr>
          </a:p>
          <a:p>
            <a:pPr algn="r"/>
            <a:r>
              <a:rPr lang="ru-RU" sz="4800" dirty="0" err="1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Денніс</a:t>
            </a:r>
            <a:r>
              <a:rPr lang="ru-RU" sz="4800" dirty="0" smtClean="0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 </a:t>
            </a:r>
            <a:r>
              <a:rPr lang="ru-RU" sz="4800" dirty="0" err="1">
                <a:solidFill>
                  <a:schemeClr val="accent1">
                    <a:lumMod val="50000"/>
                  </a:schemeClr>
                </a:solidFill>
                <a:latin typeface="Segoe Print" pitchFamily="2" charset="0"/>
              </a:rPr>
              <a:t>Вейтс</a:t>
            </a:r>
            <a:endParaRPr lang="uk-UA" sz="4800" dirty="0">
              <a:solidFill>
                <a:schemeClr val="accent1">
                  <a:lumMod val="50000"/>
                </a:schemeClr>
              </a:solidFill>
              <a:latin typeface="Segoe Pri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6604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Фітопрепарати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Офіс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Офіс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Офіс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344</TotalTime>
  <Words>2392</Words>
  <Application>Microsoft Office PowerPoint</Application>
  <PresentationFormat>Произвольный</PresentationFormat>
  <Paragraphs>186</Paragraphs>
  <Slides>36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37" baseType="lpstr">
      <vt:lpstr>Фітопрепарати</vt:lpstr>
      <vt:lpstr>Презентация PowerPoint</vt:lpstr>
      <vt:lpstr>Сік –  це один з найулюбленіших  напоїв багатьох людей.  І недарма.  Адже в соках міститься величезна  кількість вітакорисних речовин, а, до того ж, він дуже смачний і чудово втамовує спрагу.</vt:lpstr>
      <vt:lpstr>Свіжовичавлені соки популярні серед людей, які підтримують здоровий спосіб життя.  Це не дивно, адже вони повні вітамінів, мінералів і важливих речовин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Соки очищають організм  і виводять токсини, підвищують імунітет і нормалізують роботу травлення.  Відновлюють сили і енергію, тонізують організм і додають бадьорості.  Прискорюють одужання при застуді або грипі, підвищують настрій, знімають втому і стрес. Соки є важливим продуктом харчування. Вони забезпечують організм людини всіма фізіологічно активними речовинами: вітамінами, макро- і мікроелементами, поліфенолами, ароматичними та біологічно активними речовинами (БАР), харчовими волокнами, до яких відносяться і пектинові речовини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Якщо ви вживаєте соки  на голодний шлунок,  то це негативно впливає  на мікрофлору кишечника.</vt:lpstr>
      <vt:lpstr>Фахівці радять вживати соки в невеликих кількостях і тільки після прийому їжі. Таким способом ви зможете уникнути "перевантаженості" травної системи і не нашкодити мікрофлорі кишечника.</vt:lpstr>
      <vt:lpstr>Чи натуральний сік Ви п'єте? Але, щоб бути впевненими в натуральності й корисності соків, краще робити їх самостійно. Адже соки в пакетах з магазину часто не такі вже й натуральні, як це написано на упаковці. Набагато краще навчитись робити їх самим, це зовсім не складно і швидко.</vt:lpstr>
      <vt:lpstr>Зробити сік дуже просто,  якщо у Вас є соковижималка.  На це потрібно не більше 5 хвилин.  Щоденне вживання натуральних  соків покращить Ваш імунітет,  зміцнить організм і допоможе  довше зберігати молодість та красу.  Адже зовнішність - це відображення стану внутрішніх органів,  а соки роблять їх  здоровими та міцними.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Лисенко;Наталя</dc:creator>
  <cp:lastModifiedBy>Administrator</cp:lastModifiedBy>
  <cp:revision>65</cp:revision>
  <dcterms:created xsi:type="dcterms:W3CDTF">2022-12-19T22:44:08Z</dcterms:created>
  <dcterms:modified xsi:type="dcterms:W3CDTF">2024-04-24T14:14:05Z</dcterms:modified>
</cp:coreProperties>
</file>