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3" r:id="rId1"/>
  </p:sldMasterIdLst>
  <p:sldIdLst>
    <p:sldId id="279" r:id="rId2"/>
    <p:sldId id="304" r:id="rId3"/>
    <p:sldId id="314" r:id="rId4"/>
    <p:sldId id="319" r:id="rId5"/>
    <p:sldId id="316" r:id="rId6"/>
    <p:sldId id="326" r:id="rId7"/>
    <p:sldId id="328" r:id="rId8"/>
    <p:sldId id="327" r:id="rId9"/>
    <p:sldId id="281" r:id="rId10"/>
    <p:sldId id="313" r:id="rId11"/>
    <p:sldId id="307" r:id="rId12"/>
    <p:sldId id="308" r:id="rId13"/>
    <p:sldId id="309" r:id="rId14"/>
    <p:sldId id="310" r:id="rId15"/>
    <p:sldId id="311" r:id="rId16"/>
    <p:sldId id="312" r:id="rId17"/>
    <p:sldId id="289" r:id="rId18"/>
    <p:sldId id="315" r:id="rId19"/>
    <p:sldId id="290" r:id="rId20"/>
    <p:sldId id="291" r:id="rId21"/>
    <p:sldId id="292" r:id="rId22"/>
    <p:sldId id="293" r:id="rId23"/>
    <p:sldId id="296" r:id="rId24"/>
    <p:sldId id="297" r:id="rId25"/>
    <p:sldId id="299" r:id="rId26"/>
    <p:sldId id="302" r:id="rId27"/>
    <p:sldId id="303" r:id="rId28"/>
    <p:sldId id="288" r:id="rId29"/>
    <p:sldId id="320" r:id="rId30"/>
    <p:sldId id="321" r:id="rId31"/>
    <p:sldId id="283" r:id="rId32"/>
    <p:sldId id="284" r:id="rId33"/>
    <p:sldId id="285" r:id="rId34"/>
    <p:sldId id="286" r:id="rId35"/>
    <p:sldId id="317" r:id="rId36"/>
    <p:sldId id="318" r:id="rId37"/>
    <p:sldId id="323" r:id="rId38"/>
    <p:sldId id="322" r:id="rId39"/>
    <p:sldId id="324" r:id="rId40"/>
    <p:sldId id="325" r:id="rId41"/>
    <p:sldId id="280" r:id="rId4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4" d="100"/>
          <a:sy n="84" d="100"/>
        </p:scale>
        <p:origin x="-547" y="-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26.04.2024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24934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26.04.2024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96640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26.04.2024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62440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128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296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26.04.2024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9397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26.04.2024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8477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26.04.2024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3913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26.04.2024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48285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26.04.2024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6205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26.04.2024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11613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26.04.2024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0750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1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1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26.04.2024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0048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1337C-72AE-4113-BA7F-C1A385B991FA}" type="datetimeFigureOut">
              <a:rPr lang="uk-UA" smtClean="0"/>
              <a:pPr/>
              <a:t>26.04.2024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268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4" r:id="rId1"/>
    <p:sldLayoutId id="2147484165" r:id="rId2"/>
    <p:sldLayoutId id="2147484166" r:id="rId3"/>
    <p:sldLayoutId id="2147484167" r:id="rId4"/>
    <p:sldLayoutId id="2147484168" r:id="rId5"/>
    <p:sldLayoutId id="2147484169" r:id="rId6"/>
    <p:sldLayoutId id="2147484170" r:id="rId7"/>
    <p:sldLayoutId id="2147484171" r:id="rId8"/>
    <p:sldLayoutId id="2147484172" r:id="rId9"/>
    <p:sldLayoutId id="2147484173" r:id="rId10"/>
    <p:sldLayoutId id="214748417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2" name="Picture 4" descr="Чай фон - 7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58231" y="644502"/>
            <a:ext cx="736772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60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	За чашкою чаю</a:t>
            </a:r>
          </a:p>
        </p:txBody>
      </p:sp>
    </p:spTree>
    <p:extLst>
      <p:ext uri="{BB962C8B-B14F-4D97-AF65-F5344CB8AC3E}">
        <p14:creationId xmlns:p14="http://schemas.microsoft.com/office/powerpoint/2010/main" val="324960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101221" y="612844"/>
            <a:ext cx="8090779" cy="59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Чай -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це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листки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вічнозеленого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чайного 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дерева,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які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проходять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спеціальну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обробку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Батьківщина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чаю - Китай.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Слово «чай»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прийшло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до нас з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китайської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мови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популярного напою,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який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стародавні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китайці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називали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«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Тей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».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Чай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найкращої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якості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складається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з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однорідних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добре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скручених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листків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чорного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кольору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Але 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чай не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завжди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носив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відому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нам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назву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Китайські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філософи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у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своїх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творах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називали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його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«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тоу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», «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чун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», «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тсе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», «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мінг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».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Найчастіше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використовували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слово «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»,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що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має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переклад «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молодий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листок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».</a:t>
            </a: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442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101221" y="546881"/>
            <a:ext cx="8090779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Саме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китайці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звернули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увагу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здатність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відвару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з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листя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надавати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тонізуючої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дії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організм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людини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і першими почали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вирощувати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цю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рослину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Перші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згадування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про чай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зустрічаються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китайських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рукописах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вік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яких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близько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5000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років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</p:txBody>
      </p:sp>
      <p:sp>
        <p:nvSpPr>
          <p:cNvPr id="6" name="Прямоугольник 1"/>
          <p:cNvSpPr>
            <a:spLocks noChangeArrowheads="1"/>
          </p:cNvSpPr>
          <p:nvPr/>
        </p:nvSpPr>
        <p:spPr bwMode="auto">
          <a:xfrm>
            <a:off x="5187636" y="3036584"/>
            <a:ext cx="7033591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Відомо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також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що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чаювання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позитивно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впливає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імунну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систему та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напряму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пов’язане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з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довголіттям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Ті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ж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самі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китайці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розповідають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що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серед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численної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кількості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легенд про чай є й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історія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про 130–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річного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монаха,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який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своїм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здоровим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виглядом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так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здивував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імператора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Сюань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–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Цзун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династії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Тан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що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той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захотів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знати про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всі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ліки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які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допомогли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зберегти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молодість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старцю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Монах 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у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відповідь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запитання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імператора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лише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посміхнувся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і сказав: «Я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зроду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не пив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жодних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ліків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... Просто, я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дуже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люблю чай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».</a:t>
            </a: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23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101221" y="546881"/>
            <a:ext cx="8090779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Одним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із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самих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традиційних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видів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посуду для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чаювання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в рамках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канонів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Піднебесної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є“Гайвань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”.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Це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унікальна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чашка, яка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з'явилася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ще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</a:p>
          <a:p>
            <a:pPr algn="ctr">
              <a:defRPr/>
            </a:pP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14-15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столітті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, і з тих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пір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вважається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неперевершеною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!</a:t>
            </a:r>
          </a:p>
          <a:p>
            <a:pPr algn="ctr">
              <a:defRPr/>
            </a:pP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Фактично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це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чашка з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кришкою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яка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встановлена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на блюдце.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Останнє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символізує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землю, сама чашка –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людину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яка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стоїть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землі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кришка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– небо.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І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лише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зв`язок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усіх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трьох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складових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може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допомогти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досягнути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гармонії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 </a:t>
            </a:r>
          </a:p>
        </p:txBody>
      </p:sp>
      <p:pic>
        <p:nvPicPr>
          <p:cNvPr id="7" name="Picture 7" descr="800-47289a2102b4c1a84d1330a715d499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866" y="3965418"/>
            <a:ext cx="3645523" cy="2050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img_1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6428" y="5158139"/>
            <a:ext cx="2975572" cy="1699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160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626321" y="1126303"/>
            <a:ext cx="7594906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У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містяться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майже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всі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відомі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вітаміни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(А,В,В2,С,К і особливо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вітамін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Р).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Чай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має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тонізуючі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властивості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завдяки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кофеїну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що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міститься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ньому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Кофеїн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-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цє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збуджуюча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речовина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кількість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якої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дуже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мала (2 - 3%).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Він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підвищує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розумову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працездатність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стимулює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роботу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серця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і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нирок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сприяє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травленню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Ця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речовина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малих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дозах не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шкідлива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для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людського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організму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У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містяться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ефірні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масла,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які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зумовлюють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його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приємний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запах.</a:t>
            </a:r>
          </a:p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22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4689695" y="1126303"/>
            <a:ext cx="7531532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Аскорбінова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кислота (гамма-лактон 2,3-дегідро-</a:t>
            </a:r>
            <a:r>
              <a:rPr lang="en-US" altLang="ru-RU" sz="2000" dirty="0">
                <a:solidFill>
                  <a:srgbClr val="002060"/>
                </a:solidFill>
                <a:latin typeface="Segoe Print" pitchFamily="2" charset="0"/>
              </a:rPr>
              <a:t>L-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гулонової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кислоти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вітамін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en-US" altLang="ru-RU" sz="2000" dirty="0" smtClean="0">
                <a:solidFill>
                  <a:srgbClr val="002060"/>
                </a:solidFill>
                <a:latin typeface="Segoe Print" pitchFamily="2" charset="0"/>
              </a:rPr>
              <a:t>C) </a:t>
            </a:r>
            <a:r>
              <a:rPr lang="en-US" altLang="ru-RU" sz="2000" dirty="0">
                <a:solidFill>
                  <a:srgbClr val="002060"/>
                </a:solidFill>
                <a:latin typeface="Segoe Print" pitchFamily="2" charset="0"/>
              </a:rPr>
              <a:t>C6H8O6,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відносно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проста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органічна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кислота 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за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фізико-хімічними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властивостями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відноситься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до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водорозчинних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вітамінів</a:t>
            </a: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2050" name="Picture 2" descr="Изображение химической структур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02" y="3360924"/>
            <a:ext cx="5479955" cy="325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395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4689695" y="1126303"/>
            <a:ext cx="753153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Вітамін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Р (Рутин) 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—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це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одна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із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фенольних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сполук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які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містяться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інвазивних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видах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рослини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Карпобротус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їстівний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яка і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сприяє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антибактеріальним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властивостям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рослини</a:t>
            </a: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2" name="Picture 2" descr="https://upload.wikimedia.org/wikipedia/commons/thumb/0/09/Rutin_structure.svg/250px-Rutin_structure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073" y="2555904"/>
            <a:ext cx="6004302" cy="3986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94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4689695" y="1126303"/>
            <a:ext cx="753153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Кофеїн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сприяє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рефлекторній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збудливості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підсилює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діяльність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серця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та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органів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дихання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підвищує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артеріальний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тиск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розширює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судини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головного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мозку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також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стимулює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функцію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нирок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і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печінки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</p:txBody>
      </p:sp>
      <p:pic>
        <p:nvPicPr>
          <p:cNvPr id="3074" name="Picture 2" descr="https://upload.wikimedia.org/wikipedia/commons/thumb/a/a1/Koffein_-_Caffeine.svg/200px-Koffein_-_Caffeine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708" y="3347157"/>
            <a:ext cx="4136679" cy="341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906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326741" y="81711"/>
            <a:ext cx="9894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Чайна плантація</a:t>
            </a:r>
            <a:endParaRPr lang="ru-RU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pic>
        <p:nvPicPr>
          <p:cNvPr id="7" name="Рисунок 6" descr="1185742_001b31p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732" y="869132"/>
            <a:ext cx="5722197" cy="5655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919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130448" y="1126303"/>
            <a:ext cx="809077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Який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би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чай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не брали, знайте,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що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зібраний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він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 з одного і того ж чайного дерева.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В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світі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існує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два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види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цього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дерева –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Китайське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чайне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дерево 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(</a:t>
            </a: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висота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до 3 м) і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Індійське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чайне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дерево (</a:t>
            </a: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висота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до 15 м).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Чайних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кущів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не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існує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просто деревам на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чайних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плантаціях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не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дають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зрости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вище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1,2 м.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Так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чайне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дерево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перетворилось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чайний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кущ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26741" y="81711"/>
            <a:ext cx="9894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Чайне дерево</a:t>
            </a:r>
            <a:endParaRPr lang="ru-RU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pic>
        <p:nvPicPr>
          <p:cNvPr id="7" name="Picture 2" descr="Чайное дерев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538" y="4252912"/>
            <a:ext cx="3200400" cy="260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http://domashnie-posidelki.ru/09/8/chajnoe_derev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3574" y="4000500"/>
            <a:ext cx="263842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9233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220983" y="1005041"/>
            <a:ext cx="8000244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marL="457200" indent="-457200" algn="ctr">
              <a:buAutoNum type="arabicPeriod"/>
              <a:defRPr/>
            </a:pPr>
            <a:r>
              <a:rPr lang="ru-RU" altLang="ru-RU" sz="2000" b="1" dirty="0" err="1" smtClean="0">
                <a:solidFill>
                  <a:srgbClr val="002060"/>
                </a:solidFill>
                <a:latin typeface="Segoe Print" pitchFamily="2" charset="0"/>
              </a:rPr>
              <a:t>Збір</a:t>
            </a:r>
            <a:r>
              <a:rPr lang="ru-RU" altLang="ru-RU" sz="2000" b="1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b="1" dirty="0" err="1" smtClean="0">
                <a:solidFill>
                  <a:srgbClr val="002060"/>
                </a:solidFill>
                <a:latin typeface="Segoe Print" pitchFamily="2" charset="0"/>
              </a:rPr>
              <a:t>листків</a:t>
            </a:r>
            <a:endParaRPr lang="ru-RU" altLang="ru-RU" sz="2000" b="1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Збір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чаю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здійснють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вручну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або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за</a:t>
            </a:r>
            <a:r>
              <a:rPr lang="en-US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допомогою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машини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 	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Високоякісний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чай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збирають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тільки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вручну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Кращий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чай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отримують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тоді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коли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зривають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флеш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з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двома-трьома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листочками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Головним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в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збиранні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листків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є не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зімняти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листок –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це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впливає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якість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чаю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.</a:t>
            </a: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26741" y="81711"/>
            <a:ext cx="98944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Виробництво </a:t>
            </a:r>
            <a:r>
              <a:rPr lang="uk-UA" sz="4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чаю</a:t>
            </a:r>
            <a:r>
              <a:rPr lang="uk-UA" sz="4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</a:t>
            </a:r>
            <a:endParaRPr lang="ru-RU" sz="4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pic>
        <p:nvPicPr>
          <p:cNvPr id="9" name="Рисунок 4" descr="ben5ry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6919" y="4249663"/>
            <a:ext cx="2215080" cy="260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http://upload.wikimedia.org/wikipedia/commons/thumb/d/d7/Organic_mountain_grown_tea_leaf.jpg/250px-Organic_mountain_grown_tea_lea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857875" y="4214813"/>
            <a:ext cx="2960688" cy="2286000"/>
          </a:xfrm>
          <a:prstGeom prst="rect">
            <a:avLst/>
          </a:prstGeo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2256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220983" y="1005041"/>
            <a:ext cx="8000244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b="1" dirty="0">
                <a:solidFill>
                  <a:srgbClr val="002060"/>
                </a:solidFill>
                <a:latin typeface="Segoe Print" pitchFamily="2" charset="0"/>
              </a:rPr>
              <a:t>2</a:t>
            </a:r>
            <a:r>
              <a:rPr lang="ru-RU" altLang="ru-RU" sz="2000" b="1" dirty="0" smtClean="0">
                <a:solidFill>
                  <a:srgbClr val="002060"/>
                </a:solidFill>
                <a:latin typeface="Segoe Print" pitchFamily="2" charset="0"/>
              </a:rPr>
              <a:t>. </a:t>
            </a:r>
            <a:r>
              <a:rPr lang="ru-RU" altLang="ru-RU" sz="2000" b="1" dirty="0" err="1" smtClean="0">
                <a:solidFill>
                  <a:srgbClr val="002060"/>
                </a:solidFill>
                <a:latin typeface="Segoe Print" pitchFamily="2" charset="0"/>
              </a:rPr>
              <a:t>Завялювання</a:t>
            </a:r>
            <a:endParaRPr lang="ru-RU" altLang="ru-RU" sz="2000" b="1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Зібрані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листки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відвозять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на заводи по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виробництву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чаю.</a:t>
            </a: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Його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мета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обезводнити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листок в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спеціальних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сушках</a:t>
            </a:r>
          </a:p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11" name="Рисунок 5" descr="how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1147" y="3261344"/>
            <a:ext cx="2799596" cy="3255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326741" y="81711"/>
            <a:ext cx="98944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Виробництво </a:t>
            </a:r>
            <a:r>
              <a:rPr lang="uk-UA" sz="4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чаю</a:t>
            </a:r>
            <a:r>
              <a:rPr lang="uk-UA" sz="4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</a:t>
            </a:r>
            <a:endParaRPr lang="ru-RU" sz="4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50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220983" y="1005041"/>
            <a:ext cx="8000244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b="1" dirty="0">
                <a:solidFill>
                  <a:srgbClr val="002060"/>
                </a:solidFill>
                <a:latin typeface="Segoe Print" pitchFamily="2" charset="0"/>
              </a:rPr>
              <a:t>3</a:t>
            </a:r>
            <a:r>
              <a:rPr lang="ru-RU" altLang="ru-RU" sz="2000" b="1" dirty="0" smtClean="0">
                <a:solidFill>
                  <a:srgbClr val="002060"/>
                </a:solidFill>
                <a:latin typeface="Segoe Print" pitchFamily="2" charset="0"/>
              </a:rPr>
              <a:t>. </a:t>
            </a:r>
            <a:r>
              <a:rPr lang="ru-RU" altLang="ru-RU" sz="2000" b="1" dirty="0" err="1" smtClean="0">
                <a:solidFill>
                  <a:srgbClr val="002060"/>
                </a:solidFill>
                <a:latin typeface="Segoe Print" pitchFamily="2" charset="0"/>
              </a:rPr>
              <a:t>Зкручування</a:t>
            </a:r>
            <a:endParaRPr lang="ru-RU" altLang="ru-RU" sz="2000" b="1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Для того,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щоб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були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міцними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ароматними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необхідно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зруйнувати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структуру листка.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Листя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поміщають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спеціальну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машину-роллер, вона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нагадує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каструлю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без дна,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здійснює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кругові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рухи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по ребристому столу,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щоб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зруйнувалися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клітини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листя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з'явився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сік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а листочки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скрутилися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11" name="Рисунок 5" descr="rolle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677" y="3992577"/>
            <a:ext cx="2301597" cy="27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326741" y="81711"/>
            <a:ext cx="98944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Виробництво </a:t>
            </a:r>
            <a:r>
              <a:rPr lang="uk-UA" sz="4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чаю</a:t>
            </a:r>
            <a:r>
              <a:rPr lang="uk-UA" sz="4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</a:t>
            </a:r>
            <a:endParaRPr lang="ru-RU" sz="4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01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220983" y="1005041"/>
            <a:ext cx="8000244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b="1" dirty="0" smtClean="0">
                <a:solidFill>
                  <a:srgbClr val="002060"/>
                </a:solidFill>
                <a:latin typeface="Segoe Print" pitchFamily="2" charset="0"/>
              </a:rPr>
              <a:t>4. </a:t>
            </a:r>
            <a:r>
              <a:rPr lang="ru-RU" altLang="ru-RU" sz="2000" b="1" dirty="0" err="1" smtClean="0">
                <a:solidFill>
                  <a:srgbClr val="002060"/>
                </a:solidFill>
                <a:latin typeface="Segoe Print" pitchFamily="2" charset="0"/>
              </a:rPr>
              <a:t>Ферментація</a:t>
            </a:r>
            <a:endParaRPr lang="ru-RU" altLang="ru-RU" sz="2000" b="1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Чайні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листя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переносять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у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великі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прохолодні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затемнені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приміщення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розкладають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рівній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поверхні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товщиною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10 см.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В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процесі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листя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починає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темніти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бродіння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і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підв'ялювання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вичавленого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соку,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з'являється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характерний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аромат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чорного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чаю.</a:t>
            </a:r>
          </a:p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8" name="Рисунок 4" descr="Fermentatsiya_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663" y="3755058"/>
            <a:ext cx="3364337" cy="310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326741" y="81711"/>
            <a:ext cx="98944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Виробництво </a:t>
            </a:r>
            <a:r>
              <a:rPr lang="uk-UA" sz="4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чаю</a:t>
            </a:r>
            <a:r>
              <a:rPr lang="uk-UA" sz="4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</a:t>
            </a:r>
            <a:endParaRPr lang="ru-RU" sz="4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65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220983" y="1005041"/>
            <a:ext cx="8000244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b="1" dirty="0">
                <a:solidFill>
                  <a:srgbClr val="002060"/>
                </a:solidFill>
                <a:latin typeface="Segoe Print" pitchFamily="2" charset="0"/>
              </a:rPr>
              <a:t>5. </a:t>
            </a:r>
            <a:r>
              <a:rPr lang="ru-RU" altLang="ru-RU" sz="2000" b="1" dirty="0" smtClean="0">
                <a:solidFill>
                  <a:srgbClr val="002060"/>
                </a:solidFill>
                <a:latin typeface="Segoe Print" pitchFamily="2" charset="0"/>
              </a:rPr>
              <a:t>Сушка</a:t>
            </a: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Чайні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листя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переносять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у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великі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прохолодні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затемнені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приміщення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розкладають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рівній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 smtClean="0">
                <a:solidFill>
                  <a:srgbClr val="002060"/>
                </a:solidFill>
                <a:latin typeface="Segoe Print" pitchFamily="2" charset="0"/>
              </a:rPr>
              <a:t>поверні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товщиною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10 см. </a:t>
            </a: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В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процесі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листя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починає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темніти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бродіння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і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підв'ялювання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вичавленого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соку,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з'являється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характерний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аромат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чорного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чаю.</a:t>
            </a:r>
          </a:p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9" name="Рисунок 4" descr="1294681143_0_1750_996bbc16_xl_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624" y="4175140"/>
            <a:ext cx="2434962" cy="2678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5" descr="Image-0014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4013" y="4291343"/>
            <a:ext cx="2477718" cy="2566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326741" y="81711"/>
            <a:ext cx="98944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Виробництво </a:t>
            </a:r>
            <a:r>
              <a:rPr lang="uk-UA" sz="4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чаю</a:t>
            </a:r>
            <a:r>
              <a:rPr lang="uk-UA" sz="4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</a:t>
            </a:r>
            <a:endParaRPr lang="ru-RU" sz="4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41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220983" y="1005041"/>
            <a:ext cx="800024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b="1" dirty="0">
                <a:solidFill>
                  <a:srgbClr val="002060"/>
                </a:solidFill>
                <a:latin typeface="Segoe Print" pitchFamily="2" charset="0"/>
              </a:rPr>
              <a:t>6. </a:t>
            </a:r>
            <a:r>
              <a:rPr lang="ru-RU" altLang="ru-RU" sz="2000" b="1" dirty="0" err="1" smtClean="0">
                <a:solidFill>
                  <a:srgbClr val="002060"/>
                </a:solidFill>
                <a:latin typeface="Segoe Print" pitchFamily="2" charset="0"/>
              </a:rPr>
              <a:t>Сортування</a:t>
            </a:r>
            <a:r>
              <a:rPr lang="ru-RU" altLang="ru-RU" sz="2000" b="1" dirty="0" smtClean="0">
                <a:solidFill>
                  <a:srgbClr val="002060"/>
                </a:solidFill>
                <a:latin typeface="Segoe Print" pitchFamily="2" charset="0"/>
              </a:rPr>
              <a:t> / упаковка</a:t>
            </a: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Листя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сортують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за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розміром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невеликого до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дрібного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відсівають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живці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та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непотрібні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частини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Далі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провівають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щоб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позбутися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від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чайної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пилу</a:t>
            </a:r>
            <a:r>
              <a:rPr lang="ru-RU" altLang="ru-RU" sz="2000" dirty="0" smtClean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  <a:p>
            <a:pPr algn="ctr">
              <a:defRPr/>
            </a:pPr>
            <a:endParaRPr lang="ru-RU" altLang="ru-RU" sz="20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Процес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упаковки на заводах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намагаються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проводити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максимально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швидко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, чай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вбирає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всі</a:t>
            </a:r>
            <a:r>
              <a:rPr lang="ru-RU" altLang="ru-RU" sz="2000" dirty="0">
                <a:solidFill>
                  <a:srgbClr val="002060"/>
                </a:solidFill>
                <a:latin typeface="Segoe Print" pitchFamily="2" charset="0"/>
              </a:rPr>
              <a:t> запахи і </a:t>
            </a:r>
            <a:r>
              <a:rPr lang="ru-RU" altLang="ru-RU" sz="2000" dirty="0" err="1">
                <a:solidFill>
                  <a:srgbClr val="002060"/>
                </a:solidFill>
                <a:latin typeface="Segoe Print" pitchFamily="2" charset="0"/>
              </a:rPr>
              <a:t>вологу</a:t>
            </a:r>
            <a:endParaRPr lang="ru-RU" altLang="ru-RU" sz="2000" dirty="0">
              <a:solidFill>
                <a:srgbClr val="002060"/>
              </a:solidFill>
              <a:latin typeface="Segoe Print" pitchFamily="2" charset="0"/>
            </a:endParaRPr>
          </a:p>
        </p:txBody>
      </p:sp>
      <p:pic>
        <p:nvPicPr>
          <p:cNvPr id="11" name="Рисунок 5" descr="x_7d70977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847" y="4347841"/>
            <a:ext cx="2507809" cy="2349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4" descr="4258-original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1529" y="4340206"/>
            <a:ext cx="2254313" cy="2357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814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166662" y="1716359"/>
            <a:ext cx="790065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Чай є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найпопулярнішим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напоєм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світі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за статистикою.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Він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посідає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перше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місце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у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світі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за </a:t>
            </a:r>
            <a:r>
              <a:rPr lang="ru-RU" altLang="ru-RU" sz="2400" dirty="0" err="1" smtClean="0">
                <a:solidFill>
                  <a:srgbClr val="002060"/>
                </a:solidFill>
                <a:latin typeface="Segoe Print" pitchFamily="2" charset="0"/>
              </a:rPr>
              <a:t>популярністю</a:t>
            </a: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  <a:p>
            <a:pPr algn="ctr">
              <a:defRPr/>
            </a:pPr>
            <a:endParaRPr lang="ru-RU" altLang="ru-RU" sz="24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 У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японців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найулюбленіший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чай –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err="1" smtClean="0">
                <a:solidFill>
                  <a:srgbClr val="002060"/>
                </a:solidFill>
                <a:latin typeface="Segoe Print" pitchFamily="2" charset="0"/>
              </a:rPr>
              <a:t>зелений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26741" y="81711"/>
            <a:ext cx="9894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Цікаві факти </a:t>
            </a:r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про чай</a:t>
            </a:r>
            <a:endParaRPr lang="ru-RU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88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961298" y="1005041"/>
            <a:ext cx="7250867" cy="5586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 В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Англії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кожен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житель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випиває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середньому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до 7 склянок чаю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щодня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1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100" dirty="0" smtClean="0">
                <a:solidFill>
                  <a:srgbClr val="002060"/>
                </a:solidFill>
                <a:latin typeface="Segoe Print" pitchFamily="2" charset="0"/>
              </a:rPr>
              <a:t>У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більшості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є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спеціальна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робітниця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endParaRPr lang="ru-RU" altLang="ru-RU" sz="21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100" dirty="0" smtClean="0">
                <a:solidFill>
                  <a:srgbClr val="002060"/>
                </a:solidFill>
                <a:latin typeface="Segoe Print" pitchFamily="2" charset="0"/>
              </a:rPr>
              <a:t>яка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готує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smtClean="0">
                <a:solidFill>
                  <a:srgbClr val="002060"/>
                </a:solidFill>
                <a:latin typeface="Segoe Print" pitchFamily="2" charset="0"/>
              </a:rPr>
              <a:t>чай.</a:t>
            </a:r>
          </a:p>
          <a:p>
            <a:pPr algn="ctr">
              <a:defRPr/>
            </a:pPr>
            <a:endParaRPr lang="ru-RU" altLang="ru-RU" sz="21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100" dirty="0" err="1" smtClean="0">
                <a:solidFill>
                  <a:srgbClr val="002060"/>
                </a:solidFill>
                <a:latin typeface="Segoe Print" pitchFamily="2" charset="0"/>
              </a:rPr>
              <a:t>Причому</a:t>
            </a:r>
            <a:r>
              <a:rPr lang="ru-RU" altLang="ru-RU" sz="21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кожній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годині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дня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відповідає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певний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сорт чаю і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певні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традиції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чаювання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1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1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В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Англії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культура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чаювання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відіграє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велику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роль. Культ чаю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панує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майже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кожній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англійській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родині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, і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дотепер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чаювання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є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однією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з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національних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традицій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англійців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. У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світі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англійське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чаювання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по праву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вважається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еталоном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правильного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чаювання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Англійська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чайна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церемонія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-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дивовижне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поєднання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історії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етикету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мистецтва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філософії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та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національних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100" dirty="0" err="1">
                <a:solidFill>
                  <a:srgbClr val="002060"/>
                </a:solidFill>
                <a:latin typeface="Segoe Print" pitchFamily="2" charset="0"/>
              </a:rPr>
              <a:t>особливостей</a:t>
            </a:r>
            <a:r>
              <a:rPr lang="ru-RU" altLang="ru-RU" sz="2100" dirty="0">
                <a:solidFill>
                  <a:srgbClr val="002060"/>
                </a:solidFill>
                <a:latin typeface="Segoe Print" pitchFamily="2" charset="0"/>
              </a:rPr>
              <a:t>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26741" y="81711"/>
            <a:ext cx="9894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Цікаві факти </a:t>
            </a:r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про чай</a:t>
            </a:r>
            <a:endParaRPr lang="ru-RU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98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320570" y="1482385"/>
            <a:ext cx="7900657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Незважаючи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на те,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що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«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найбільш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чайною»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країною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вважається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Англія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там чай не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вирощують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 В основному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його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вирощують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Індії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</a:t>
            </a:r>
          </a:p>
          <a:p>
            <a:pPr algn="ctr">
              <a:defRPr/>
            </a:pP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Шрі-Ланці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(Цейлон),</a:t>
            </a:r>
          </a:p>
          <a:p>
            <a:pPr algn="ctr">
              <a:defRPr/>
            </a:pP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Китаї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</a:p>
          <a:p>
            <a:pPr algn="ctr">
              <a:defRPr/>
            </a:pP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і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Японії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 </a:t>
            </a:r>
          </a:p>
          <a:p>
            <a:pPr algn="ctr">
              <a:defRPr/>
            </a:pP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Саме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ці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країни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мають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найбільші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чайні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плантації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26741" y="81711"/>
            <a:ext cx="9894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Цікаві факти </a:t>
            </a:r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про чай</a:t>
            </a:r>
            <a:endParaRPr lang="ru-RU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09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320570" y="1482385"/>
            <a:ext cx="7900657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Чайний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кущ -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вічнозелена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рослина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У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висоту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може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досягати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до 10 м,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якщо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буде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рости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дикій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місцевості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err="1" smtClean="0">
                <a:solidFill>
                  <a:srgbClr val="002060"/>
                </a:solidFill>
                <a:latin typeface="Segoe Print" pitchFamily="2" charset="0"/>
              </a:rPr>
              <a:t>Тривалість</a:t>
            </a: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життя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чайного куща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може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становити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100 і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більше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років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але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період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його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використання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для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збору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листя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не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більше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50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років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26741" y="81711"/>
            <a:ext cx="9894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Цікаві факти </a:t>
            </a:r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про чай</a:t>
            </a:r>
            <a:endParaRPr lang="ru-RU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69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5115208" y="912046"/>
            <a:ext cx="7106019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Слово «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чайові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» походить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err="1" smtClean="0">
                <a:solidFill>
                  <a:srgbClr val="002060"/>
                </a:solidFill>
                <a:latin typeface="Segoe Print" pitchFamily="2" charset="0"/>
              </a:rPr>
              <a:t>від</a:t>
            </a: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англійського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слова «</a:t>
            </a:r>
            <a:r>
              <a:rPr lang="en-US" altLang="ru-RU" sz="2400" dirty="0">
                <a:solidFill>
                  <a:srgbClr val="002060"/>
                </a:solidFill>
                <a:latin typeface="Segoe Print" pitchFamily="2" charset="0"/>
              </a:rPr>
              <a:t>tips». </a:t>
            </a:r>
            <a:endParaRPr lang="uk-UA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В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Англії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у 18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столітті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чай пили в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особливих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«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чайних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садах».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В 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таких садах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розташовувалися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столики, на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яких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красувалися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невеликого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розміру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коробочки з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написом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«</a:t>
            </a:r>
            <a:r>
              <a:rPr lang="en-US" altLang="ru-RU" sz="2400" dirty="0">
                <a:solidFill>
                  <a:srgbClr val="002060"/>
                </a:solidFill>
                <a:latin typeface="Segoe Print" pitchFamily="2" charset="0"/>
              </a:rPr>
              <a:t>T. I. P. S.» To Insure Prompt </a:t>
            </a:r>
            <a:r>
              <a:rPr lang="en-US" altLang="ru-RU" sz="2400" dirty="0" err="1">
                <a:solidFill>
                  <a:srgbClr val="002060"/>
                </a:solidFill>
                <a:latin typeface="Segoe Print" pitchFamily="2" charset="0"/>
              </a:rPr>
              <a:t>Servise</a:t>
            </a:r>
            <a:r>
              <a:rPr lang="en-US" altLang="ru-RU" sz="2400" dirty="0">
                <a:solidFill>
                  <a:srgbClr val="002060"/>
                </a:solidFill>
                <a:latin typeface="Segoe Print" pitchFamily="2" charset="0"/>
              </a:rPr>
              <a:t> –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що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перекладається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як «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забезпечення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швидкого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обслуговування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».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Коли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гість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бажав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гарячий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чай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швидко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йому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потрібно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було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кинути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в коробочку монету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26741" y="81711"/>
            <a:ext cx="9894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Цікаві факти </a:t>
            </a:r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про чай</a:t>
            </a:r>
            <a:endParaRPr lang="ru-RU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49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5115208" y="1283238"/>
            <a:ext cx="7106019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У 1904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році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Томас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Салліван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випадково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винайшов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чайний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пакетик.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err="1" smtClean="0">
                <a:solidFill>
                  <a:srgbClr val="002060"/>
                </a:solidFill>
                <a:latin typeface="Segoe Print" pitchFamily="2" charset="0"/>
              </a:rPr>
              <a:t>Спочатку</a:t>
            </a: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він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використовував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тонкі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шовкові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мішечки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чисто для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зберігання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чаю, так як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це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обходилося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набагато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дешевше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ніж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залізні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банки.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Але 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коли один з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клієнтів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випадково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впустив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такий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пакетик в воду,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було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виявлено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що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виходить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точно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такий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же чай, як і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після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звичайного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заварювання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Після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цього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шовк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замінили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ще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більш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дешеві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матеріали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26741" y="81711"/>
            <a:ext cx="9894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Цікаві факти </a:t>
            </a:r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про чай</a:t>
            </a:r>
            <a:endParaRPr lang="ru-RU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34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5115208" y="1283238"/>
            <a:ext cx="7106019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У 1904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році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Річард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Блечінден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ввів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таке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поняття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як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охолоджений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чай.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У 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США з того часу у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вигляді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готового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охолодженого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напою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продається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до 80% чаю.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26741" y="81711"/>
            <a:ext cx="9894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Цікаві факти </a:t>
            </a:r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про чай</a:t>
            </a:r>
            <a:endParaRPr lang="ru-RU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5468292" y="4270882"/>
            <a:ext cx="664429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В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Сибірі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до початку 19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століття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кубики чаю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використовувались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якості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грошей.</a:t>
            </a:r>
          </a:p>
        </p:txBody>
      </p:sp>
    </p:spTree>
    <p:extLst>
      <p:ext uri="{BB962C8B-B14F-4D97-AF65-F5344CB8AC3E}">
        <p14:creationId xmlns:p14="http://schemas.microsoft.com/office/powerpoint/2010/main" val="282267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5115208" y="1283238"/>
            <a:ext cx="710601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Чай не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можна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кип'ятити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: аромат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випаровується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разом з парою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26741" y="81711"/>
            <a:ext cx="9894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Цікаві факти </a:t>
            </a:r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про чай</a:t>
            </a:r>
            <a:endParaRPr lang="ru-RU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4952246" y="2179531"/>
            <a:ext cx="7106019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smtClean="0">
                <a:solidFill>
                  <a:srgbClr val="002060"/>
                </a:solidFill>
                <a:latin typeface="Segoe Print" pitchFamily="2" charset="0"/>
              </a:rPr>
              <a:t>Якщо</a:t>
            </a: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пити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чай з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нарізаним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листям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лимону, то не буде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відчуватися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кислота, буде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тільки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сильний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аромат лимону</a:t>
            </a: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  <a:p>
            <a:pPr algn="ctr">
              <a:defRPr/>
            </a:pPr>
            <a:endParaRPr lang="ru-RU" altLang="ru-RU" sz="2400" dirty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В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Англії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прийнято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наливати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в чашку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спочатку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молоко, 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потім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чай.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Такий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спосіб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приготування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називається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чаєм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по-англійськи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9613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5115208" y="1192708"/>
            <a:ext cx="7106019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Найпівнічніша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у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світі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ділянка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чаю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знаходиться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Україні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Закарпатті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 Чай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експериментально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почали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вирощувати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Закарпатті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у 1949 р.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Була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закладена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плантація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в 2,5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гектари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яка дала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добрий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урожай.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З 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метою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охорони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цієї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плантації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створено заказник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місцевого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значення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«Широкий».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Найкраще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акліматизувалися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умовах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Закарпаття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краснодарські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та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грузинські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сорти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чаю.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err="1" smtClean="0">
                <a:solidFill>
                  <a:srgbClr val="002060"/>
                </a:solidFill>
                <a:latin typeface="Segoe Print" pitchFamily="2" charset="0"/>
              </a:rPr>
              <a:t>Це</a:t>
            </a: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найпівнічніша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ділянка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чаю у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світі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Але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промислового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вирощування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чаю до початку XXI ст. тут так і не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організовано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26741" y="81711"/>
            <a:ext cx="9894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Цікаві факти </a:t>
            </a:r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про чай</a:t>
            </a:r>
            <a:endParaRPr lang="ru-RU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833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5115208" y="1283238"/>
            <a:ext cx="7106019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Довгий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час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існувала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думка,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що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з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різних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рослин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виробляють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різні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сорти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чаю.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Адже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китайці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суворо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зберігали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секрет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його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виготовлення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Насправді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все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набагато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простіше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–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сорти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зеленого та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чорного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чаю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роблять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з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однієї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рослини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яка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називається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en-US" altLang="ru-RU" sz="2400" dirty="0">
                <a:solidFill>
                  <a:srgbClr val="002060"/>
                </a:solidFill>
                <a:latin typeface="Segoe Print" pitchFamily="2" charset="0"/>
              </a:rPr>
              <a:t>Camellia </a:t>
            </a:r>
            <a:r>
              <a:rPr lang="en-US" altLang="ru-RU" sz="2400" dirty="0" err="1">
                <a:solidFill>
                  <a:srgbClr val="002060"/>
                </a:solidFill>
                <a:latin typeface="Segoe Print" pitchFamily="2" charset="0"/>
              </a:rPr>
              <a:t>Sinensis</a:t>
            </a:r>
            <a:r>
              <a:rPr lang="en-US" altLang="ru-RU" sz="2400" dirty="0">
                <a:solidFill>
                  <a:srgbClr val="002060"/>
                </a:solidFill>
                <a:latin typeface="Segoe Print" pitchFamily="2" charset="0"/>
              </a:rPr>
              <a:t>.</a:t>
            </a:r>
            <a:endParaRPr lang="ru-RU" altLang="ru-RU" sz="2400" dirty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26741" y="81711"/>
            <a:ext cx="9894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Цікаві факти </a:t>
            </a:r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про чай</a:t>
            </a:r>
            <a:endParaRPr lang="ru-RU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5196689" y="4999807"/>
            <a:ext cx="71060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Сьогодні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в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світі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існує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1500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сортів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чаю.</a:t>
            </a:r>
          </a:p>
        </p:txBody>
      </p:sp>
    </p:spTree>
    <p:extLst>
      <p:ext uri="{BB962C8B-B14F-4D97-AF65-F5344CB8AC3E}">
        <p14:creationId xmlns:p14="http://schemas.microsoft.com/office/powerpoint/2010/main" val="22198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5115208" y="1283238"/>
            <a:ext cx="7106019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Кожного року у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світі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вирощують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понад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три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мільйони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тонн чаю,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завдяки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цьому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кожного дня люди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купують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близько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трьох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мільярдів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чашок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цього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прекрасного напою.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26741" y="81711"/>
            <a:ext cx="9894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Цікаві факти </a:t>
            </a:r>
            <a:r>
              <a:rPr lang="uk-UA" sz="5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про чай</a:t>
            </a:r>
            <a:endParaRPr lang="ru-RU" sz="5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00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5984340" y="1335028"/>
            <a:ext cx="4608214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2400" b="1" dirty="0">
                <a:solidFill>
                  <a:srgbClr val="002060"/>
                </a:solidFill>
                <a:latin typeface="Segoe Print" pitchFamily="2" charset="0"/>
              </a:rPr>
              <a:t>За походженням 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– </a:t>
            </a:r>
            <a:endParaRPr lang="uk-UA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uk-UA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китайський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індійський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цейлонський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японський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африканський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турецький</a:t>
            </a:r>
            <a:endParaRPr lang="uk-UA" altLang="ru-RU" sz="2400" dirty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62138" y="81711"/>
            <a:ext cx="96590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Класифікація </a:t>
            </a: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чаю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48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5468292" y="1328417"/>
            <a:ext cx="6153339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2400" b="1" dirty="0" smtClean="0">
                <a:solidFill>
                  <a:srgbClr val="002060"/>
                </a:solidFill>
                <a:latin typeface="Segoe Print" pitchFamily="2" charset="0"/>
              </a:rPr>
              <a:t>За </a:t>
            </a:r>
            <a:r>
              <a:rPr lang="uk-UA" altLang="ru-RU" sz="2400" b="1" dirty="0">
                <a:solidFill>
                  <a:srgbClr val="002060"/>
                </a:solidFill>
                <a:latin typeface="Segoe Print" pitchFamily="2" charset="0"/>
              </a:rPr>
              <a:t>способом обробки 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– </a:t>
            </a:r>
            <a:endParaRPr lang="uk-UA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uk-UA" altLang="ru-RU" sz="2400" dirty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з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елений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чорний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білий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endParaRPr lang="uk-UA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жовтий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err="1" smtClean="0">
                <a:solidFill>
                  <a:srgbClr val="002060"/>
                </a:solidFill>
                <a:latin typeface="Segoe Print" pitchFamily="2" charset="0"/>
              </a:rPr>
              <a:t>улун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(ферментують 3 дні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)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err="1" smtClean="0">
                <a:solidFill>
                  <a:srgbClr val="002060"/>
                </a:solidFill>
                <a:latin typeface="Segoe Print" pitchFamily="2" charset="0"/>
              </a:rPr>
              <a:t>пуер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(ферментують декілька років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)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err="1" smtClean="0">
                <a:solidFill>
                  <a:srgbClr val="002060"/>
                </a:solidFill>
                <a:latin typeface="Segoe Print" pitchFamily="2" charset="0"/>
              </a:rPr>
              <a:t>дарджилінг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(чайне Шампанське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)</a:t>
            </a:r>
            <a:endParaRPr lang="uk-UA" altLang="ru-RU" sz="2400" dirty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62138" y="81711"/>
            <a:ext cx="96590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Класифікація </a:t>
            </a: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чаю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77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5232903" y="1328417"/>
            <a:ext cx="6959096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2400" b="1" dirty="0" smtClean="0">
                <a:solidFill>
                  <a:srgbClr val="002060"/>
                </a:solidFill>
                <a:latin typeface="Segoe Print" pitchFamily="2" charset="0"/>
              </a:rPr>
              <a:t>На </a:t>
            </a:r>
            <a:r>
              <a:rPr lang="uk-UA" altLang="ru-RU" sz="2400" b="1" dirty="0">
                <a:solidFill>
                  <a:srgbClr val="002060"/>
                </a:solidFill>
                <a:latin typeface="Segoe Print" pitchFamily="2" charset="0"/>
              </a:rPr>
              <a:t>світовий ринок поступає чай таких різновидів і типів: </a:t>
            </a:r>
            <a:endParaRPr lang="uk-UA" altLang="ru-RU" sz="2400" b="1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endParaRPr lang="uk-UA" altLang="ru-RU" sz="2400" b="1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байхові 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чаї (чорний, зелений, жовтий і червоний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)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err="1" smtClean="0">
                <a:solidFill>
                  <a:srgbClr val="002060"/>
                </a:solidFill>
                <a:latin typeface="Segoe Print" pitchFamily="2" charset="0"/>
              </a:rPr>
              <a:t>пресовані</a:t>
            </a:r>
            <a:r>
              <a:rPr lang="uk-UA" altLang="ru-RU" sz="2400" dirty="0" err="1">
                <a:solidFill>
                  <a:srgbClr val="002060"/>
                </a:solidFill>
                <a:latin typeface="Segoe Print" pitchFamily="2" charset="0"/>
              </a:rPr>
              <a:t>—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uk-UA" altLang="ru-RU" sz="2400" dirty="0" err="1">
                <a:solidFill>
                  <a:srgbClr val="002060"/>
                </a:solidFill>
                <a:latin typeface="Segoe Print" pitchFamily="2" charset="0"/>
              </a:rPr>
              <a:t>таблетовані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 (чорний і зелений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)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плиткові 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(чорний і зелений) і цегляний(зелений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)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гранульований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; у пакетиках для разової 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заварки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екстраговані 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чаї — у вигляді  концентрованих рідких і сухих, швидкорозчинних (чорний і зелений</a:t>
            </a: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) </a:t>
            </a:r>
            <a:endParaRPr lang="uk-UA" altLang="ru-RU" sz="2400" dirty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62138" y="81711"/>
            <a:ext cx="96590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Класифікація </a:t>
            </a: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чаю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56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3807540" y="2541582"/>
            <a:ext cx="846197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На початку обробки іноді фіксується парою  з температурою 170 — 180°С. </a:t>
            </a:r>
          </a:p>
          <a:p>
            <a:pPr algn="ctr">
              <a:defRPr/>
            </a:pP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Окислення продовжується не більше двох днів, після чого зазвичай припиняється нагріванням.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62138" y="81711"/>
            <a:ext cx="96590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Зелений чай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pic>
        <p:nvPicPr>
          <p:cNvPr id="7" name="Picture 6" descr="749f02d38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324" y="4970462"/>
            <a:ext cx="2516188" cy="188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252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378860" y="1274098"/>
            <a:ext cx="7842367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Червоний чай піддається найбільш складній обробці в порівнянні з іншими видами чаю. </a:t>
            </a:r>
            <a:endParaRPr lang="uk-UA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Його 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виробництво - трудомісткий процес. </a:t>
            </a:r>
            <a:endParaRPr lang="uk-UA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Якщо 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вибудовувати чаї за ступенем ферментації, то червоний знаходиться між зеленим і чорним чаєм. </a:t>
            </a:r>
            <a:endParaRPr lang="uk-UA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Вживання 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червоного чаю допомагає успішніше боротися із зайвою вагою.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62138" y="81711"/>
            <a:ext cx="96590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Червоний чай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pic>
        <p:nvPicPr>
          <p:cNvPr id="7" name="Picture 7" descr="Food_Drinks_Cup_of_tea_011971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0" y="5143500"/>
            <a:ext cx="2286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377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888871" y="1265044"/>
            <a:ext cx="691383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Білий чай, як і будь-який вид чаю, являє собою оброблені за особливою технологією листя камелії китайської. </a:t>
            </a:r>
            <a:endParaRPr lang="uk-UA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У 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випадку з білим чаєм, листя рослини піддаються набагато меншій обробці, що впливає на корисні властивості і смак напою. </a:t>
            </a:r>
            <a:endParaRPr lang="uk-UA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uk-UA" altLang="ru-RU" sz="2400" dirty="0" smtClean="0">
                <a:solidFill>
                  <a:srgbClr val="002060"/>
                </a:solidFill>
                <a:latin typeface="Segoe Print" pitchFamily="2" charset="0"/>
              </a:rPr>
              <a:t>Вживання </a:t>
            </a:r>
            <a:r>
              <a:rPr lang="uk-UA" altLang="ru-RU" sz="2400" dirty="0">
                <a:solidFill>
                  <a:srgbClr val="002060"/>
                </a:solidFill>
                <a:latin typeface="Segoe Print" pitchFamily="2" charset="0"/>
              </a:rPr>
              <a:t>білого чаю допомагає підтримувати роботу імунної системи.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62138" y="81711"/>
            <a:ext cx="96590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Білий чай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pic>
        <p:nvPicPr>
          <p:cNvPr id="7" name="Picture 6" descr="ch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3986" y="4400550"/>
            <a:ext cx="2295525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778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499572" y="1455166"/>
            <a:ext cx="776994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defRPr/>
            </a:pP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Чорний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чай -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найпопулярніший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і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найбільш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часто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споживаний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серед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видів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чаю.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err="1" smtClean="0">
                <a:solidFill>
                  <a:srgbClr val="002060"/>
                </a:solidFill>
                <a:latin typeface="Segoe Print" pitchFamily="2" charset="0"/>
              </a:rPr>
              <a:t>Він</a:t>
            </a: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дуже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багатий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кофеїном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Листкам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дозволяють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окислюватися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довго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до 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тих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пір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поки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вони не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стануть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чорного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кольору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err="1" smtClean="0">
                <a:solidFill>
                  <a:srgbClr val="002060"/>
                </a:solidFill>
                <a:latin typeface="Segoe Print" pitchFamily="2" charset="0"/>
              </a:rPr>
              <a:t>Звідси</a:t>
            </a: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назва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"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чорний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чай". </a:t>
            </a:r>
            <a:endParaRPr lang="ru-RU" altLang="ru-RU" sz="24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altLang="ru-RU" sz="2400" dirty="0" err="1" smtClean="0">
                <a:solidFill>
                  <a:srgbClr val="002060"/>
                </a:solidFill>
                <a:latin typeface="Segoe Print" pitchFamily="2" charset="0"/>
              </a:rPr>
              <a:t>Заварений</a:t>
            </a:r>
            <a:r>
              <a:rPr lang="ru-RU" altLang="ru-RU" sz="24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чорний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чай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має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червонувато-коричневий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колір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і </a:t>
            </a:r>
            <a:r>
              <a:rPr lang="ru-RU" altLang="ru-RU" sz="2400" dirty="0" err="1">
                <a:solidFill>
                  <a:srgbClr val="002060"/>
                </a:solidFill>
                <a:latin typeface="Segoe Print" pitchFamily="2" charset="0"/>
              </a:rPr>
              <a:t>насичений</a:t>
            </a:r>
            <a:r>
              <a:rPr lang="ru-RU" altLang="ru-RU" sz="2400" dirty="0">
                <a:solidFill>
                  <a:srgbClr val="002060"/>
                </a:solidFill>
                <a:latin typeface="Segoe Print" pitchFamily="2" charset="0"/>
              </a:rPr>
              <a:t> смак.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62138" y="81711"/>
            <a:ext cx="96590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Чорний чай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pic>
        <p:nvPicPr>
          <p:cNvPr id="7" name="Picture 6" descr="Cup_tea_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4204" y="5143500"/>
            <a:ext cx="2286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451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2" name="Picture 4" descr="Чай фон - 7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471379" y="363845"/>
            <a:ext cx="944842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	</a:t>
            </a:r>
            <a:r>
              <a:rPr lang="ru-RU" sz="4400" b="1" dirty="0" err="1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Фіточай</a:t>
            </a:r>
            <a:r>
              <a:rPr lang="ru-RU" sz="4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– </a:t>
            </a:r>
            <a:r>
              <a:rPr lang="ru-RU" sz="4400" b="1" dirty="0" err="1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дивний</a:t>
            </a:r>
            <a:r>
              <a:rPr lang="ru-RU" sz="4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</a:t>
            </a:r>
            <a:r>
              <a:rPr lang="ru-RU" sz="4400" b="1" dirty="0" err="1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напій</a:t>
            </a:r>
            <a:r>
              <a:rPr lang="ru-RU" sz="4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, </a:t>
            </a:r>
            <a:endParaRPr lang="ru-RU" sz="4400" b="1" dirty="0" smtClean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  <a:p>
            <a:pPr algn="ctr"/>
            <a:r>
              <a:rPr lang="ru-RU" sz="4400" b="1" dirty="0" err="1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що</a:t>
            </a:r>
            <a:r>
              <a:rPr lang="ru-RU" sz="4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</a:t>
            </a:r>
            <a:r>
              <a:rPr lang="ru-RU" sz="4400" b="1" dirty="0" err="1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подарувала</a:t>
            </a:r>
            <a:r>
              <a:rPr lang="ru-RU" sz="4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нам природа</a:t>
            </a:r>
            <a:endParaRPr lang="uk-UA" sz="4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177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952245" y="1536174"/>
            <a:ext cx="7317267" cy="449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Шипшина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, калина та ромашка  –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містять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вітамін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 С –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покращують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імунітет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;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Чорнобривці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 –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лікують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печінку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та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нирки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знімають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біль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поліпшують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обмін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речовин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;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М'ята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і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меліса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справді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добре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розслабляють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заспокоюють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і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долають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стрес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;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Липовий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цвіт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-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жарознижуюча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антибактерицидна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спазмолітична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секреторозчиняюча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протисудомна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;</a:t>
            </a:r>
            <a:endParaRPr lang="ru-RU" altLang="ru-RU" sz="2200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Малина –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жарознижуюча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корисна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 при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бронхітах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ларингіті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поліпшує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апетит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нормалізує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 smtClean="0">
                <a:solidFill>
                  <a:srgbClr val="002060"/>
                </a:solidFill>
                <a:latin typeface="Segoe Print" pitchFamily="2" charset="0"/>
              </a:rPr>
              <a:t>діяльність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шлунково-кишкового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тракту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62138" y="81711"/>
            <a:ext cx="96590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err="1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Фіточаї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85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2" name="Picture 4" descr="Чай фон - 7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048207" y="363845"/>
            <a:ext cx="42947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	</a:t>
            </a:r>
            <a:r>
              <a:rPr lang="ru-RU" sz="4400" b="1" dirty="0" err="1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Фірмові</a:t>
            </a:r>
            <a:r>
              <a:rPr lang="ru-RU" sz="44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</a:t>
            </a:r>
            <a:r>
              <a:rPr lang="ru-RU" sz="4400" b="1" dirty="0" err="1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чаї</a:t>
            </a:r>
            <a:endParaRPr lang="uk-UA" sz="44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84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952245" y="1536174"/>
            <a:ext cx="7317267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defRPr/>
            </a:pPr>
            <a:r>
              <a:rPr lang="ru-RU" altLang="ru-RU" sz="2200" b="1" dirty="0" err="1">
                <a:solidFill>
                  <a:srgbClr val="002060"/>
                </a:solidFill>
                <a:latin typeface="Segoe Print" pitchFamily="2" charset="0"/>
              </a:rPr>
              <a:t>Інгредієнти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:</a:t>
            </a:r>
          </a:p>
          <a:p>
            <a:pPr>
              <a:defRPr/>
            </a:pPr>
            <a:endParaRPr lang="ru-RU" altLang="ru-RU" sz="2200" dirty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Зелений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чай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Яблучний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сік</a:t>
            </a:r>
            <a:endParaRPr lang="ru-RU" altLang="ru-RU" sz="2200" dirty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Кориця</a:t>
            </a:r>
            <a:endParaRPr lang="ru-RU" altLang="ru-RU" sz="2200" dirty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Свіже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яблуко</a:t>
            </a:r>
            <a:endParaRPr lang="ru-RU" altLang="ru-RU" sz="2200" dirty="0">
              <a:solidFill>
                <a:srgbClr val="002060"/>
              </a:solidFill>
              <a:latin typeface="Segoe Print" pitchFamily="2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52245" y="81711"/>
            <a:ext cx="72689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Яблучний чай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9734" y="4300609"/>
            <a:ext cx="3851493" cy="2557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91622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952245" y="1536174"/>
            <a:ext cx="7317267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defRPr/>
            </a:pPr>
            <a:r>
              <a:rPr lang="ru-RU" altLang="ru-RU" sz="2200" b="1" dirty="0" err="1">
                <a:solidFill>
                  <a:srgbClr val="002060"/>
                </a:solidFill>
                <a:latin typeface="Segoe Print" pitchFamily="2" charset="0"/>
              </a:rPr>
              <a:t>Інгредієнти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:</a:t>
            </a:r>
          </a:p>
          <a:p>
            <a:pPr>
              <a:defRPr/>
            </a:pPr>
            <a:endParaRPr lang="ru-RU" altLang="ru-RU" sz="2200" dirty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Зелений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чай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Лайм</a:t>
            </a:r>
            <a:endParaRPr lang="ru-RU" altLang="ru-RU" sz="2200" dirty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Цедра апельсина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Кориця</a:t>
            </a:r>
            <a:endParaRPr lang="ru-RU" altLang="ru-RU" sz="2200" dirty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М’ята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, Мед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79002" y="81711"/>
            <a:ext cx="93422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Марокканський чай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625" y="3435854"/>
            <a:ext cx="4709375" cy="34221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3179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Administrator\Documents\2023-2024 ХІМІЯ\тиждень хімії\чай\1679678220_bogatyr-club-p-fon-dlya-prezentatsii-chai-krasivo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12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952245" y="1536174"/>
            <a:ext cx="7317267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defRPr/>
            </a:pPr>
            <a:r>
              <a:rPr lang="ru-RU" altLang="ru-RU" sz="2200" b="1" dirty="0" err="1">
                <a:solidFill>
                  <a:srgbClr val="002060"/>
                </a:solidFill>
                <a:latin typeface="Segoe Print" pitchFamily="2" charset="0"/>
              </a:rPr>
              <a:t>Інгредієнти</a:t>
            </a:r>
            <a:r>
              <a:rPr lang="ru-RU" altLang="ru-RU" sz="2200" dirty="0" smtClean="0">
                <a:solidFill>
                  <a:srgbClr val="002060"/>
                </a:solidFill>
                <a:latin typeface="Segoe Print" pitchFamily="2" charset="0"/>
              </a:rPr>
              <a:t>:</a:t>
            </a:r>
          </a:p>
          <a:p>
            <a:pPr>
              <a:defRPr/>
            </a:pPr>
            <a:endParaRPr lang="ru-RU" altLang="ru-RU" sz="2200" dirty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Зелений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чай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Сік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полуничний</a:t>
            </a:r>
            <a:endParaRPr lang="ru-RU" altLang="ru-RU" sz="2200" dirty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Свіжі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ягоди</a:t>
            </a:r>
            <a:endParaRPr lang="ru-RU" altLang="ru-RU" sz="2200" dirty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М'ята</a:t>
            </a:r>
            <a:endParaRPr lang="ru-RU" altLang="ru-RU" sz="2200" dirty="0">
              <a:solidFill>
                <a:srgbClr val="002060"/>
              </a:solidFill>
              <a:latin typeface="Segoe Print" pitchFamily="2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altLang="ru-RU" sz="2200" dirty="0" err="1">
                <a:solidFill>
                  <a:srgbClr val="002060"/>
                </a:solidFill>
                <a:latin typeface="Segoe Print" pitchFamily="2" charset="0"/>
              </a:rPr>
              <a:t>Імбир</a:t>
            </a:r>
            <a:r>
              <a:rPr lang="ru-RU" altLang="ru-RU" sz="2200" dirty="0">
                <a:solidFill>
                  <a:srgbClr val="002060"/>
                </a:solidFill>
                <a:latin typeface="Segoe Print" pitchFamily="2" charset="0"/>
              </a:rPr>
              <a:t>, Лимон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79002" y="81711"/>
            <a:ext cx="93422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Ягідний чай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996" y="4014538"/>
            <a:ext cx="4263232" cy="2843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244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2" name="Picture 4" descr="Чай фон - 7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99538" y="182775"/>
            <a:ext cx="9285106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	</a:t>
            </a:r>
            <a:r>
              <a:rPr lang="ru-RU" sz="40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"Чай - </a:t>
            </a:r>
            <a:r>
              <a:rPr lang="ru-RU" sz="4000" b="1" dirty="0" err="1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це</a:t>
            </a:r>
            <a:r>
              <a:rPr lang="ru-RU" sz="40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не просто </a:t>
            </a:r>
            <a:r>
              <a:rPr lang="ru-RU" sz="4000" b="1" dirty="0" err="1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напій</a:t>
            </a:r>
            <a:r>
              <a:rPr lang="ru-RU" sz="40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, </a:t>
            </a:r>
            <a:endParaRPr lang="ru-RU" sz="4000" b="1" dirty="0" smtClean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  <a:p>
            <a:pPr algn="ctr"/>
            <a:r>
              <a:rPr lang="ru-RU" sz="4000" b="1" dirty="0" err="1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це</a:t>
            </a:r>
            <a:r>
              <a:rPr lang="ru-RU" sz="4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</a:t>
            </a:r>
            <a:r>
              <a:rPr lang="ru-RU" sz="4000" b="1" dirty="0" err="1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поезія</a:t>
            </a:r>
            <a:r>
              <a:rPr lang="ru-RU" sz="4000" b="1" dirty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." </a:t>
            </a:r>
            <a:r>
              <a:rPr lang="ru-RU" sz="40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 </a:t>
            </a:r>
          </a:p>
          <a:p>
            <a:pPr algn="r"/>
            <a:r>
              <a:rPr lang="ru-RU" sz="3200" b="1" dirty="0" err="1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Рюноск</a:t>
            </a:r>
            <a:r>
              <a:rPr lang="en-US" sz="32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’</a:t>
            </a:r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є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  <a:latin typeface="Segoe Script" pitchFamily="66" charset="0"/>
              </a:rPr>
              <a:t>Акутагава</a:t>
            </a:r>
            <a:endParaRPr lang="uk-UA" sz="3200" b="1" dirty="0">
              <a:solidFill>
                <a:schemeClr val="accent3">
                  <a:lumMod val="75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48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577</TotalTime>
  <Words>1671</Words>
  <Application>Microsoft Office PowerPoint</Application>
  <PresentationFormat>Произвольный</PresentationFormat>
  <Paragraphs>216</Paragraphs>
  <Slides>41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Вимоги з охорони праці у манікюрному кабінеті після закінчення робіт</dc:title>
  <dc:creator>Лисенко;Наталя</dc:creator>
  <cp:lastModifiedBy>Administrator</cp:lastModifiedBy>
  <cp:revision>73</cp:revision>
  <dcterms:created xsi:type="dcterms:W3CDTF">2019-04-15T17:44:06Z</dcterms:created>
  <dcterms:modified xsi:type="dcterms:W3CDTF">2024-04-26T09:25:11Z</dcterms:modified>
</cp:coreProperties>
</file>