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3" r:id="rId1"/>
  </p:sldMasterIdLst>
  <p:sldIdLst>
    <p:sldId id="336" r:id="rId2"/>
    <p:sldId id="286" r:id="rId3"/>
    <p:sldId id="285" r:id="rId4"/>
    <p:sldId id="295" r:id="rId5"/>
    <p:sldId id="321" r:id="rId6"/>
    <p:sldId id="355" r:id="rId7"/>
    <p:sldId id="356" r:id="rId8"/>
    <p:sldId id="357" r:id="rId9"/>
    <p:sldId id="358" r:id="rId10"/>
    <p:sldId id="328" r:id="rId11"/>
    <p:sldId id="329" r:id="rId12"/>
    <p:sldId id="354" r:id="rId13"/>
    <p:sldId id="353" r:id="rId14"/>
    <p:sldId id="330" r:id="rId15"/>
    <p:sldId id="331" r:id="rId16"/>
    <p:sldId id="322" r:id="rId17"/>
    <p:sldId id="333" r:id="rId18"/>
    <p:sldId id="334" r:id="rId19"/>
    <p:sldId id="323" r:id="rId20"/>
    <p:sldId id="324" r:id="rId21"/>
    <p:sldId id="325" r:id="rId22"/>
    <p:sldId id="335" r:id="rId23"/>
    <p:sldId id="375" r:id="rId24"/>
    <p:sldId id="289" r:id="rId25"/>
    <p:sldId id="287" r:id="rId26"/>
    <p:sldId id="288" r:id="rId27"/>
    <p:sldId id="293" r:id="rId28"/>
    <p:sldId id="294" r:id="rId29"/>
    <p:sldId id="337" r:id="rId30"/>
    <p:sldId id="272" r:id="rId31"/>
    <p:sldId id="348" r:id="rId32"/>
    <p:sldId id="275" r:id="rId33"/>
    <p:sldId id="359" r:id="rId34"/>
    <p:sldId id="277" r:id="rId35"/>
    <p:sldId id="360" r:id="rId36"/>
    <p:sldId id="361" r:id="rId37"/>
    <p:sldId id="362" r:id="rId38"/>
    <p:sldId id="363" r:id="rId39"/>
    <p:sldId id="276" r:id="rId40"/>
    <p:sldId id="364" r:id="rId41"/>
    <p:sldId id="365" r:id="rId42"/>
    <p:sldId id="366" r:id="rId43"/>
    <p:sldId id="367" r:id="rId44"/>
    <p:sldId id="297" r:id="rId45"/>
    <p:sldId id="368" r:id="rId46"/>
    <p:sldId id="369" r:id="rId47"/>
    <p:sldId id="371" r:id="rId48"/>
    <p:sldId id="374" r:id="rId49"/>
    <p:sldId id="370" r:id="rId50"/>
    <p:sldId id="372" r:id="rId51"/>
    <p:sldId id="37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50" r:id="rId60"/>
    <p:sldId id="351" r:id="rId61"/>
    <p:sldId id="352" r:id="rId62"/>
    <p:sldId id="311" r:id="rId63"/>
    <p:sldId id="347" r:id="rId64"/>
    <p:sldId id="349" r:id="rId65"/>
    <p:sldId id="320" r:id="rId66"/>
    <p:sldId id="283" r:id="rId6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706" y="-1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image" Target="../media/image60.png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Relationship Id="rId9" Type="http://schemas.openxmlformats.org/officeDocument/2006/relationships/image" Target="../media/image6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37EC9C-3E79-4980-B735-B0FCA6AF67D7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1F66BCB6-D85E-4DEE-888C-6788BAB9778B}">
      <dgm:prSet phldrT="[Текст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по-східному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7C67F681-1E71-4D98-B74A-632270A283ED}" type="parTrans" cxnId="{422BE82B-5B94-4FCA-A13D-4EBDEC2C0A1F}">
      <dgm:prSet/>
      <dgm:spPr/>
      <dgm:t>
        <a:bodyPr/>
        <a:lstStyle/>
        <a:p>
          <a:endParaRPr lang="uk-UA"/>
        </a:p>
      </dgm:t>
    </dgm:pt>
    <dgm:pt modelId="{1C851AD7-3272-430A-AFD8-6EC06A74A6F7}" type="sibTrans" cxnId="{422BE82B-5B94-4FCA-A13D-4EBDEC2C0A1F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FBA6CFC6-28F3-4375-B03E-F1058D067A7A}">
      <dgm:prSet phldrT="[Текст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в чашці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BB92308D-26E0-453F-BD98-5539899A94A5}" type="parTrans" cxnId="{BC3CCE57-7A3C-4F8D-889A-D2C5DB0AA53E}">
      <dgm:prSet/>
      <dgm:spPr/>
      <dgm:t>
        <a:bodyPr/>
        <a:lstStyle/>
        <a:p>
          <a:endParaRPr lang="uk-UA"/>
        </a:p>
      </dgm:t>
    </dgm:pt>
    <dgm:pt modelId="{D7F3E384-9F41-4F2A-BC39-63C11B600EC1}" type="sibTrans" cxnId="{BC3CCE57-7A3C-4F8D-889A-D2C5DB0AA53E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790716E4-73AB-4971-963D-44E5EE5277A7}">
      <dgm:prSet phldrT="[Текст]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у фільтр-машині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41EA66AB-BDF6-41DF-B2E5-ECCF9DA36ABA}" type="parTrans" cxnId="{630AD609-43A9-4FE7-A3C6-6ECFAFE8CBD9}">
      <dgm:prSet/>
      <dgm:spPr/>
      <dgm:t>
        <a:bodyPr/>
        <a:lstStyle/>
        <a:p>
          <a:endParaRPr lang="uk-UA"/>
        </a:p>
      </dgm:t>
    </dgm:pt>
    <dgm:pt modelId="{86C30438-3781-45F5-9359-6B3BBC3CAA67}" type="sibTrans" cxnId="{630AD609-43A9-4FE7-A3C6-6ECFAFE8CBD9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CE912950-7867-4C2F-8B8E-E5F483C6E4A2}">
      <dgm:prSet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у </a:t>
          </a:r>
          <a:r>
            <a:rPr lang="uk-UA" dirty="0" err="1" smtClean="0">
              <a:solidFill>
                <a:schemeClr val="accent1">
                  <a:lumMod val="50000"/>
                </a:schemeClr>
              </a:solidFill>
            </a:rPr>
            <a:t>аеропресі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00AC4BBE-AF2D-495C-AEB2-B8A9EDA2FD29}" type="parTrans" cxnId="{07FB6C1C-16AE-47F9-8576-EA270858B30D}">
      <dgm:prSet/>
      <dgm:spPr/>
      <dgm:t>
        <a:bodyPr/>
        <a:lstStyle/>
        <a:p>
          <a:endParaRPr lang="uk-UA"/>
        </a:p>
      </dgm:t>
    </dgm:pt>
    <dgm:pt modelId="{A64DB9F6-2ECD-4E65-A8B2-2ECC6DF64331}" type="sibTrans" cxnId="{07FB6C1C-16AE-47F9-8576-EA270858B30D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949DAB75-9C69-4F62-9995-723C5F0CF258}">
      <dgm:prSet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у </a:t>
          </a:r>
          <a:r>
            <a:rPr lang="uk-UA" dirty="0" err="1" smtClean="0">
              <a:solidFill>
                <a:schemeClr val="accent1">
                  <a:lumMod val="50000"/>
                </a:schemeClr>
              </a:solidFill>
            </a:rPr>
            <a:t>пуровері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6AAA1351-9FD2-4686-92D3-85C32DF49945}" type="parTrans" cxnId="{2994845A-85EE-4413-8D1A-719A51C9FCD9}">
      <dgm:prSet/>
      <dgm:spPr/>
      <dgm:t>
        <a:bodyPr/>
        <a:lstStyle/>
        <a:p>
          <a:endParaRPr lang="uk-UA"/>
        </a:p>
      </dgm:t>
    </dgm:pt>
    <dgm:pt modelId="{3D3EF92E-C245-4F10-BB21-E3B9BDBD07E1}" type="sibTrans" cxnId="{2994845A-85EE-4413-8D1A-719A51C9FCD9}">
      <dgm:prSet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A7E61B5E-BCD5-47A4-BD19-33E9FB306033}">
      <dgm:prSet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/>
          </a:r>
          <a:br>
            <a:rPr lang="uk-UA" dirty="0" smtClean="0">
              <a:solidFill>
                <a:schemeClr val="accent1">
                  <a:lumMod val="50000"/>
                </a:schemeClr>
              </a:solidFill>
            </a:rPr>
          </a:b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у гейзерній кавоварці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E7D75D1E-D94F-4CE1-9FBA-0E6207FFDB95}" type="parTrans" cxnId="{CDC1ECAA-7922-4366-85DA-B85C94F1CFB3}">
      <dgm:prSet/>
      <dgm:spPr/>
      <dgm:t>
        <a:bodyPr/>
        <a:lstStyle/>
        <a:p>
          <a:endParaRPr lang="uk-UA"/>
        </a:p>
      </dgm:t>
    </dgm:pt>
    <dgm:pt modelId="{BA5955BF-A24F-4CD9-A724-1137BBB3EBA9}" type="sibTrans" cxnId="{CDC1ECAA-7922-4366-85DA-B85C94F1CFB3}">
      <dgm:prSet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E9943CD6-D1BE-4879-8CDD-F7174CA45109}">
      <dgm:prSet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8900000" scaled="1"/>
          <a:tileRect/>
        </a:gradFill>
      </dgm:spPr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у френч-пресі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7212203A-6A9F-4897-AA89-28AD21AB196A}" type="parTrans" cxnId="{BB6CB425-2CB7-4A88-B303-D24AC7DE4495}">
      <dgm:prSet/>
      <dgm:spPr/>
      <dgm:t>
        <a:bodyPr/>
        <a:lstStyle/>
        <a:p>
          <a:endParaRPr lang="uk-UA"/>
        </a:p>
      </dgm:t>
    </dgm:pt>
    <dgm:pt modelId="{AC3E622D-CDC3-4EAE-8DE3-E9CC50F5225B}" type="sibTrans" cxnId="{BB6CB425-2CB7-4A88-B303-D24AC7DE4495}">
      <dgm:prSet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60CDBAF6-451F-409E-A74A-866FAA5838C8}" type="pres">
      <dgm:prSet presAssocID="{E537EC9C-3E79-4980-B735-B0FCA6AF67D7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uk-UA"/>
        </a:p>
      </dgm:t>
    </dgm:pt>
    <dgm:pt modelId="{8FD314EE-6EB9-473C-BCB0-A0E7038DF040}" type="pres">
      <dgm:prSet presAssocID="{1F66BCB6-D85E-4DEE-888C-6788BAB9778B}" presName="text1" presStyleCnt="0"/>
      <dgm:spPr/>
    </dgm:pt>
    <dgm:pt modelId="{88B94643-2F47-4A6A-B6FC-36D7880799CA}" type="pres">
      <dgm:prSet presAssocID="{1F66BCB6-D85E-4DEE-888C-6788BAB9778B}" presName="textRepeatNode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A54820C-C799-4289-B9B5-D24DC2BF7EB6}" type="pres">
      <dgm:prSet presAssocID="{1F66BCB6-D85E-4DEE-888C-6788BAB9778B}" presName="textaccent1" presStyleCnt="0"/>
      <dgm:spPr/>
    </dgm:pt>
    <dgm:pt modelId="{4AF520C9-17AE-4580-9B85-F38F48CF5115}" type="pres">
      <dgm:prSet presAssocID="{1F66BCB6-D85E-4DEE-888C-6788BAB9778B}" presName="accentRepeatNode" presStyleLbl="solidAlignAcc1" presStyleIdx="0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3CDC7FC3-C4EF-4F39-ACD8-911B37C107C2}" type="pres">
      <dgm:prSet presAssocID="{1C851AD7-3272-430A-AFD8-6EC06A74A6F7}" presName="image1" presStyleCnt="0"/>
      <dgm:spPr/>
    </dgm:pt>
    <dgm:pt modelId="{BF575FAA-1C80-4DA9-A81C-5D6D2BE952FE}" type="pres">
      <dgm:prSet presAssocID="{1C851AD7-3272-430A-AFD8-6EC06A74A6F7}" presName="imageRepeatNode" presStyleLbl="alignAcc1" presStyleIdx="0" presStyleCnt="7"/>
      <dgm:spPr/>
      <dgm:t>
        <a:bodyPr/>
        <a:lstStyle/>
        <a:p>
          <a:endParaRPr lang="uk-UA"/>
        </a:p>
      </dgm:t>
    </dgm:pt>
    <dgm:pt modelId="{DB4C3044-78EF-402C-82EF-2F4C3FE62350}" type="pres">
      <dgm:prSet presAssocID="{1C851AD7-3272-430A-AFD8-6EC06A74A6F7}" presName="imageaccent1" presStyleCnt="0"/>
      <dgm:spPr/>
    </dgm:pt>
    <dgm:pt modelId="{5877ACD3-AF40-4A73-B280-F710BFDDB686}" type="pres">
      <dgm:prSet presAssocID="{1C851AD7-3272-430A-AFD8-6EC06A74A6F7}" presName="accentRepeatNode" presStyleLbl="solidAlignAcc1" presStyleIdx="1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77D7325C-1F97-47F0-BC1D-F46679735E71}" type="pres">
      <dgm:prSet presAssocID="{E9943CD6-D1BE-4879-8CDD-F7174CA45109}" presName="text2" presStyleCnt="0"/>
      <dgm:spPr/>
    </dgm:pt>
    <dgm:pt modelId="{8C0A6328-E7A7-4368-AF2F-5F5B40179F31}" type="pres">
      <dgm:prSet presAssocID="{E9943CD6-D1BE-4879-8CDD-F7174CA45109}" presName="textRepeatNode" presStyleLbl="alignNode1" presStyleIdx="1" presStyleCnt="7" custLinFactX="100000" custLinFactNeighborX="156179" custLinFactNeighborY="-573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7FEBE0A-2D26-43EE-A6B8-BD45EE46E8D0}" type="pres">
      <dgm:prSet presAssocID="{E9943CD6-D1BE-4879-8CDD-F7174CA45109}" presName="textaccent2" presStyleCnt="0"/>
      <dgm:spPr/>
    </dgm:pt>
    <dgm:pt modelId="{8DD4D7D8-FFA3-4ED5-B930-A19E2639B34F}" type="pres">
      <dgm:prSet presAssocID="{E9943CD6-D1BE-4879-8CDD-F7174CA45109}" presName="accentRepeatNode" presStyleLbl="solidAlignAcc1" presStyleIdx="2" presStyleCnt="14"/>
      <dgm:spPr/>
    </dgm:pt>
    <dgm:pt modelId="{D45E7A1A-CE2C-4EB7-83A3-0353DDA7FBE9}" type="pres">
      <dgm:prSet presAssocID="{AC3E622D-CDC3-4EAE-8DE3-E9CC50F5225B}" presName="image2" presStyleCnt="0"/>
      <dgm:spPr/>
    </dgm:pt>
    <dgm:pt modelId="{F3C0C66A-4D73-44CD-92DE-4207C4214FB7}" type="pres">
      <dgm:prSet presAssocID="{AC3E622D-CDC3-4EAE-8DE3-E9CC50F5225B}" presName="imageRepeatNode" presStyleLbl="alignAcc1" presStyleIdx="1" presStyleCnt="7" custLinFactNeighborX="87509" custLinFactNeighborY="-52179"/>
      <dgm:spPr/>
      <dgm:t>
        <a:bodyPr/>
        <a:lstStyle/>
        <a:p>
          <a:endParaRPr lang="uk-UA"/>
        </a:p>
      </dgm:t>
    </dgm:pt>
    <dgm:pt modelId="{3D3F13D9-F374-42E2-B21F-EFD3B3EDB0CB}" type="pres">
      <dgm:prSet presAssocID="{AC3E622D-CDC3-4EAE-8DE3-E9CC50F5225B}" presName="imageaccent2" presStyleCnt="0"/>
      <dgm:spPr/>
    </dgm:pt>
    <dgm:pt modelId="{ED8C2842-D9E5-4623-AEBD-D872818B66E0}" type="pres">
      <dgm:prSet presAssocID="{AC3E622D-CDC3-4EAE-8DE3-E9CC50F5225B}" presName="accentRepeatNode" presStyleLbl="solidAlignAcc1" presStyleIdx="3" presStyleCnt="14"/>
      <dgm:spPr/>
    </dgm:pt>
    <dgm:pt modelId="{CDB20BEA-5D31-4163-85F2-9F2653B915DD}" type="pres">
      <dgm:prSet presAssocID="{FBA6CFC6-28F3-4375-B03E-F1058D067A7A}" presName="text3" presStyleCnt="0"/>
      <dgm:spPr/>
    </dgm:pt>
    <dgm:pt modelId="{7198D22C-7509-40D5-995E-0CA7C804CBBD}" type="pres">
      <dgm:prSet presAssocID="{FBA6CFC6-28F3-4375-B03E-F1058D067A7A}" presName="textRepeatNode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65E35BB-65C9-45EA-9569-E5006BC8DD81}" type="pres">
      <dgm:prSet presAssocID="{FBA6CFC6-28F3-4375-B03E-F1058D067A7A}" presName="textaccent3" presStyleCnt="0"/>
      <dgm:spPr/>
    </dgm:pt>
    <dgm:pt modelId="{4556A6D1-E81C-4809-B007-C9A1C2D008A1}" type="pres">
      <dgm:prSet presAssocID="{FBA6CFC6-28F3-4375-B03E-F1058D067A7A}" presName="accentRepeatNode" presStyleLbl="solidAlignAcc1" presStyleIdx="4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52E35531-1464-4854-BDEF-B8EBCE16993D}" type="pres">
      <dgm:prSet presAssocID="{D7F3E384-9F41-4F2A-BC39-63C11B600EC1}" presName="image3" presStyleCnt="0"/>
      <dgm:spPr/>
    </dgm:pt>
    <dgm:pt modelId="{385C3B98-2FDE-4704-98E9-4695C4FBBC38}" type="pres">
      <dgm:prSet presAssocID="{D7F3E384-9F41-4F2A-BC39-63C11B600EC1}" presName="imageRepeatNode" presStyleLbl="alignAcc1" presStyleIdx="2" presStyleCnt="7"/>
      <dgm:spPr/>
      <dgm:t>
        <a:bodyPr/>
        <a:lstStyle/>
        <a:p>
          <a:endParaRPr lang="uk-UA"/>
        </a:p>
      </dgm:t>
    </dgm:pt>
    <dgm:pt modelId="{41BD208A-0A3A-4B8E-8A2F-108446459090}" type="pres">
      <dgm:prSet presAssocID="{D7F3E384-9F41-4F2A-BC39-63C11B600EC1}" presName="imageaccent3" presStyleCnt="0"/>
      <dgm:spPr/>
    </dgm:pt>
    <dgm:pt modelId="{BBD49DF1-E0F3-442C-A2DD-CF6AD3029ABB}" type="pres">
      <dgm:prSet presAssocID="{D7F3E384-9F41-4F2A-BC39-63C11B600EC1}" presName="accentRepeatNode" presStyleLbl="solidAlignAcc1" presStyleIdx="5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2F8D19BB-983D-46E2-8C5D-A1DCC658F486}" type="pres">
      <dgm:prSet presAssocID="{CE912950-7867-4C2F-8B8E-E5F483C6E4A2}" presName="text4" presStyleCnt="0"/>
      <dgm:spPr/>
    </dgm:pt>
    <dgm:pt modelId="{7D842B3B-B60C-4919-8962-2D5A10412978}" type="pres">
      <dgm:prSet presAssocID="{CE912950-7867-4C2F-8B8E-E5F483C6E4A2}" presName="textRepeatNode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7061DE7-2329-4956-BBAB-70A69A17B435}" type="pres">
      <dgm:prSet presAssocID="{CE912950-7867-4C2F-8B8E-E5F483C6E4A2}" presName="textaccent4" presStyleCnt="0"/>
      <dgm:spPr/>
    </dgm:pt>
    <dgm:pt modelId="{9B4AD19A-E6F8-47AB-B88A-6FE6D8770D33}" type="pres">
      <dgm:prSet presAssocID="{CE912950-7867-4C2F-8B8E-E5F483C6E4A2}" presName="accentRepeatNode" presStyleLbl="solidAlignAcc1" presStyleIdx="6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5F5E5DB4-2348-4C47-8B98-5295D7E5C3B4}" type="pres">
      <dgm:prSet presAssocID="{A64DB9F6-2ECD-4E65-A8B2-2ECC6DF64331}" presName="image4" presStyleCnt="0"/>
      <dgm:spPr/>
    </dgm:pt>
    <dgm:pt modelId="{205EC032-EEB8-4424-B5CB-52849D99F2FC}" type="pres">
      <dgm:prSet presAssocID="{A64DB9F6-2ECD-4E65-A8B2-2ECC6DF64331}" presName="imageRepeatNode" presStyleLbl="alignAcc1" presStyleIdx="3" presStyleCnt="7" custLinFactNeighborX="-83812" custLinFactNeighborY="54508"/>
      <dgm:spPr/>
      <dgm:t>
        <a:bodyPr/>
        <a:lstStyle/>
        <a:p>
          <a:endParaRPr lang="uk-UA"/>
        </a:p>
      </dgm:t>
    </dgm:pt>
    <dgm:pt modelId="{11E8D918-3B28-4995-8964-8EF8B7ED42CE}" type="pres">
      <dgm:prSet presAssocID="{A64DB9F6-2ECD-4E65-A8B2-2ECC6DF64331}" presName="imageaccent4" presStyleCnt="0"/>
      <dgm:spPr/>
    </dgm:pt>
    <dgm:pt modelId="{DFFB17CE-6A3B-48C5-8417-5532EAD4EDF4}" type="pres">
      <dgm:prSet presAssocID="{A64DB9F6-2ECD-4E65-A8B2-2ECC6DF64331}" presName="accentRepeatNode" presStyleLbl="solidAlignAcc1" presStyleIdx="7" presStyleCnt="14"/>
      <dgm:spPr>
        <a:blipFill rotWithShape="0">
          <a:blip xmlns:r="http://schemas.openxmlformats.org/officeDocument/2006/relationships" r:embed="rId9"/>
          <a:tile tx="0" ty="0" sx="100000" sy="100000" flip="none" algn="tl"/>
        </a:blipFill>
      </dgm:spPr>
    </dgm:pt>
    <dgm:pt modelId="{1D16AB7A-2F53-4892-B310-E28C83477D6F}" type="pres">
      <dgm:prSet presAssocID="{790716E4-73AB-4971-963D-44E5EE5277A7}" presName="text5" presStyleCnt="0"/>
      <dgm:spPr/>
    </dgm:pt>
    <dgm:pt modelId="{BA7C61DD-2066-43AD-85C1-E18D2BB9D955}" type="pres">
      <dgm:prSet presAssocID="{790716E4-73AB-4971-963D-44E5EE5277A7}" presName="textRepeatNode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1EE9CEA-682F-4DE4-8D9C-0D613BF239C8}" type="pres">
      <dgm:prSet presAssocID="{790716E4-73AB-4971-963D-44E5EE5277A7}" presName="textaccent5" presStyleCnt="0"/>
      <dgm:spPr/>
    </dgm:pt>
    <dgm:pt modelId="{88B964A0-D958-4875-AE2F-17C72A3C5EAB}" type="pres">
      <dgm:prSet presAssocID="{790716E4-73AB-4971-963D-44E5EE5277A7}" presName="accentRepeatNode" presStyleLbl="solidAlignAcc1" presStyleIdx="8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76EE8158-2E12-4ED1-83AE-F695F88A8FB5}" type="pres">
      <dgm:prSet presAssocID="{86C30438-3781-45F5-9359-6B3BBC3CAA67}" presName="image5" presStyleCnt="0"/>
      <dgm:spPr/>
    </dgm:pt>
    <dgm:pt modelId="{968C9CE3-9029-4C67-AA9F-CC1FA6FF93EC}" type="pres">
      <dgm:prSet presAssocID="{86C30438-3781-45F5-9359-6B3BBC3CAA67}" presName="imageRepeatNode" presStyleLbl="alignAcc1" presStyleIdx="4" presStyleCnt="7" custLinFactX="-100000" custLinFactNeighborX="-154071" custLinFactNeighborY="51565"/>
      <dgm:spPr/>
      <dgm:t>
        <a:bodyPr/>
        <a:lstStyle/>
        <a:p>
          <a:endParaRPr lang="uk-UA"/>
        </a:p>
      </dgm:t>
    </dgm:pt>
    <dgm:pt modelId="{E53E2029-3513-4C35-831A-613C524C1D46}" type="pres">
      <dgm:prSet presAssocID="{86C30438-3781-45F5-9359-6B3BBC3CAA67}" presName="imageaccent5" presStyleCnt="0"/>
      <dgm:spPr/>
    </dgm:pt>
    <dgm:pt modelId="{60298105-45A1-4AEF-9B25-FE895AD836E4}" type="pres">
      <dgm:prSet presAssocID="{86C30438-3781-45F5-9359-6B3BBC3CAA67}" presName="accentRepeatNode" presStyleLbl="solidAlignAcc1" presStyleIdx="9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7BE17949-624D-477A-9836-CD5B1C75BD80}" type="pres">
      <dgm:prSet presAssocID="{949DAB75-9C69-4F62-9995-723C5F0CF258}" presName="text6" presStyleCnt="0"/>
      <dgm:spPr/>
    </dgm:pt>
    <dgm:pt modelId="{8D4B2E6E-FEDE-4958-97B6-06F4BC4AEA9C}" type="pres">
      <dgm:prSet presAssocID="{949DAB75-9C69-4F62-9995-723C5F0CF258}" presName="textRepeatNode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C6B942-C604-436F-8575-BD486E00FBAF}" type="pres">
      <dgm:prSet presAssocID="{949DAB75-9C69-4F62-9995-723C5F0CF258}" presName="textaccent6" presStyleCnt="0"/>
      <dgm:spPr/>
    </dgm:pt>
    <dgm:pt modelId="{4CA5C84A-C708-4835-B1B5-75380AB883A3}" type="pres">
      <dgm:prSet presAssocID="{949DAB75-9C69-4F62-9995-723C5F0CF258}" presName="accentRepeatNode" presStyleLbl="solidAlignAcc1" presStyleIdx="10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4FBF58F3-07D3-402D-A70E-C844A8573D43}" type="pres">
      <dgm:prSet presAssocID="{3D3EF92E-C245-4F10-BB21-E3B9BDBD07E1}" presName="image6" presStyleCnt="0"/>
      <dgm:spPr/>
    </dgm:pt>
    <dgm:pt modelId="{9DE75EAF-67C9-4B00-959B-5F38B6A2BBDB}" type="pres">
      <dgm:prSet presAssocID="{3D3EF92E-C245-4F10-BB21-E3B9BDBD07E1}" presName="imageRepeatNode" presStyleLbl="alignAcc1" presStyleIdx="5" presStyleCnt="7"/>
      <dgm:spPr/>
      <dgm:t>
        <a:bodyPr/>
        <a:lstStyle/>
        <a:p>
          <a:endParaRPr lang="uk-UA"/>
        </a:p>
      </dgm:t>
    </dgm:pt>
    <dgm:pt modelId="{8C3AE71E-F507-47C9-BAA4-6305BCBA0723}" type="pres">
      <dgm:prSet presAssocID="{3D3EF92E-C245-4F10-BB21-E3B9BDBD07E1}" presName="imageaccent6" presStyleCnt="0"/>
      <dgm:spPr/>
    </dgm:pt>
    <dgm:pt modelId="{92267C16-CB1A-487B-86D4-F5E9F00E9CC7}" type="pres">
      <dgm:prSet presAssocID="{3D3EF92E-C245-4F10-BB21-E3B9BDBD07E1}" presName="accentRepeatNode" presStyleLbl="solidAlignAcc1" presStyleIdx="11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985183E4-DA27-40F8-9FF8-5268F18E06A4}" type="pres">
      <dgm:prSet presAssocID="{A7E61B5E-BCD5-47A4-BD19-33E9FB306033}" presName="text7" presStyleCnt="0"/>
      <dgm:spPr/>
    </dgm:pt>
    <dgm:pt modelId="{43EAF75C-BFB7-47A9-86BE-A189DDE38032}" type="pres">
      <dgm:prSet presAssocID="{A7E61B5E-BCD5-47A4-BD19-33E9FB306033}" presName="textRepeatNode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6597B71-5DD6-424F-A4D0-FD17807C213B}" type="pres">
      <dgm:prSet presAssocID="{A7E61B5E-BCD5-47A4-BD19-33E9FB306033}" presName="textaccent7" presStyleCnt="0"/>
      <dgm:spPr/>
    </dgm:pt>
    <dgm:pt modelId="{DC873C43-FE13-4A4B-8CDD-E1A6EDDFA5C8}" type="pres">
      <dgm:prSet presAssocID="{A7E61B5E-BCD5-47A4-BD19-33E9FB306033}" presName="accentRepeatNode" presStyleLbl="solidAlignAcc1" presStyleIdx="12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21C6CB09-471A-4902-A6C4-32532375D748}" type="pres">
      <dgm:prSet presAssocID="{BA5955BF-A24F-4CD9-A724-1137BBB3EBA9}" presName="image7" presStyleCnt="0"/>
      <dgm:spPr/>
    </dgm:pt>
    <dgm:pt modelId="{E7ED5CE5-99EF-4F51-8D62-784B1BB75857}" type="pres">
      <dgm:prSet presAssocID="{BA5955BF-A24F-4CD9-A724-1137BBB3EBA9}" presName="imageRepeatNode" presStyleLbl="alignAcc1" presStyleIdx="6" presStyleCnt="7"/>
      <dgm:spPr/>
      <dgm:t>
        <a:bodyPr/>
        <a:lstStyle/>
        <a:p>
          <a:endParaRPr lang="uk-UA"/>
        </a:p>
      </dgm:t>
    </dgm:pt>
    <dgm:pt modelId="{3015C2A7-BAEF-41A0-ADEB-A1D8D1724AB8}" type="pres">
      <dgm:prSet presAssocID="{BA5955BF-A24F-4CD9-A724-1137BBB3EBA9}" presName="imageaccent7" presStyleCnt="0"/>
      <dgm:spPr/>
    </dgm:pt>
    <dgm:pt modelId="{154AA062-B963-4BB8-8AF7-69AC8F6825C2}" type="pres">
      <dgm:prSet presAssocID="{BA5955BF-A24F-4CD9-A724-1137BBB3EBA9}" presName="accentRepeatNode" presStyleLbl="solidAlignAcc1" presStyleIdx="13" presStyleCnt="1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</dgm:ptLst>
  <dgm:cxnLst>
    <dgm:cxn modelId="{7AB0F64F-B1EB-4314-A1EF-55FC49C0D128}" type="presOf" srcId="{CE912950-7867-4C2F-8B8E-E5F483C6E4A2}" destId="{7D842B3B-B60C-4919-8962-2D5A10412978}" srcOrd="0" destOrd="0" presId="urn:microsoft.com/office/officeart/2008/layout/HexagonCluster"/>
    <dgm:cxn modelId="{A58BA6A0-8D06-4CF1-A260-107E92351423}" type="presOf" srcId="{3D3EF92E-C245-4F10-BB21-E3B9BDBD07E1}" destId="{9DE75EAF-67C9-4B00-959B-5F38B6A2BBDB}" srcOrd="0" destOrd="0" presId="urn:microsoft.com/office/officeart/2008/layout/HexagonCluster"/>
    <dgm:cxn modelId="{BC3CCE57-7A3C-4F8D-889A-D2C5DB0AA53E}" srcId="{E537EC9C-3E79-4980-B735-B0FCA6AF67D7}" destId="{FBA6CFC6-28F3-4375-B03E-F1058D067A7A}" srcOrd="2" destOrd="0" parTransId="{BB92308D-26E0-453F-BD98-5539899A94A5}" sibTransId="{D7F3E384-9F41-4F2A-BC39-63C11B600EC1}"/>
    <dgm:cxn modelId="{E7347DC7-0860-4ABA-808D-F9C325017017}" type="presOf" srcId="{1F66BCB6-D85E-4DEE-888C-6788BAB9778B}" destId="{88B94643-2F47-4A6A-B6FC-36D7880799CA}" srcOrd="0" destOrd="0" presId="urn:microsoft.com/office/officeart/2008/layout/HexagonCluster"/>
    <dgm:cxn modelId="{F59CA41C-755B-44CE-839E-17E96F423AFB}" type="presOf" srcId="{790716E4-73AB-4971-963D-44E5EE5277A7}" destId="{BA7C61DD-2066-43AD-85C1-E18D2BB9D955}" srcOrd="0" destOrd="0" presId="urn:microsoft.com/office/officeart/2008/layout/HexagonCluster"/>
    <dgm:cxn modelId="{C1FED47E-3A21-4D1D-8028-8847CC81A0D9}" type="presOf" srcId="{A64DB9F6-2ECD-4E65-A8B2-2ECC6DF64331}" destId="{205EC032-EEB8-4424-B5CB-52849D99F2FC}" srcOrd="0" destOrd="0" presId="urn:microsoft.com/office/officeart/2008/layout/HexagonCluster"/>
    <dgm:cxn modelId="{8C35FAC2-B098-473C-B423-B67F95DB7007}" type="presOf" srcId="{86C30438-3781-45F5-9359-6B3BBC3CAA67}" destId="{968C9CE3-9029-4C67-AA9F-CC1FA6FF93EC}" srcOrd="0" destOrd="0" presId="urn:microsoft.com/office/officeart/2008/layout/HexagonCluster"/>
    <dgm:cxn modelId="{CDC1ECAA-7922-4366-85DA-B85C94F1CFB3}" srcId="{E537EC9C-3E79-4980-B735-B0FCA6AF67D7}" destId="{A7E61B5E-BCD5-47A4-BD19-33E9FB306033}" srcOrd="6" destOrd="0" parTransId="{E7D75D1E-D94F-4CE1-9FBA-0E6207FFDB95}" sibTransId="{BA5955BF-A24F-4CD9-A724-1137BBB3EBA9}"/>
    <dgm:cxn modelId="{9299BACE-72B0-43F5-9520-C142A1D0363B}" type="presOf" srcId="{FBA6CFC6-28F3-4375-B03E-F1058D067A7A}" destId="{7198D22C-7509-40D5-995E-0CA7C804CBBD}" srcOrd="0" destOrd="0" presId="urn:microsoft.com/office/officeart/2008/layout/HexagonCluster"/>
    <dgm:cxn modelId="{9A7AE0C1-E6A5-4BAC-B598-DC231712D27B}" type="presOf" srcId="{AC3E622D-CDC3-4EAE-8DE3-E9CC50F5225B}" destId="{F3C0C66A-4D73-44CD-92DE-4207C4214FB7}" srcOrd="0" destOrd="0" presId="urn:microsoft.com/office/officeart/2008/layout/HexagonCluster"/>
    <dgm:cxn modelId="{BB6CB425-2CB7-4A88-B303-D24AC7DE4495}" srcId="{E537EC9C-3E79-4980-B735-B0FCA6AF67D7}" destId="{E9943CD6-D1BE-4879-8CDD-F7174CA45109}" srcOrd="1" destOrd="0" parTransId="{7212203A-6A9F-4897-AA89-28AD21AB196A}" sibTransId="{AC3E622D-CDC3-4EAE-8DE3-E9CC50F5225B}"/>
    <dgm:cxn modelId="{887C5707-ADD2-46D1-B7B8-9EA983B70CCA}" type="presOf" srcId="{1C851AD7-3272-430A-AFD8-6EC06A74A6F7}" destId="{BF575FAA-1C80-4DA9-A81C-5D6D2BE952FE}" srcOrd="0" destOrd="0" presId="urn:microsoft.com/office/officeart/2008/layout/HexagonCluster"/>
    <dgm:cxn modelId="{2994845A-85EE-4413-8D1A-719A51C9FCD9}" srcId="{E537EC9C-3E79-4980-B735-B0FCA6AF67D7}" destId="{949DAB75-9C69-4F62-9995-723C5F0CF258}" srcOrd="5" destOrd="0" parTransId="{6AAA1351-9FD2-4686-92D3-85C32DF49945}" sibTransId="{3D3EF92E-C245-4F10-BB21-E3B9BDBD07E1}"/>
    <dgm:cxn modelId="{E786DEEC-52FB-4359-A5EF-E8D6504C4060}" type="presOf" srcId="{D7F3E384-9F41-4F2A-BC39-63C11B600EC1}" destId="{385C3B98-2FDE-4704-98E9-4695C4FBBC38}" srcOrd="0" destOrd="0" presId="urn:microsoft.com/office/officeart/2008/layout/HexagonCluster"/>
    <dgm:cxn modelId="{04DB7A3A-D445-43AF-BBDD-0EC6A03E4A55}" type="presOf" srcId="{E537EC9C-3E79-4980-B735-B0FCA6AF67D7}" destId="{60CDBAF6-451F-409E-A74A-866FAA5838C8}" srcOrd="0" destOrd="0" presId="urn:microsoft.com/office/officeart/2008/layout/HexagonCluster"/>
    <dgm:cxn modelId="{422BE82B-5B94-4FCA-A13D-4EBDEC2C0A1F}" srcId="{E537EC9C-3E79-4980-B735-B0FCA6AF67D7}" destId="{1F66BCB6-D85E-4DEE-888C-6788BAB9778B}" srcOrd="0" destOrd="0" parTransId="{7C67F681-1E71-4D98-B74A-632270A283ED}" sibTransId="{1C851AD7-3272-430A-AFD8-6EC06A74A6F7}"/>
    <dgm:cxn modelId="{07FB6C1C-16AE-47F9-8576-EA270858B30D}" srcId="{E537EC9C-3E79-4980-B735-B0FCA6AF67D7}" destId="{CE912950-7867-4C2F-8B8E-E5F483C6E4A2}" srcOrd="3" destOrd="0" parTransId="{00AC4BBE-AF2D-495C-AEB2-B8A9EDA2FD29}" sibTransId="{A64DB9F6-2ECD-4E65-A8B2-2ECC6DF64331}"/>
    <dgm:cxn modelId="{E1953B99-95C2-4C52-B604-71ECCE6AFA85}" type="presOf" srcId="{BA5955BF-A24F-4CD9-A724-1137BBB3EBA9}" destId="{E7ED5CE5-99EF-4F51-8D62-784B1BB75857}" srcOrd="0" destOrd="0" presId="urn:microsoft.com/office/officeart/2008/layout/HexagonCluster"/>
    <dgm:cxn modelId="{630AD609-43A9-4FE7-A3C6-6ECFAFE8CBD9}" srcId="{E537EC9C-3E79-4980-B735-B0FCA6AF67D7}" destId="{790716E4-73AB-4971-963D-44E5EE5277A7}" srcOrd="4" destOrd="0" parTransId="{41EA66AB-BDF6-41DF-B2E5-ECCF9DA36ABA}" sibTransId="{86C30438-3781-45F5-9359-6B3BBC3CAA67}"/>
    <dgm:cxn modelId="{2A329474-EA38-4241-B58A-8D59989D68C3}" type="presOf" srcId="{949DAB75-9C69-4F62-9995-723C5F0CF258}" destId="{8D4B2E6E-FEDE-4958-97B6-06F4BC4AEA9C}" srcOrd="0" destOrd="0" presId="urn:microsoft.com/office/officeart/2008/layout/HexagonCluster"/>
    <dgm:cxn modelId="{D1583F26-E44A-44FD-B902-A3176989046F}" type="presOf" srcId="{A7E61B5E-BCD5-47A4-BD19-33E9FB306033}" destId="{43EAF75C-BFB7-47A9-86BE-A189DDE38032}" srcOrd="0" destOrd="0" presId="urn:microsoft.com/office/officeart/2008/layout/HexagonCluster"/>
    <dgm:cxn modelId="{173DA860-2F0C-47BC-90A1-0D00E874C85E}" type="presOf" srcId="{E9943CD6-D1BE-4879-8CDD-F7174CA45109}" destId="{8C0A6328-E7A7-4368-AF2F-5F5B40179F31}" srcOrd="0" destOrd="0" presId="urn:microsoft.com/office/officeart/2008/layout/HexagonCluster"/>
    <dgm:cxn modelId="{8D650D32-D8DE-4B01-BC83-EE702EAA8B00}" type="presParOf" srcId="{60CDBAF6-451F-409E-A74A-866FAA5838C8}" destId="{8FD314EE-6EB9-473C-BCB0-A0E7038DF040}" srcOrd="0" destOrd="0" presId="urn:microsoft.com/office/officeart/2008/layout/HexagonCluster"/>
    <dgm:cxn modelId="{524AD0D4-9ED0-4486-A525-A089E2223BBA}" type="presParOf" srcId="{8FD314EE-6EB9-473C-BCB0-A0E7038DF040}" destId="{88B94643-2F47-4A6A-B6FC-36D7880799CA}" srcOrd="0" destOrd="0" presId="urn:microsoft.com/office/officeart/2008/layout/HexagonCluster"/>
    <dgm:cxn modelId="{220FF7DF-27A0-46C2-9CC5-222F7F6D9DBF}" type="presParOf" srcId="{60CDBAF6-451F-409E-A74A-866FAA5838C8}" destId="{8A54820C-C799-4289-B9B5-D24DC2BF7EB6}" srcOrd="1" destOrd="0" presId="urn:microsoft.com/office/officeart/2008/layout/HexagonCluster"/>
    <dgm:cxn modelId="{82FE6D9D-232A-41D2-A342-81101E5BFB6E}" type="presParOf" srcId="{8A54820C-C799-4289-B9B5-D24DC2BF7EB6}" destId="{4AF520C9-17AE-4580-9B85-F38F48CF5115}" srcOrd="0" destOrd="0" presId="urn:microsoft.com/office/officeart/2008/layout/HexagonCluster"/>
    <dgm:cxn modelId="{B4795843-D910-4297-ACCE-8E51B9AD08DE}" type="presParOf" srcId="{60CDBAF6-451F-409E-A74A-866FAA5838C8}" destId="{3CDC7FC3-C4EF-4F39-ACD8-911B37C107C2}" srcOrd="2" destOrd="0" presId="urn:microsoft.com/office/officeart/2008/layout/HexagonCluster"/>
    <dgm:cxn modelId="{E3010325-D5F1-48E3-85CD-18DC4642E0AE}" type="presParOf" srcId="{3CDC7FC3-C4EF-4F39-ACD8-911B37C107C2}" destId="{BF575FAA-1C80-4DA9-A81C-5D6D2BE952FE}" srcOrd="0" destOrd="0" presId="urn:microsoft.com/office/officeart/2008/layout/HexagonCluster"/>
    <dgm:cxn modelId="{92700F6F-CB54-43E1-9A87-448E1AEA2E78}" type="presParOf" srcId="{60CDBAF6-451F-409E-A74A-866FAA5838C8}" destId="{DB4C3044-78EF-402C-82EF-2F4C3FE62350}" srcOrd="3" destOrd="0" presId="urn:microsoft.com/office/officeart/2008/layout/HexagonCluster"/>
    <dgm:cxn modelId="{860B3528-6992-48D0-8097-3159DB5F0227}" type="presParOf" srcId="{DB4C3044-78EF-402C-82EF-2F4C3FE62350}" destId="{5877ACD3-AF40-4A73-B280-F710BFDDB686}" srcOrd="0" destOrd="0" presId="urn:microsoft.com/office/officeart/2008/layout/HexagonCluster"/>
    <dgm:cxn modelId="{8A17AB8F-CB8F-4FB8-9EC2-A53E99A5D0FF}" type="presParOf" srcId="{60CDBAF6-451F-409E-A74A-866FAA5838C8}" destId="{77D7325C-1F97-47F0-BC1D-F46679735E71}" srcOrd="4" destOrd="0" presId="urn:microsoft.com/office/officeart/2008/layout/HexagonCluster"/>
    <dgm:cxn modelId="{757F6B35-DD9C-40D9-8D2B-99B197FF8555}" type="presParOf" srcId="{77D7325C-1F97-47F0-BC1D-F46679735E71}" destId="{8C0A6328-E7A7-4368-AF2F-5F5B40179F31}" srcOrd="0" destOrd="0" presId="urn:microsoft.com/office/officeart/2008/layout/HexagonCluster"/>
    <dgm:cxn modelId="{70979B71-6399-42BB-B698-95D93F3D094B}" type="presParOf" srcId="{60CDBAF6-451F-409E-A74A-866FAA5838C8}" destId="{67FEBE0A-2D26-43EE-A6B8-BD45EE46E8D0}" srcOrd="5" destOrd="0" presId="urn:microsoft.com/office/officeart/2008/layout/HexagonCluster"/>
    <dgm:cxn modelId="{9C88EEBA-4C18-4FE4-BC7D-88107547C34A}" type="presParOf" srcId="{67FEBE0A-2D26-43EE-A6B8-BD45EE46E8D0}" destId="{8DD4D7D8-FFA3-4ED5-B930-A19E2639B34F}" srcOrd="0" destOrd="0" presId="urn:microsoft.com/office/officeart/2008/layout/HexagonCluster"/>
    <dgm:cxn modelId="{BB2B9200-EB4D-4EAE-A09E-5B4A3FDB0B98}" type="presParOf" srcId="{60CDBAF6-451F-409E-A74A-866FAA5838C8}" destId="{D45E7A1A-CE2C-4EB7-83A3-0353DDA7FBE9}" srcOrd="6" destOrd="0" presId="urn:microsoft.com/office/officeart/2008/layout/HexagonCluster"/>
    <dgm:cxn modelId="{79420A52-EA4C-45CC-90A9-F2A63928AA65}" type="presParOf" srcId="{D45E7A1A-CE2C-4EB7-83A3-0353DDA7FBE9}" destId="{F3C0C66A-4D73-44CD-92DE-4207C4214FB7}" srcOrd="0" destOrd="0" presId="urn:microsoft.com/office/officeart/2008/layout/HexagonCluster"/>
    <dgm:cxn modelId="{96AF4245-4BA7-4BE4-8E4F-0582E6DC0791}" type="presParOf" srcId="{60CDBAF6-451F-409E-A74A-866FAA5838C8}" destId="{3D3F13D9-F374-42E2-B21F-EFD3B3EDB0CB}" srcOrd="7" destOrd="0" presId="urn:microsoft.com/office/officeart/2008/layout/HexagonCluster"/>
    <dgm:cxn modelId="{605D8E76-591D-42AB-B215-EE4BC2B136EF}" type="presParOf" srcId="{3D3F13D9-F374-42E2-B21F-EFD3B3EDB0CB}" destId="{ED8C2842-D9E5-4623-AEBD-D872818B66E0}" srcOrd="0" destOrd="0" presId="urn:microsoft.com/office/officeart/2008/layout/HexagonCluster"/>
    <dgm:cxn modelId="{36DB789F-31AC-4805-9A40-B1078006B5C7}" type="presParOf" srcId="{60CDBAF6-451F-409E-A74A-866FAA5838C8}" destId="{CDB20BEA-5D31-4163-85F2-9F2653B915DD}" srcOrd="8" destOrd="0" presId="urn:microsoft.com/office/officeart/2008/layout/HexagonCluster"/>
    <dgm:cxn modelId="{E74E6DA9-3895-4A6A-A70C-0322394A6710}" type="presParOf" srcId="{CDB20BEA-5D31-4163-85F2-9F2653B915DD}" destId="{7198D22C-7509-40D5-995E-0CA7C804CBBD}" srcOrd="0" destOrd="0" presId="urn:microsoft.com/office/officeart/2008/layout/HexagonCluster"/>
    <dgm:cxn modelId="{E2C4B9C9-57C2-486D-84B2-7D7B716D74F7}" type="presParOf" srcId="{60CDBAF6-451F-409E-A74A-866FAA5838C8}" destId="{165E35BB-65C9-45EA-9569-E5006BC8DD81}" srcOrd="9" destOrd="0" presId="urn:microsoft.com/office/officeart/2008/layout/HexagonCluster"/>
    <dgm:cxn modelId="{E70382B3-CA35-4BD7-821F-9C32C5CBF567}" type="presParOf" srcId="{165E35BB-65C9-45EA-9569-E5006BC8DD81}" destId="{4556A6D1-E81C-4809-B007-C9A1C2D008A1}" srcOrd="0" destOrd="0" presId="urn:microsoft.com/office/officeart/2008/layout/HexagonCluster"/>
    <dgm:cxn modelId="{212E40AF-E297-464A-8FD3-D0404802F4D3}" type="presParOf" srcId="{60CDBAF6-451F-409E-A74A-866FAA5838C8}" destId="{52E35531-1464-4854-BDEF-B8EBCE16993D}" srcOrd="10" destOrd="0" presId="urn:microsoft.com/office/officeart/2008/layout/HexagonCluster"/>
    <dgm:cxn modelId="{8F37591A-E48E-4D6C-B149-26C758AA6F16}" type="presParOf" srcId="{52E35531-1464-4854-BDEF-B8EBCE16993D}" destId="{385C3B98-2FDE-4704-98E9-4695C4FBBC38}" srcOrd="0" destOrd="0" presId="urn:microsoft.com/office/officeart/2008/layout/HexagonCluster"/>
    <dgm:cxn modelId="{94D5A5DF-65C6-4E07-B899-9092F1A965EC}" type="presParOf" srcId="{60CDBAF6-451F-409E-A74A-866FAA5838C8}" destId="{41BD208A-0A3A-4B8E-8A2F-108446459090}" srcOrd="11" destOrd="0" presId="urn:microsoft.com/office/officeart/2008/layout/HexagonCluster"/>
    <dgm:cxn modelId="{8A52328F-1631-4544-BB18-8DBB9B7B4B95}" type="presParOf" srcId="{41BD208A-0A3A-4B8E-8A2F-108446459090}" destId="{BBD49DF1-E0F3-442C-A2DD-CF6AD3029ABB}" srcOrd="0" destOrd="0" presId="urn:microsoft.com/office/officeart/2008/layout/HexagonCluster"/>
    <dgm:cxn modelId="{9D267765-C7AA-408A-8475-DF300D0B4B12}" type="presParOf" srcId="{60CDBAF6-451F-409E-A74A-866FAA5838C8}" destId="{2F8D19BB-983D-46E2-8C5D-A1DCC658F486}" srcOrd="12" destOrd="0" presId="urn:microsoft.com/office/officeart/2008/layout/HexagonCluster"/>
    <dgm:cxn modelId="{3721E792-3A4D-4A39-82F4-639083DC6A1D}" type="presParOf" srcId="{2F8D19BB-983D-46E2-8C5D-A1DCC658F486}" destId="{7D842B3B-B60C-4919-8962-2D5A10412978}" srcOrd="0" destOrd="0" presId="urn:microsoft.com/office/officeart/2008/layout/HexagonCluster"/>
    <dgm:cxn modelId="{D20FF78E-0CCA-4255-B03D-36069F7ADA3D}" type="presParOf" srcId="{60CDBAF6-451F-409E-A74A-866FAA5838C8}" destId="{B7061DE7-2329-4956-BBAB-70A69A17B435}" srcOrd="13" destOrd="0" presId="urn:microsoft.com/office/officeart/2008/layout/HexagonCluster"/>
    <dgm:cxn modelId="{B47588E9-569B-4ACB-804B-7B9AF9A3A019}" type="presParOf" srcId="{B7061DE7-2329-4956-BBAB-70A69A17B435}" destId="{9B4AD19A-E6F8-47AB-B88A-6FE6D8770D33}" srcOrd="0" destOrd="0" presId="urn:microsoft.com/office/officeart/2008/layout/HexagonCluster"/>
    <dgm:cxn modelId="{871A28B7-C628-458E-B688-D0763AD199DD}" type="presParOf" srcId="{60CDBAF6-451F-409E-A74A-866FAA5838C8}" destId="{5F5E5DB4-2348-4C47-8B98-5295D7E5C3B4}" srcOrd="14" destOrd="0" presId="urn:microsoft.com/office/officeart/2008/layout/HexagonCluster"/>
    <dgm:cxn modelId="{6D97FC15-1172-4D50-A9D6-83DA531396F3}" type="presParOf" srcId="{5F5E5DB4-2348-4C47-8B98-5295D7E5C3B4}" destId="{205EC032-EEB8-4424-B5CB-52849D99F2FC}" srcOrd="0" destOrd="0" presId="urn:microsoft.com/office/officeart/2008/layout/HexagonCluster"/>
    <dgm:cxn modelId="{0B6349C8-1726-4277-9BC6-4D62F06895ED}" type="presParOf" srcId="{60CDBAF6-451F-409E-A74A-866FAA5838C8}" destId="{11E8D918-3B28-4995-8964-8EF8B7ED42CE}" srcOrd="15" destOrd="0" presId="urn:microsoft.com/office/officeart/2008/layout/HexagonCluster"/>
    <dgm:cxn modelId="{D261524D-347E-4E5F-A98C-D91067B2819C}" type="presParOf" srcId="{11E8D918-3B28-4995-8964-8EF8B7ED42CE}" destId="{DFFB17CE-6A3B-48C5-8417-5532EAD4EDF4}" srcOrd="0" destOrd="0" presId="urn:microsoft.com/office/officeart/2008/layout/HexagonCluster"/>
    <dgm:cxn modelId="{C91DDCED-83C9-4800-8CEE-A77E2F99C820}" type="presParOf" srcId="{60CDBAF6-451F-409E-A74A-866FAA5838C8}" destId="{1D16AB7A-2F53-4892-B310-E28C83477D6F}" srcOrd="16" destOrd="0" presId="urn:microsoft.com/office/officeart/2008/layout/HexagonCluster"/>
    <dgm:cxn modelId="{F985B59C-3F43-41C6-BA96-3726C78FB76E}" type="presParOf" srcId="{1D16AB7A-2F53-4892-B310-E28C83477D6F}" destId="{BA7C61DD-2066-43AD-85C1-E18D2BB9D955}" srcOrd="0" destOrd="0" presId="urn:microsoft.com/office/officeart/2008/layout/HexagonCluster"/>
    <dgm:cxn modelId="{A27D98E0-6B2B-47ED-83AC-C6A4ED0AEE2C}" type="presParOf" srcId="{60CDBAF6-451F-409E-A74A-866FAA5838C8}" destId="{11EE9CEA-682F-4DE4-8D9C-0D613BF239C8}" srcOrd="17" destOrd="0" presId="urn:microsoft.com/office/officeart/2008/layout/HexagonCluster"/>
    <dgm:cxn modelId="{221645AE-B4DC-4BE8-9222-7EB909B567D2}" type="presParOf" srcId="{11EE9CEA-682F-4DE4-8D9C-0D613BF239C8}" destId="{88B964A0-D958-4875-AE2F-17C72A3C5EAB}" srcOrd="0" destOrd="0" presId="urn:microsoft.com/office/officeart/2008/layout/HexagonCluster"/>
    <dgm:cxn modelId="{8C99F291-468A-4175-885E-8F1C434DB7F4}" type="presParOf" srcId="{60CDBAF6-451F-409E-A74A-866FAA5838C8}" destId="{76EE8158-2E12-4ED1-83AE-F695F88A8FB5}" srcOrd="18" destOrd="0" presId="urn:microsoft.com/office/officeart/2008/layout/HexagonCluster"/>
    <dgm:cxn modelId="{38240BA4-AE5E-4395-BB32-A14788FD6229}" type="presParOf" srcId="{76EE8158-2E12-4ED1-83AE-F695F88A8FB5}" destId="{968C9CE3-9029-4C67-AA9F-CC1FA6FF93EC}" srcOrd="0" destOrd="0" presId="urn:microsoft.com/office/officeart/2008/layout/HexagonCluster"/>
    <dgm:cxn modelId="{55F5B084-EE08-4F67-87AD-9A83B483F295}" type="presParOf" srcId="{60CDBAF6-451F-409E-A74A-866FAA5838C8}" destId="{E53E2029-3513-4C35-831A-613C524C1D46}" srcOrd="19" destOrd="0" presId="urn:microsoft.com/office/officeart/2008/layout/HexagonCluster"/>
    <dgm:cxn modelId="{95831D66-3DF4-4BB4-ACAA-782AA29141E4}" type="presParOf" srcId="{E53E2029-3513-4C35-831A-613C524C1D46}" destId="{60298105-45A1-4AEF-9B25-FE895AD836E4}" srcOrd="0" destOrd="0" presId="urn:microsoft.com/office/officeart/2008/layout/HexagonCluster"/>
    <dgm:cxn modelId="{D7959075-145B-4866-9DF5-822AF041EF9B}" type="presParOf" srcId="{60CDBAF6-451F-409E-A74A-866FAA5838C8}" destId="{7BE17949-624D-477A-9836-CD5B1C75BD80}" srcOrd="20" destOrd="0" presId="urn:microsoft.com/office/officeart/2008/layout/HexagonCluster"/>
    <dgm:cxn modelId="{7EF5B4FD-7CB4-4F49-BE1D-DF036A3DDACA}" type="presParOf" srcId="{7BE17949-624D-477A-9836-CD5B1C75BD80}" destId="{8D4B2E6E-FEDE-4958-97B6-06F4BC4AEA9C}" srcOrd="0" destOrd="0" presId="urn:microsoft.com/office/officeart/2008/layout/HexagonCluster"/>
    <dgm:cxn modelId="{C85FCB29-9CA5-427A-B223-A5E2C173F3AB}" type="presParOf" srcId="{60CDBAF6-451F-409E-A74A-866FAA5838C8}" destId="{69C6B942-C604-436F-8575-BD486E00FBAF}" srcOrd="21" destOrd="0" presId="urn:microsoft.com/office/officeart/2008/layout/HexagonCluster"/>
    <dgm:cxn modelId="{5E77D211-DE0F-43D5-8465-1E9067ECC7FB}" type="presParOf" srcId="{69C6B942-C604-436F-8575-BD486E00FBAF}" destId="{4CA5C84A-C708-4835-B1B5-75380AB883A3}" srcOrd="0" destOrd="0" presId="urn:microsoft.com/office/officeart/2008/layout/HexagonCluster"/>
    <dgm:cxn modelId="{C5E33D10-3F93-4F12-BAA2-206E10B6F627}" type="presParOf" srcId="{60CDBAF6-451F-409E-A74A-866FAA5838C8}" destId="{4FBF58F3-07D3-402D-A70E-C844A8573D43}" srcOrd="22" destOrd="0" presId="urn:microsoft.com/office/officeart/2008/layout/HexagonCluster"/>
    <dgm:cxn modelId="{D648E5F1-D7F9-440D-A72F-1557DE63FD78}" type="presParOf" srcId="{4FBF58F3-07D3-402D-A70E-C844A8573D43}" destId="{9DE75EAF-67C9-4B00-959B-5F38B6A2BBDB}" srcOrd="0" destOrd="0" presId="urn:microsoft.com/office/officeart/2008/layout/HexagonCluster"/>
    <dgm:cxn modelId="{1F23BA7E-40B5-4455-BFE9-B7801F1345B9}" type="presParOf" srcId="{60CDBAF6-451F-409E-A74A-866FAA5838C8}" destId="{8C3AE71E-F507-47C9-BAA4-6305BCBA0723}" srcOrd="23" destOrd="0" presId="urn:microsoft.com/office/officeart/2008/layout/HexagonCluster"/>
    <dgm:cxn modelId="{509ABEB1-9176-4ECE-8AA2-8C13B36EC066}" type="presParOf" srcId="{8C3AE71E-F507-47C9-BAA4-6305BCBA0723}" destId="{92267C16-CB1A-487B-86D4-F5E9F00E9CC7}" srcOrd="0" destOrd="0" presId="urn:microsoft.com/office/officeart/2008/layout/HexagonCluster"/>
    <dgm:cxn modelId="{E19DCE89-41E4-4B9A-9BA3-4D1ACBFAB2BA}" type="presParOf" srcId="{60CDBAF6-451F-409E-A74A-866FAA5838C8}" destId="{985183E4-DA27-40F8-9FF8-5268F18E06A4}" srcOrd="24" destOrd="0" presId="urn:microsoft.com/office/officeart/2008/layout/HexagonCluster"/>
    <dgm:cxn modelId="{EA26EC55-F1EA-46B0-B46F-F4D08D85C723}" type="presParOf" srcId="{985183E4-DA27-40F8-9FF8-5268F18E06A4}" destId="{43EAF75C-BFB7-47A9-86BE-A189DDE38032}" srcOrd="0" destOrd="0" presId="urn:microsoft.com/office/officeart/2008/layout/HexagonCluster"/>
    <dgm:cxn modelId="{37006D0C-DFEB-465C-91C6-248DCB65DBFA}" type="presParOf" srcId="{60CDBAF6-451F-409E-A74A-866FAA5838C8}" destId="{C6597B71-5DD6-424F-A4D0-FD17807C213B}" srcOrd="25" destOrd="0" presId="urn:microsoft.com/office/officeart/2008/layout/HexagonCluster"/>
    <dgm:cxn modelId="{93FC3DEC-23FB-42DD-931B-5E4160D9CDCB}" type="presParOf" srcId="{C6597B71-5DD6-424F-A4D0-FD17807C213B}" destId="{DC873C43-FE13-4A4B-8CDD-E1A6EDDFA5C8}" srcOrd="0" destOrd="0" presId="urn:microsoft.com/office/officeart/2008/layout/HexagonCluster"/>
    <dgm:cxn modelId="{E592161C-D99E-4C43-AE16-06E054B79624}" type="presParOf" srcId="{60CDBAF6-451F-409E-A74A-866FAA5838C8}" destId="{21C6CB09-471A-4902-A6C4-32532375D748}" srcOrd="26" destOrd="0" presId="urn:microsoft.com/office/officeart/2008/layout/HexagonCluster"/>
    <dgm:cxn modelId="{F1309D4E-FBB3-4459-8FDA-A3ECC9EDE3A3}" type="presParOf" srcId="{21C6CB09-471A-4902-A6C4-32532375D748}" destId="{E7ED5CE5-99EF-4F51-8D62-784B1BB75857}" srcOrd="0" destOrd="0" presId="urn:microsoft.com/office/officeart/2008/layout/HexagonCluster"/>
    <dgm:cxn modelId="{5CDA3965-594B-47E7-A8DE-A1978943F5D6}" type="presParOf" srcId="{60CDBAF6-451F-409E-A74A-866FAA5838C8}" destId="{3015C2A7-BAEF-41A0-ADEB-A1D8D1724AB8}" srcOrd="27" destOrd="0" presId="urn:microsoft.com/office/officeart/2008/layout/HexagonCluster"/>
    <dgm:cxn modelId="{B1FD0E20-D9F9-4637-8113-B893CBFAB064}" type="presParOf" srcId="{3015C2A7-BAEF-41A0-ADEB-A1D8D1724AB8}" destId="{154AA062-B963-4BB8-8AF7-69AC8F6825C2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D71337C-72AE-4113-BA7F-C1A385B991FA}" type="datetimeFigureOut">
              <a:rPr lang="uk-UA" smtClean="0"/>
              <a:pPr/>
              <a:t>24.04.2024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E292E4E-F6A2-4095-A199-E278A0CF4987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  <p:sldLayoutId id="2147484169" r:id="rId6"/>
    <p:sldLayoutId id="2147484170" r:id="rId7"/>
    <p:sldLayoutId id="2147484171" r:id="rId8"/>
    <p:sldLayoutId id="2147484172" r:id="rId9"/>
    <p:sldLayoutId id="2147484173" r:id="rId10"/>
    <p:sldLayoutId id="2147484174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jpeg"/><Relationship Id="rId7" Type="http://schemas.openxmlformats.org/officeDocument/2006/relationships/image" Target="http://kofedom.ru/products/machines_satur/syncrony_digital_compac/thumb.jpg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g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g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82.jpeg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87.jpeg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5363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 b="17401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98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4339" name="Picture 2" descr="Картинки по запросу картинки кофе"/>
          <p:cNvPicPr>
            <a:picLocks noChangeAspect="1" noChangeArrowheads="1"/>
          </p:cNvPicPr>
          <p:nvPr/>
        </p:nvPicPr>
        <p:blipFill>
          <a:blip r:embed="rId2"/>
          <a:srcRect l="6474" r="4843"/>
          <a:stretch>
            <a:fillRect/>
          </a:stretch>
        </p:blipFill>
        <p:spPr bwMode="auto">
          <a:xfrm>
            <a:off x="0" y="0"/>
            <a:ext cx="130492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1" y="500063"/>
            <a:ext cx="75247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«…вона повинна бути чорною, як ніч, солодкою, як гріх, гарячою, як кохання і міцною, як дружба…»</a:t>
            </a:r>
            <a:endParaRPr lang="ru-RU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97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2619" t="3611" r="1594" b="5043"/>
          <a:stretch/>
        </p:blipFill>
        <p:spPr bwMode="auto">
          <a:xfrm>
            <a:off x="2507809" y="1783533"/>
            <a:ext cx="7613965" cy="434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1"/>
            <a:ext cx="121920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 err="1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Запрошую</a:t>
            </a:r>
            <a:r>
              <a:rPr lang="ru-RU" sz="80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 на </a:t>
            </a:r>
            <a:r>
              <a:rPr lang="ru-RU" sz="8000" b="1" dirty="0" err="1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філіжанку</a:t>
            </a:r>
            <a:r>
              <a:rPr lang="ru-RU" sz="80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 </a:t>
            </a:r>
            <a:r>
              <a:rPr lang="ru-RU" sz="8000" b="1" dirty="0" err="1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кави</a:t>
            </a:r>
            <a:endParaRPr lang="ru-RU" sz="80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771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KofeSlai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96851" y="2070226"/>
            <a:ext cx="1199514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457200" indent="-457200" eaLnBrk="1" hangingPunct="1">
              <a:buFont typeface="Arial" pitchFamily="34" charset="0"/>
              <a:buChar char="•"/>
            </a:pP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—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напій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що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виготовляється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смаженого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насіння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плодів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кавового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дерева. 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найбільше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цінується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через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виражену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збадьорливу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дію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завдяки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вмісту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алкалоїдів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кофеїну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та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теоброміну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endParaRPr lang="ru-RU" altLang="uk-UA" sz="24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Кава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культивується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давніх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часів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займає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важливе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місце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кулінарних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традиціях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багатьох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культур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світу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endParaRPr lang="ru-RU" altLang="uk-UA" sz="24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деякими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оцінками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кавовий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напій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є другою 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об'ємами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споживання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речовиною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Землі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після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води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Щодня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світі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випивається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близько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2,25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мільярда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чашок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0,82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трильйона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чашок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рік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кавовий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бізнес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роботу сотням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мільйонів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людей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усьому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світі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1077362" y="5730844"/>
            <a:ext cx="11114637" cy="112715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  <a:t>Кава – один із найпопулярніших</a:t>
            </a:r>
          </a:p>
          <a:p>
            <a:pPr algn="r"/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  <a:t> напоїв в світі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13149"/>
            <a:ext cx="1809377" cy="124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4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551" y="230863"/>
            <a:ext cx="6834864" cy="6627137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      Сьогодні кава для багатьох людей стала повсякденним напоєм, без якого людина не може почувати себе бадьорою протягом дня. </a:t>
            </a:r>
          </a:p>
          <a:p>
            <a:r>
              <a:rPr lang="ru-RU" sz="2400" i="1" dirty="0" err="1" smtClean="0">
                <a:solidFill>
                  <a:schemeClr val="accent1">
                    <a:lumMod val="50000"/>
                  </a:schemeClr>
                </a:solidFill>
              </a:rPr>
              <a:t>Цей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 тонізуючий і збуджуючий напій люблять і п'ють люди різного віку, при тому хтось обмежується чашкою кави під час сніданку, а для інших цей напій перетворився на пристрасть. </a:t>
            </a:r>
          </a:p>
          <a:p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      Фахівці 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до цих пір не прийшли до єдиної думки з приводу походження слова "кава". За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одними </a:t>
            </a:r>
            <a:r>
              <a:rPr lang="ru-RU" sz="2400" i="1" dirty="0" err="1" smtClean="0">
                <a:solidFill>
                  <a:schemeClr val="accent1">
                    <a:lumMod val="50000"/>
                  </a:schemeClr>
                </a:solidFill>
              </a:rPr>
              <a:t>джерелами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воно утворилося від арабського "кауе", </a:t>
            </a:r>
            <a:r>
              <a:rPr lang="ru-RU" sz="24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sz="2400" i="1" dirty="0" err="1" smtClean="0">
                <a:solidFill>
                  <a:schemeClr val="accent1">
                    <a:lumMod val="50000"/>
                  </a:schemeClr>
                </a:solidFill>
              </a:rPr>
              <a:t>перекладі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 означає "сила, енергія", за </a:t>
            </a:r>
            <a:r>
              <a:rPr lang="ru-RU" sz="2400" i="1" dirty="0" err="1">
                <a:solidFill>
                  <a:schemeClr val="accent1">
                    <a:lumMod val="50000"/>
                  </a:schemeClr>
                </a:solidFill>
              </a:rPr>
              <a:t>інших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2400" i="1" dirty="0" err="1" smtClean="0">
                <a:solidFill>
                  <a:schemeClr val="accent1">
                    <a:lumMod val="50000"/>
                  </a:schemeClr>
                </a:solidFill>
              </a:rPr>
              <a:t>його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поява пов'язана з назвою південно-західної ефіопської </a:t>
            </a:r>
            <a:r>
              <a:rPr lang="ru-RU" sz="2400" i="1" dirty="0" err="1">
                <a:solidFill>
                  <a:schemeClr val="accent1">
                    <a:lumMod val="50000"/>
                  </a:schemeClr>
                </a:solidFill>
              </a:rPr>
              <a:t>провінції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2400" i="1" dirty="0" err="1" smtClean="0">
                <a:solidFill>
                  <a:schemeClr val="accent1">
                    <a:lumMod val="50000"/>
                  </a:schemeClr>
                </a:solidFill>
              </a:rPr>
              <a:t>Каффа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, де вперше стали вживати зерна цього дерева. Там і зараз зустрічаються чагарники дикорослої кави.</a:t>
            </a:r>
            <a:endParaRPr 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 descr="кав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6203" y="116632"/>
            <a:ext cx="4848539" cy="6624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525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23555" name="Rectangle 6"/>
          <p:cNvSpPr>
            <a:spLocks noChangeArrowheads="1"/>
          </p:cNvSpPr>
          <p:nvPr/>
        </p:nvSpPr>
        <p:spPr bwMode="auto">
          <a:xfrm>
            <a:off x="1905001" y="1677025"/>
            <a:ext cx="691307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88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Види кави</a:t>
            </a:r>
            <a:endParaRPr lang="uk-UA" sz="96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040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016000" y="5410200"/>
            <a:ext cx="9855200" cy="1143000"/>
          </a:xfrm>
        </p:spPr>
        <p:txBody>
          <a:bodyPr>
            <a:normAutofit/>
          </a:bodyPr>
          <a:lstStyle/>
          <a:p>
            <a:pPr algn="ctr"/>
            <a:r>
              <a:rPr lang="uk-UA" sz="2800" i="1" cap="none" dirty="0" smtClean="0">
                <a:solidFill>
                  <a:schemeClr val="accent1">
                    <a:lumMod val="50000"/>
                  </a:schemeClr>
                </a:solidFill>
              </a:rPr>
              <a:t>Існує багато класифікацій</a:t>
            </a:r>
            <a:r>
              <a:rPr lang="en-US" sz="2800" i="1" cap="none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uk-UA" sz="2800" i="1" cap="none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uk-UA" sz="2800" i="1" cap="none" dirty="0" smtClean="0">
                <a:solidFill>
                  <a:schemeClr val="accent1">
                    <a:lumMod val="50000"/>
                  </a:schemeClr>
                </a:solidFill>
              </a:rPr>
              <a:t>ботанічна, комерційна та географічна.</a:t>
            </a:r>
            <a:endParaRPr lang="ru-RU" sz="2800" i="1" cap="none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Содержимое 6" descr="Кофе арабика"/>
          <p:cNvPicPr>
            <a:picLocks noGrp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24000" y="2286000"/>
            <a:ext cx="3251200" cy="2971800"/>
          </a:xfrm>
          <a:prstGeom prst="rect">
            <a:avLst/>
          </a:prstGeom>
          <a:noFill/>
        </p:spPr>
      </p:pic>
      <p:pic>
        <p:nvPicPr>
          <p:cNvPr id="8" name="Содержимое 7" descr="Кофе арабика"/>
          <p:cNvPicPr>
            <a:picLocks noGrp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7620000" y="2209800"/>
            <a:ext cx="3303587" cy="32004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917448"/>
          </a:xfrm>
        </p:spPr>
        <p:txBody>
          <a:bodyPr>
            <a:normAutofit/>
          </a:bodyPr>
          <a:lstStyle/>
          <a:p>
            <a:pPr algn="ctr"/>
            <a:r>
              <a:rPr lang="uk-UA" sz="5400" b="1" cap="none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  <a:t>Найпоширеніші види кави</a:t>
            </a:r>
            <a:endParaRPr lang="ru-RU" sz="5400" b="1" cap="none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4000" y="1447800"/>
            <a:ext cx="3251200" cy="6858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solidFill>
                  <a:srgbClr val="663300"/>
                </a:solidFill>
              </a:rPr>
              <a:t>Арабіка</a:t>
            </a:r>
            <a:endParaRPr lang="ru-RU" sz="2400" b="1" dirty="0">
              <a:solidFill>
                <a:srgbClr val="6633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23200" y="1447800"/>
            <a:ext cx="3048000" cy="6096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solidFill>
                  <a:srgbClr val="663300"/>
                </a:solidFill>
              </a:rPr>
              <a:t>Робуста</a:t>
            </a:r>
            <a:endParaRPr lang="ru-RU" sz="24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59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424507" y="4893146"/>
            <a:ext cx="11582400" cy="1517179"/>
          </a:xfrm>
        </p:spPr>
        <p:txBody>
          <a:bodyPr>
            <a:normAutofit fontScale="85000" lnSpcReduction="10000"/>
          </a:bodyPr>
          <a:lstStyle/>
          <a:p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Багаті смакові відтінки характерні більше для </a:t>
            </a:r>
            <a:r>
              <a:rPr lang="uk-UA" i="1" dirty="0" err="1">
                <a:solidFill>
                  <a:schemeClr val="accent1">
                    <a:lumMod val="50000"/>
                  </a:schemeClr>
                </a:solidFill>
              </a:rPr>
              <a:t>арабіки</a:t>
            </a:r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uk-UA" i="1" dirty="0" err="1">
                <a:solidFill>
                  <a:schemeClr val="accent1">
                    <a:lumMod val="50000"/>
                  </a:schemeClr>
                </a:solidFill>
              </a:rPr>
              <a:t>Робуста</a:t>
            </a:r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 за своїми характеристиками завжди стала. Вона терпка, гіркувата, має деревний смак або з землистими нотами. </a:t>
            </a:r>
            <a:r>
              <a:rPr lang="uk-UA" i="1" dirty="0" err="1">
                <a:solidFill>
                  <a:schemeClr val="accent1">
                    <a:lumMod val="50000"/>
                  </a:schemeClr>
                </a:solidFill>
              </a:rPr>
              <a:t>Арабіка</a:t>
            </a:r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 більш м’яка. </a:t>
            </a:r>
            <a:endParaRPr lang="uk-UA" i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4579" name="Picture 2" descr="Картинки по запросу виды кофейных деревьев 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5613"/>
            <a:ext cx="12192000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157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25602" name="Picture 2" descr="Картинки по запросу арабика и робуста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1920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95400" y="4857751"/>
            <a:ext cx="3048000" cy="646113"/>
          </a:xfrm>
          <a:prstGeom prst="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lin ang="189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 err="1">
                <a:latin typeface="Times New Roman" pitchFamily="18" charset="0"/>
                <a:cs typeface="Times New Roman" pitchFamily="18" charset="0"/>
              </a:rPr>
              <a:t>Арабіка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6600" y="4857752"/>
            <a:ext cx="3048000" cy="646112"/>
          </a:xfrm>
          <a:prstGeom prst="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lin ang="189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 err="1">
                <a:latin typeface="Times New Roman" pitchFamily="18" charset="0"/>
                <a:cs typeface="Times New Roman" pitchFamily="18" charset="0"/>
              </a:rPr>
              <a:t>Робуста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19501" y="6211888"/>
            <a:ext cx="4572000" cy="646112"/>
          </a:xfrm>
          <a:prstGeom prst="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lin ang="189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>
                <a:latin typeface="Times New Roman" pitchFamily="18" charset="0"/>
                <a:cs typeface="Times New Roman" pitchFamily="18" charset="0"/>
              </a:rPr>
              <a:t>Порошкоподібна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91501" y="6211888"/>
            <a:ext cx="4095751" cy="646112"/>
          </a:xfrm>
          <a:prstGeom prst="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lin ang="189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>
                <a:latin typeface="Times New Roman" pitchFamily="18" charset="0"/>
                <a:cs typeface="Times New Roman" pitchFamily="18" charset="0"/>
              </a:rPr>
              <a:t>Гранульована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" y="6211888"/>
            <a:ext cx="3619500" cy="646112"/>
          </a:xfrm>
          <a:prstGeom prst="rect">
            <a:avLst/>
          </a:prstGeom>
          <a:gradFill flip="none" rotWithShape="1">
            <a:gsLst>
              <a:gs pos="0">
                <a:schemeClr val="accent6">
                  <a:tint val="30000"/>
                  <a:satMod val="250000"/>
                </a:schemeClr>
              </a:gs>
              <a:gs pos="72000">
                <a:schemeClr val="accent6">
                  <a:tint val="75000"/>
                  <a:satMod val="210000"/>
                </a:schemeClr>
              </a:gs>
              <a:gs pos="100000">
                <a:schemeClr val="accent6">
                  <a:tint val="85000"/>
                  <a:satMod val="210000"/>
                </a:schemeClr>
              </a:gs>
            </a:gsLst>
            <a:lin ang="189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i="1" dirty="0">
                <a:latin typeface="Times New Roman" pitchFamily="18" charset="0"/>
                <a:cs typeface="Times New Roman" pitchFamily="18" charset="0"/>
              </a:rPr>
              <a:t>Сублімована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0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3200" y="0"/>
            <a:ext cx="11582400" cy="838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60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Походження кави</a:t>
            </a:r>
            <a:endParaRPr lang="ru-RU" sz="60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4" name="Содержимое 3" descr="cofehistory"/>
          <p:cNvPicPr>
            <a:picLocks noGrp="1"/>
          </p:cNvPicPr>
          <p:nvPr>
            <p:ph idx="1"/>
          </p:nvPr>
        </p:nvPicPr>
        <p:blipFill>
          <a:blip r:embed="rId2" cstate="print">
            <a:lum bright="12000" contrast="-6000"/>
          </a:blip>
          <a:srcRect/>
          <a:stretch>
            <a:fillRect/>
          </a:stretch>
        </p:blipFill>
        <p:spPr bwMode="auto">
          <a:xfrm>
            <a:off x="0" y="4964221"/>
            <a:ext cx="2948412" cy="1891138"/>
          </a:xfrm>
          <a:prstGeom prst="rect">
            <a:avLst/>
          </a:prstGeom>
          <a:noFill/>
        </p:spPr>
      </p:pic>
      <p:pic>
        <p:nvPicPr>
          <p:cNvPr id="5" name="Рисунок 4" descr="564px-CoffeePalestineStereo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9125" y="2804688"/>
            <a:ext cx="402844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old_globu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87000" y="524487"/>
            <a:ext cx="1490346" cy="167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318788"/>
            <a:ext cx="3759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7343" y="4519188"/>
            <a:ext cx="3556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669482" y="6424188"/>
            <a:ext cx="2133600" cy="304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663300"/>
                </a:solidFill>
              </a:rPr>
              <a:t>Ефіопія</a:t>
            </a:r>
            <a:endParaRPr lang="ru-RU" sz="2000" b="1" i="1" dirty="0">
              <a:solidFill>
                <a:srgbClr val="6633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91525" y="1156580"/>
            <a:ext cx="3657600" cy="2133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 err="1" smtClean="0">
                <a:solidFill>
                  <a:srgbClr val="663300"/>
                </a:solidFill>
              </a:rPr>
              <a:t>Каффа</a:t>
            </a:r>
            <a:r>
              <a:rPr lang="uk-UA" sz="3200" b="1" i="1" dirty="0" smtClean="0">
                <a:solidFill>
                  <a:srgbClr val="663300"/>
                </a:solidFill>
              </a:rPr>
              <a:t> – </a:t>
            </a:r>
          </a:p>
          <a:p>
            <a:pPr algn="ctr"/>
            <a:r>
              <a:rPr lang="uk-UA" sz="3200" b="1" i="1" dirty="0" smtClean="0">
                <a:solidFill>
                  <a:srgbClr val="663300"/>
                </a:solidFill>
              </a:rPr>
              <a:t>одна із провінцій Ефіопії, яка є батьківщиною кавового дерева.</a:t>
            </a:r>
            <a:endParaRPr lang="ru-RU" sz="3200" b="1" i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7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8425" y="9525"/>
            <a:ext cx="10972800" cy="10668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Поширення кави по світу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4" name="Содержимое 3" descr="old_globus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72800" y="0"/>
            <a:ext cx="1085850" cy="1551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" y="1218337"/>
            <a:ext cx="6605588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3400426"/>
            <a:ext cx="1727200" cy="5334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663300"/>
                </a:solidFill>
              </a:rPr>
              <a:t>Кавовий пояс</a:t>
            </a:r>
            <a:endParaRPr lang="ru-RU" sz="2000" b="1" dirty="0">
              <a:solidFill>
                <a:srgbClr val="6633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83437" y="1595021"/>
            <a:ext cx="466566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i="1" dirty="0">
                <a:solidFill>
                  <a:schemeClr val="accent1">
                    <a:lumMod val="50000"/>
                  </a:schemeClr>
                </a:solidFill>
              </a:rPr>
              <a:t>Найбільшим постачальником кави є Бразилія. Третина світового виробництва в її володінні. Бразильські фермери вміють не тільки зупиняти розвиток хвороб, які могли б загрожувати плантаціям, але й виводити нові сорти. В переліку країн, де вирощують найкращу каву, є також В’єтнам, Індонезія, Ефіопія та Мексика.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072896"/>
            <a:ext cx="12192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Можливість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куштувати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різних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країн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світу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—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мандрівка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Професійним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бариста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достатньо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зробити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один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ковток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ароматного напою,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щоб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визначити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походження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зерен. На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карті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кавового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поясу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розташовано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80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країн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. Не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всі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вони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ведуть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бізнес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промислових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масштабах: 30 з них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вирощують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виключно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для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внутрішнього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споживанням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Решта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50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країн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є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постачальниками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зерен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різних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сортів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світовий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i="1" dirty="0" err="1">
                <a:solidFill>
                  <a:schemeClr val="accent1">
                    <a:lumMod val="50000"/>
                  </a:schemeClr>
                </a:solidFill>
              </a:rPr>
              <a:t>ринок</a:t>
            </a:r>
            <a:r>
              <a:rPr lang="ru-RU" sz="2200" i="1" dirty="0">
                <a:solidFill>
                  <a:schemeClr val="accent1">
                    <a:lumMod val="50000"/>
                  </a:schemeClr>
                </a:solidFill>
              </a:rPr>
              <a:t>. </a:t>
            </a:r>
            <a:endParaRPr lang="uk-UA" sz="22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6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38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Смаки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</a:t>
            </a:r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кави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по </a:t>
            </a:r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всьому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</a:t>
            </a:r>
            <a:r>
              <a:rPr lang="ru-RU" sz="5400" b="1" cap="none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світу</a:t>
            </a:r>
            <a:endParaRPr lang="uk-UA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5" y="1344614"/>
            <a:ext cx="11582400" cy="2894012"/>
          </a:xfrm>
        </p:spPr>
        <p:txBody>
          <a:bodyPr>
            <a:noAutofit/>
          </a:bodyPr>
          <a:lstStyle/>
          <a:p>
            <a:r>
              <a:rPr lang="uk-UA" sz="2000" b="1" i="1" dirty="0"/>
              <a:t>Особливості кави з Африки</a:t>
            </a:r>
          </a:p>
          <a:p>
            <a:pPr marL="0" indent="0">
              <a:buNone/>
            </a:pPr>
            <a:r>
              <a:rPr lang="uk-UA" sz="2000" i="1" dirty="0"/>
              <a:t>Різниця кліматичних умов на континенті створює велике різноманіття смаків. В них переважають цитрусові ноти. Відчуваються ягідні та фруктові напівтони. Лідером континенту є Ефіопія. Кава звідси солодкувата та має приємну </a:t>
            </a:r>
            <a:r>
              <a:rPr lang="uk-UA" sz="2000" i="1" dirty="0" err="1"/>
              <a:t>кислинку</a:t>
            </a:r>
            <a:r>
              <a:rPr lang="uk-UA" sz="2000" i="1" dirty="0"/>
              <a:t>. Відомі ефіопські сорти: «</a:t>
            </a:r>
            <a:r>
              <a:rPr lang="uk-UA" sz="2000" i="1" dirty="0" err="1"/>
              <a:t>Сидамо</a:t>
            </a:r>
            <a:r>
              <a:rPr lang="uk-UA" sz="2000" i="1" dirty="0"/>
              <a:t>», «</a:t>
            </a:r>
            <a:r>
              <a:rPr lang="uk-UA" sz="2000" i="1" dirty="0" err="1"/>
              <a:t>Іргачефе</a:t>
            </a:r>
            <a:r>
              <a:rPr lang="uk-UA" sz="2000" i="1" dirty="0"/>
              <a:t>»,«</a:t>
            </a:r>
            <a:r>
              <a:rPr lang="uk-UA" sz="2000" i="1" dirty="0" err="1"/>
              <a:t>Хара</a:t>
            </a:r>
            <a:r>
              <a:rPr lang="uk-UA" sz="2000" i="1" dirty="0"/>
              <a:t>». Також каву вирощують в Кенії, Гані, Танзанії, Бурунді та в інших країнах</a:t>
            </a:r>
            <a:r>
              <a:rPr lang="uk-UA" sz="2000" i="1" dirty="0" smtClean="0"/>
              <a:t>.</a:t>
            </a:r>
            <a:endParaRPr lang="uk-UA" sz="2000" i="1" dirty="0"/>
          </a:p>
        </p:txBody>
      </p:sp>
      <p:pic>
        <p:nvPicPr>
          <p:cNvPr id="1026" name="Picture 2" descr="https://www.zavari.ua/wp-content/uploads/2024/02/kava-afri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530" y="4238626"/>
            <a:ext cx="4164470" cy="260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2450" y="389571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uk-UA" sz="2000" b="1" i="1" dirty="0"/>
              <a:t>Азія</a:t>
            </a:r>
          </a:p>
          <a:p>
            <a:r>
              <a:rPr lang="uk-UA" sz="2000" i="1" dirty="0"/>
              <a:t>Індонезія та Індія — яскраві представники Азії. Різні сорти мають цілий букет смаків. Виділяють ноти какао, спецій, волоського горіха, трави. А ще для азійської кави характерна терпкість та </a:t>
            </a:r>
            <a:r>
              <a:rPr lang="uk-UA" sz="2000" i="1" dirty="0" err="1"/>
              <a:t>димність</a:t>
            </a:r>
            <a:r>
              <a:rPr lang="uk-UA" sz="2000" i="1" dirty="0"/>
              <a:t>, низька кислотність. Гурмани стверджують, що вона ідеально підходить до десертів, шоколаду та карамелі.</a:t>
            </a:r>
          </a:p>
        </p:txBody>
      </p:sp>
    </p:spTree>
    <p:extLst>
      <p:ext uri="{BB962C8B-B14F-4D97-AF65-F5344CB8AC3E}">
        <p14:creationId xmlns:p14="http://schemas.microsoft.com/office/powerpoint/2010/main" val="77225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38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Смаки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</a:t>
            </a:r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кави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по </a:t>
            </a:r>
            <a:r>
              <a:rPr lang="ru-RU" sz="5400" b="1" cap="none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всьому</a:t>
            </a:r>
            <a:r>
              <a:rPr lang="ru-RU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 </a:t>
            </a:r>
            <a:r>
              <a:rPr lang="ru-RU" sz="5400" b="1" cap="none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світу</a:t>
            </a:r>
            <a:endParaRPr lang="uk-UA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450" y="877889"/>
            <a:ext cx="11858625" cy="3294062"/>
          </a:xfrm>
        </p:spPr>
        <p:txBody>
          <a:bodyPr>
            <a:noAutofit/>
          </a:bodyPr>
          <a:lstStyle/>
          <a:p>
            <a:r>
              <a:rPr lang="uk-UA" sz="2000" b="1" i="1" dirty="0" smtClean="0"/>
              <a:t>Америка</a:t>
            </a:r>
            <a:endParaRPr lang="uk-UA" sz="2000" b="1" i="1" dirty="0"/>
          </a:p>
          <a:p>
            <a:pPr marL="0" indent="0">
              <a:buNone/>
            </a:pPr>
            <a:r>
              <a:rPr lang="uk-UA" sz="2000" i="1" dirty="0"/>
              <a:t>На американському континенті кавовими лідерами є Бразилія, Сальвадор, Колумбія, Гватемала, Гондурас, Коста-Ріка. Ароматний напій з зерен, які тут вирощують, характеризується збалансованим смаком з виразною або помірною гіркотою. А доповнює її солодкий присмак, який одночасно демонструє гострі та шоколадні дескриптори. </a:t>
            </a:r>
          </a:p>
          <a:p>
            <a:pPr marL="0" indent="0">
              <a:buNone/>
            </a:pPr>
            <a:r>
              <a:rPr lang="uk-UA" sz="2000" i="1" dirty="0"/>
              <a:t>Один з найвідоміших сортів — «Колумбія </a:t>
            </a:r>
            <a:r>
              <a:rPr lang="uk-UA" sz="2000" i="1" dirty="0" err="1"/>
              <a:t>Супремо</a:t>
            </a:r>
            <a:r>
              <a:rPr lang="uk-UA" sz="2000" i="1" dirty="0"/>
              <a:t>». Ця кава має яскравий аромат, горіхові та фруктові ноти, характерний солодкий присмак. Можливо, це заслуга маркетингу, проте сорт «Колумбія </a:t>
            </a:r>
            <a:r>
              <a:rPr lang="uk-UA" sz="2000" i="1" dirty="0" err="1"/>
              <a:t>Супремо</a:t>
            </a:r>
            <a:r>
              <a:rPr lang="uk-UA" sz="2000" i="1" dirty="0"/>
              <a:t>» став одним з </a:t>
            </a:r>
            <a:r>
              <a:rPr lang="uk-UA" sz="2000" i="1" dirty="0" err="1"/>
              <a:t>найвпізнаваніших</a:t>
            </a:r>
            <a:r>
              <a:rPr lang="uk-UA" sz="2000" i="1" dirty="0"/>
              <a:t> у світі.</a:t>
            </a:r>
          </a:p>
          <a:p>
            <a:pPr marL="0" indent="0">
              <a:buNone/>
            </a:pPr>
            <a:r>
              <a:rPr lang="uk-UA" sz="2000" i="1" dirty="0"/>
              <a:t>Кожна кава з різних країн здатна вразити смаком та ароматом. В Гондурасі вирощують зерна з винним смаком чи темного шоколаду, мигдалю. Ягідні ноти нагадують про смородину та вишню. Для поціновувачів кави з низьким складом кофеїну найкращий вибір </a:t>
            </a:r>
            <a:r>
              <a:rPr lang="uk-UA" sz="2000" i="1" dirty="0" smtClean="0"/>
              <a:t>– зерна </a:t>
            </a:r>
            <a:r>
              <a:rPr lang="uk-UA" sz="2000" i="1" dirty="0"/>
              <a:t>з Коста-Ріки. Фантастично цікаве поєднання хлібного, ягідного смаку разом з нотами цукатів, ожини та витонченої гіркоти темного шоколаду</a:t>
            </a:r>
            <a:r>
              <a:rPr lang="uk-UA" sz="2000" i="1" dirty="0" smtClean="0"/>
              <a:t>.</a:t>
            </a:r>
            <a:r>
              <a:rPr lang="uk-UA" sz="2000" i="1" dirty="0"/>
              <a:t/>
            </a:r>
            <a:br>
              <a:rPr lang="uk-UA" sz="2000" i="1" dirty="0"/>
            </a:br>
            <a:endParaRPr lang="uk-UA" sz="20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2875" y="5163532"/>
            <a:ext cx="82391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err="1">
                <a:latin typeface="Segoe Script" pitchFamily="66" charset="0"/>
              </a:rPr>
              <a:t>Світ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кави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невимовно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багатий</a:t>
            </a:r>
            <a:r>
              <a:rPr lang="ru-RU" sz="2000" i="1" dirty="0">
                <a:latin typeface="Segoe Script" pitchFamily="66" charset="0"/>
              </a:rPr>
              <a:t>. </a:t>
            </a:r>
            <a:r>
              <a:rPr lang="ru-RU" sz="2000" i="1" dirty="0" err="1">
                <a:latin typeface="Segoe Script" pitchFamily="66" charset="0"/>
              </a:rPr>
              <a:t>Прихильники</a:t>
            </a:r>
            <a:r>
              <a:rPr lang="ru-RU" sz="2000" i="1" dirty="0">
                <a:latin typeface="Segoe Script" pitchFamily="66" charset="0"/>
              </a:rPr>
              <a:t> ароматного напою </a:t>
            </a:r>
            <a:r>
              <a:rPr lang="ru-RU" sz="2000" i="1" dirty="0" err="1">
                <a:latin typeface="Segoe Script" pitchFamily="66" charset="0"/>
              </a:rPr>
              <a:t>прагнуть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пізнати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якомога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більше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його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смаків</a:t>
            </a:r>
            <a:r>
              <a:rPr lang="ru-RU" sz="2000" i="1" dirty="0">
                <a:latin typeface="Segoe Script" pitchFamily="66" charset="0"/>
              </a:rPr>
              <a:t>. В кожного </a:t>
            </a:r>
            <a:r>
              <a:rPr lang="ru-RU" sz="2000" i="1" dirty="0" err="1">
                <a:latin typeface="Segoe Script" pitchFamily="66" charset="0"/>
              </a:rPr>
              <a:t>власні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уподобання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щодо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виробника</a:t>
            </a:r>
            <a:r>
              <a:rPr lang="ru-RU" sz="2000" i="1" dirty="0">
                <a:latin typeface="Segoe Script" pitchFamily="66" charset="0"/>
              </a:rPr>
              <a:t>, сорту, </a:t>
            </a:r>
            <a:r>
              <a:rPr lang="ru-RU" sz="2000" i="1" dirty="0" err="1">
                <a:latin typeface="Segoe Script" pitchFamily="66" charset="0"/>
              </a:rPr>
              <a:t>країни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вирощування</a:t>
            </a:r>
            <a:r>
              <a:rPr lang="ru-RU" sz="2000" i="1" dirty="0">
                <a:latin typeface="Segoe Script" pitchFamily="66" charset="0"/>
              </a:rPr>
              <a:t>, але </a:t>
            </a:r>
            <a:r>
              <a:rPr lang="ru-RU" sz="2000" i="1" dirty="0" err="1">
                <a:latin typeface="Segoe Script" pitchFamily="66" charset="0"/>
              </a:rPr>
              <a:t>всіх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об’єднує</a:t>
            </a:r>
            <a:r>
              <a:rPr lang="ru-RU" sz="2000" i="1" dirty="0">
                <a:latin typeface="Segoe Script" pitchFamily="66" charset="0"/>
              </a:rPr>
              <a:t> </a:t>
            </a:r>
            <a:r>
              <a:rPr lang="ru-RU" sz="2000" i="1" dirty="0" err="1">
                <a:latin typeface="Segoe Script" pitchFamily="66" charset="0"/>
              </a:rPr>
              <a:t>любов</a:t>
            </a:r>
            <a:r>
              <a:rPr lang="ru-RU" sz="2000" i="1" dirty="0">
                <a:latin typeface="Segoe Script" pitchFamily="66" charset="0"/>
              </a:rPr>
              <a:t> до </a:t>
            </a:r>
            <a:r>
              <a:rPr lang="ru-RU" sz="2000" i="1" dirty="0" err="1">
                <a:latin typeface="Segoe Script" pitchFamily="66" charset="0"/>
              </a:rPr>
              <a:t>кави</a:t>
            </a:r>
            <a:r>
              <a:rPr lang="ru-RU" sz="2000" i="1" dirty="0">
                <a:latin typeface="Segoe Script" pitchFamily="66" charset="0"/>
              </a:rPr>
              <a:t>.</a:t>
            </a:r>
            <a:endParaRPr lang="uk-UA" sz="2000" i="1" dirty="0">
              <a:latin typeface="Segoe Script" pitchFamily="66" charset="0"/>
            </a:endParaRPr>
          </a:p>
        </p:txBody>
      </p:sp>
      <p:pic>
        <p:nvPicPr>
          <p:cNvPr id="1028" name="Picture 4" descr="https://www.zavari.ua/wp-content/uploads/2024/02/kava-az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233" y="4975474"/>
            <a:ext cx="2730617" cy="181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36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838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Як виглядає кавове дерево</a:t>
            </a:r>
            <a:r>
              <a:rPr lang="en-US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?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4" name="Содержимое 3" descr="coffee-arabic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7600" y="1600200"/>
            <a:ext cx="26924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Зеленый коф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1295401"/>
            <a:ext cx="365760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800px-Bourbon_Coffe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900" y="4457700"/>
            <a:ext cx="390842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800px-CoffeeCatuca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5100" y="4543425"/>
            <a:ext cx="33940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offee_tour_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590800"/>
            <a:ext cx="3048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k_330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001" y="3733800"/>
            <a:ext cx="2476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60800" y="1066800"/>
            <a:ext cx="3251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171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609600" y="1371599"/>
            <a:ext cx="5386917" cy="990601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</a:t>
            </a:r>
          </a:p>
          <a:p>
            <a:pPr algn="ctr"/>
            <a:r>
              <a:rPr lang="ru-RU" sz="2800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кавового</a:t>
            </a:r>
            <a:r>
              <a:rPr lang="ru-RU" sz="2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зернятка</a:t>
            </a:r>
            <a:r>
              <a:rPr lang="ru-RU" sz="2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endParaRPr lang="ru-RU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 bwMode="auto">
          <a:xfrm>
            <a:off x="1680927" y="4459586"/>
            <a:ext cx="254704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>
          <a:xfrm>
            <a:off x="6199717" y="2201896"/>
            <a:ext cx="5384800" cy="259870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Кофеїн – 0,7-2,5 %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Білки – 9-19 %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Жири – 9,5-18 %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Вуглеводи – 4,5-12 %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Мінеральні речовини – 4-5 %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Органічні кислоти – 4-11 %</a:t>
            </a:r>
            <a:endParaRPr lang="ru-RU" sz="20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972800" cy="987552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60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Кавові зерна</a:t>
            </a:r>
            <a:endParaRPr lang="ru-RU" sz="60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3"/>
          </p:nvPr>
        </p:nvSpPr>
        <p:spPr>
          <a:xfrm>
            <a:off x="6197600" y="1143001"/>
            <a:ext cx="5386917" cy="914400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Хімічний склад сухої речовини</a:t>
            </a:r>
            <a:r>
              <a:rPr lang="en-US" sz="2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28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400" y="2209801"/>
            <a:ext cx="5689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1 – центральна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боріздка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0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ендосперм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0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епідерміс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срібляста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плівка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0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ендокарп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; 5 —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пектиновий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шар; </a:t>
            </a:r>
          </a:p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мезокарп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плодова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м'якоть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); </a:t>
            </a:r>
          </a:p>
          <a:p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20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екзокарп</a:t>
            </a:r>
            <a:r>
              <a:rPr lang="ru-RU" sz="20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Кава бореться з депресіє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4" descr="Кава бореться з депресією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050" y="4826683"/>
            <a:ext cx="3409950" cy="203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63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887" y="0"/>
            <a:ext cx="11307778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Хімічний склад сирої кави</a:t>
            </a:r>
            <a:endParaRPr lang="uk-UA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5162" y="1332974"/>
            <a:ext cx="8402913" cy="428628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У складі сухих речовин кави :</a:t>
            </a:r>
          </a:p>
          <a:p>
            <a:r>
              <a:rPr lang="uk-UA" dirty="0" smtClean="0"/>
              <a:t>32-36% припадає на екстрактивні речовини, </a:t>
            </a:r>
          </a:p>
          <a:p>
            <a:r>
              <a:rPr lang="uk-UA" dirty="0" smtClean="0"/>
              <a:t>0,7-2,5% — на кофеїн, </a:t>
            </a:r>
          </a:p>
          <a:p>
            <a:r>
              <a:rPr lang="uk-UA" dirty="0" smtClean="0"/>
              <a:t>3,5-7,7% — дубильні речовини,</a:t>
            </a:r>
          </a:p>
          <a:p>
            <a:r>
              <a:rPr lang="uk-UA" dirty="0" smtClean="0"/>
              <a:t> 9-19,2% — білки,</a:t>
            </a:r>
          </a:p>
          <a:p>
            <a:r>
              <a:rPr lang="uk-UA" dirty="0" smtClean="0"/>
              <a:t> 9,4-18% — жири, </a:t>
            </a:r>
          </a:p>
          <a:p>
            <a:r>
              <a:rPr lang="uk-UA" dirty="0" smtClean="0"/>
              <a:t>4,2-11,8% — сахарозу, </a:t>
            </a:r>
          </a:p>
          <a:p>
            <a:r>
              <a:rPr lang="uk-UA" dirty="0" smtClean="0"/>
              <a:t>5,5-10,9% — хлорогенову кислоту.</a:t>
            </a:r>
            <a:endParaRPr lang="uk-UA" dirty="0"/>
          </a:p>
        </p:txBody>
      </p:sp>
      <p:pic>
        <p:nvPicPr>
          <p:cNvPr id="5" name="Рисунок 4" descr="cafe_do_brazil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3234" y="3765419"/>
            <a:ext cx="4279075" cy="30087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coffee_beans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351941" y="1247819"/>
            <a:ext cx="2720368" cy="1606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85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4000" y="0"/>
            <a:ext cx="11582400" cy="8382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Історія приготування кави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8" name="Содержимое 7" descr="Безымянный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1" y="5029201"/>
            <a:ext cx="7047620" cy="143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21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0095" y="1552481"/>
            <a:ext cx="1320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000135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438" y="1287101"/>
            <a:ext cx="255408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brewers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7117" y="2315423"/>
            <a:ext cx="2235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http://kofedom.ru/products/machines_satur/syncrony_digital_compac/thumb.jpg"/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8940801" y="4114801"/>
            <a:ext cx="18923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1295400"/>
            <a:ext cx="25400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кругленный прямоугольник 14"/>
          <p:cNvSpPr/>
          <p:nvPr/>
        </p:nvSpPr>
        <p:spPr>
          <a:xfrm>
            <a:off x="8839200" y="5867400"/>
            <a:ext cx="2032000" cy="6096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Кавоварка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176095" y="3266981"/>
            <a:ext cx="1828800" cy="76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Джезва</a:t>
            </a:r>
          </a:p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(турка) 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35426" y="1143001"/>
            <a:ext cx="4482974" cy="609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663300"/>
                </a:solidFill>
              </a:rPr>
              <a:t>Спочатку кава була їжею…</a:t>
            </a:r>
            <a:endParaRPr lang="ru-RU" sz="2000" b="1" i="1" dirty="0">
              <a:solidFill>
                <a:srgbClr val="663300"/>
              </a:solidFill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26226" y="2133600"/>
            <a:ext cx="1778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62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62550"/>
            <a:ext cx="12192000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Технологія приготування кавових зерен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4" name="Содержимое 3" descr="berry_drink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061" y="1347788"/>
            <a:ext cx="22352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0" y="3733800"/>
            <a:ext cx="203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offee_tour_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57647" y="1669375"/>
            <a:ext cx="2202004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istory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8784" y="3774400"/>
            <a:ext cx="190076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800px-Unroasted_coffee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2307502"/>
            <a:ext cx="3048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offee_tour_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4724400"/>
            <a:ext cx="2895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53600" y="2743200"/>
            <a:ext cx="1828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ый прямоугольник 11"/>
          <p:cNvSpPr/>
          <p:nvPr/>
        </p:nvSpPr>
        <p:spPr>
          <a:xfrm>
            <a:off x="101600" y="5257800"/>
            <a:ext cx="2844800" cy="6858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Збирання врожаю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18368" y="3241000"/>
            <a:ext cx="2641600" cy="5334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Сушка зерен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299200" y="1600200"/>
            <a:ext cx="2641600" cy="6858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Зерна до обсмажування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91200" y="4267200"/>
            <a:ext cx="3556000" cy="4572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Після обсмажування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347200" y="1752600"/>
            <a:ext cx="2438400" cy="9906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Сортування,</a:t>
            </a:r>
          </a:p>
          <a:p>
            <a:pPr algn="ctr"/>
            <a:r>
              <a:rPr lang="uk-UA" b="1" i="1" dirty="0" smtClean="0">
                <a:solidFill>
                  <a:schemeClr val="accent1">
                    <a:lumMod val="50000"/>
                  </a:schemeClr>
                </a:solidFill>
              </a:rPr>
              <a:t>фасування</a:t>
            </a:r>
            <a:endParaRPr lang="ru-RU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4" name="Picture 6" descr="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652000" y="3962400"/>
            <a:ext cx="21336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851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9422" y="262550"/>
            <a:ext cx="11018067" cy="469113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i="1" dirty="0" smtClean="0"/>
              <a:t>    Н</a:t>
            </a:r>
            <a:r>
              <a:rPr lang="en-US" i="1" dirty="0" smtClean="0"/>
              <a:t>a</a:t>
            </a:r>
            <a:r>
              <a:rPr lang="uk-UA" i="1" dirty="0" smtClean="0"/>
              <a:t>йважливішою біологічно активною речовиною кави є алкалоїд кофеїн, кількість якого, в залежності від сортів, становить від 0,5 до 2,8 %. </a:t>
            </a:r>
          </a:p>
          <a:p>
            <a:pPr algn="just"/>
            <a:r>
              <a:rPr lang="uk-UA" i="1" dirty="0" smtClean="0"/>
              <a:t>Найбільше кофеїну є в сорті "робуста" із Гвінеї. </a:t>
            </a:r>
          </a:p>
          <a:p>
            <a:pPr algn="just"/>
            <a:r>
              <a:rPr lang="uk-UA" i="1" dirty="0" smtClean="0"/>
              <a:t>В свіжих кавових зернах, крім кофеїну, міститься близько 11% жирів, до 8 % цукрів, до 13 % білку, а також клітковина, мінеральні речовини та органічні кислоти. </a:t>
            </a:r>
          </a:p>
          <a:p>
            <a:pPr algn="just"/>
            <a:r>
              <a:rPr lang="uk-UA" i="1" dirty="0" smtClean="0"/>
              <a:t>При обсмажуванні зерен кави до темно-коричневого кольору виділяється ефірна олія або так званий кафіол, який надає напоям специфічного запаху і смаку.</a:t>
            </a:r>
            <a:endParaRPr lang="uk-UA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43154" y="5541137"/>
            <a:ext cx="22352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663300"/>
                </a:solidFill>
              </a:rPr>
              <a:t>Формула кофеїну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6" name="Picture 7" descr="P113090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980849"/>
            <a:ext cx="2897212" cy="1806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https://upload.wikimedia.org/wikipedia/commons/thumb/a/a1/Koffein_-_Caffeine.svg/200px-Koffein_-_Caffein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4217669"/>
            <a:ext cx="3200400" cy="264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43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45225" y="1263019"/>
            <a:ext cx="5903979" cy="4429132"/>
          </a:xfrm>
        </p:spPr>
        <p:txBody>
          <a:bodyPr>
            <a:normAutofit fontScale="92500" lnSpcReduction="10000"/>
          </a:bodyPr>
          <a:lstStyle/>
          <a:p>
            <a:r>
              <a:rPr lang="uk-UA" i="1" dirty="0" smtClean="0"/>
              <a:t>    Дія кави на організм людини пов'язана із вмістом у ній кофеїну. </a:t>
            </a:r>
          </a:p>
          <a:p>
            <a:r>
              <a:rPr lang="uk-UA" i="1" dirty="0" smtClean="0"/>
              <a:t>Кофеїн сприяє рефлекторній збудливості, підсилює діяльність серця та органів дихання, підвищує артеріальний тиск, розширює судини головного мозку, а також стимулює функцію нирок і печінки.</a:t>
            </a:r>
            <a:endParaRPr lang="uk-UA" i="1" dirty="0"/>
          </a:p>
        </p:txBody>
      </p:sp>
      <p:pic>
        <p:nvPicPr>
          <p:cNvPr id="4" name="Рисунок 3" descr="кава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22" y="2428342"/>
            <a:ext cx="4571989" cy="43576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Вплив на організм</a:t>
            </a:r>
            <a:endParaRPr lang="uk-UA" sz="5400" b="1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6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Переваги та недоліки</a:t>
            </a:r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:</a:t>
            </a:r>
            <a:endParaRPr lang="uk-UA" sz="5400" b="1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0870" y="1146519"/>
            <a:ext cx="11752132" cy="5708210"/>
          </a:xfrm>
        </p:spPr>
        <p:txBody>
          <a:bodyPr>
            <a:noAutofit/>
          </a:bodyPr>
          <a:lstStyle/>
          <a:p>
            <a:r>
              <a:rPr lang="ru-RU" sz="2900" dirty="0" smtClean="0"/>
              <a:t>М'який стимулятор, який може поліпшити мозкову активність</a:t>
            </a:r>
            <a:r>
              <a:rPr lang="en-US" sz="2900" dirty="0" smtClean="0"/>
              <a:t>;</a:t>
            </a:r>
            <a:r>
              <a:rPr lang="ru-RU" sz="2900" dirty="0" smtClean="0"/>
              <a:t>  </a:t>
            </a:r>
          </a:p>
          <a:p>
            <a:r>
              <a:rPr lang="uk-UA" sz="2900" dirty="0"/>
              <a:t>Надмірне захоплення кавою підвищує ризик серцевих захворювань</a:t>
            </a:r>
            <a:r>
              <a:rPr lang="en-US" sz="2900" dirty="0" smtClean="0"/>
              <a:t>;</a:t>
            </a:r>
            <a:endParaRPr lang="uk-UA" sz="2900" dirty="0" smtClean="0"/>
          </a:p>
          <a:p>
            <a:r>
              <a:rPr lang="ru-RU" sz="2900" dirty="0" err="1"/>
              <a:t>Прискорює</a:t>
            </a:r>
            <a:r>
              <a:rPr lang="ru-RU" sz="2900" dirty="0"/>
              <a:t> </a:t>
            </a:r>
            <a:r>
              <a:rPr lang="ru-RU" sz="2900" dirty="0" err="1"/>
              <a:t>втрату</a:t>
            </a:r>
            <a:r>
              <a:rPr lang="ru-RU" sz="2900" dirty="0"/>
              <a:t> </a:t>
            </a:r>
            <a:r>
              <a:rPr lang="ru-RU" sz="2900" dirty="0" err="1"/>
              <a:t>мінеральних</a:t>
            </a:r>
            <a:r>
              <a:rPr lang="ru-RU" sz="2900" dirty="0"/>
              <a:t> </a:t>
            </a:r>
            <a:r>
              <a:rPr lang="ru-RU" sz="2900" dirty="0" err="1"/>
              <a:t>речовин</a:t>
            </a:r>
            <a:r>
              <a:rPr lang="ru-RU" sz="2900" dirty="0"/>
              <a:t> </a:t>
            </a:r>
            <a:r>
              <a:rPr lang="ru-RU" sz="2900" dirty="0" err="1"/>
              <a:t>кісткової</a:t>
            </a:r>
            <a:r>
              <a:rPr lang="ru-RU" sz="2900" dirty="0"/>
              <a:t> </a:t>
            </a:r>
            <a:r>
              <a:rPr lang="ru-RU" sz="2900" dirty="0" err="1"/>
              <a:t>тканини</a:t>
            </a:r>
            <a:r>
              <a:rPr lang="en-US" sz="2900" dirty="0"/>
              <a:t>;</a:t>
            </a:r>
            <a:endParaRPr lang="uk-UA" sz="2900" dirty="0"/>
          </a:p>
          <a:p>
            <a:r>
              <a:rPr lang="uk-UA" sz="2900" dirty="0" smtClean="0"/>
              <a:t>Може </a:t>
            </a:r>
            <a:r>
              <a:rPr lang="uk-UA" sz="2900" dirty="0"/>
              <a:t>викликати мігрень у людей з підвищеною чутливістю</a:t>
            </a:r>
            <a:r>
              <a:rPr lang="en-US" sz="2900" dirty="0"/>
              <a:t>;</a:t>
            </a:r>
            <a:endParaRPr lang="uk-UA" sz="2900" dirty="0"/>
          </a:p>
          <a:p>
            <a:r>
              <a:rPr lang="uk-UA" sz="2900" dirty="0"/>
              <a:t>Може підвищити рівень холестерину в крові</a:t>
            </a:r>
            <a:r>
              <a:rPr lang="en-US" sz="2900" dirty="0"/>
              <a:t>;</a:t>
            </a:r>
            <a:endParaRPr lang="uk-UA" sz="2900" dirty="0"/>
          </a:p>
          <a:p>
            <a:r>
              <a:rPr lang="ru-RU" sz="2900" dirty="0" err="1" smtClean="0"/>
              <a:t>Запобігає</a:t>
            </a:r>
            <a:r>
              <a:rPr lang="ru-RU" sz="2900" dirty="0" smtClean="0"/>
              <a:t> утворенню ракових пухлин</a:t>
            </a:r>
            <a:r>
              <a:rPr lang="en-US" sz="2900" dirty="0" smtClean="0"/>
              <a:t>;</a:t>
            </a:r>
            <a:endParaRPr lang="ru-RU" sz="2900" dirty="0" smtClean="0"/>
          </a:p>
          <a:p>
            <a:r>
              <a:rPr lang="ru-RU" sz="2900" dirty="0" err="1"/>
              <a:t>Дозволяє</a:t>
            </a:r>
            <a:r>
              <a:rPr lang="ru-RU" sz="2900" dirty="0"/>
              <a:t> не </a:t>
            </a:r>
            <a:r>
              <a:rPr lang="ru-RU" sz="2900" dirty="0" err="1"/>
              <a:t>засинати</a:t>
            </a:r>
            <a:r>
              <a:rPr lang="ru-RU" sz="2900" dirty="0"/>
              <a:t>, коли </a:t>
            </a:r>
            <a:r>
              <a:rPr lang="ru-RU" sz="2900" dirty="0" err="1"/>
              <a:t>це</a:t>
            </a:r>
            <a:r>
              <a:rPr lang="ru-RU" sz="2900" dirty="0"/>
              <a:t> </a:t>
            </a:r>
            <a:r>
              <a:rPr lang="ru-RU" sz="2900" dirty="0" err="1"/>
              <a:t>необхідно</a:t>
            </a:r>
            <a:r>
              <a:rPr lang="ru-RU" sz="2900" dirty="0"/>
              <a:t>;</a:t>
            </a:r>
          </a:p>
          <a:p>
            <a:r>
              <a:rPr lang="ru-RU" sz="2900" dirty="0" err="1" smtClean="0"/>
              <a:t>Збуджуючий</a:t>
            </a:r>
            <a:r>
              <a:rPr lang="ru-RU" sz="2900" dirty="0" smtClean="0"/>
              <a:t> засіб</a:t>
            </a:r>
            <a:r>
              <a:rPr lang="en-US" sz="2900" dirty="0" smtClean="0"/>
              <a:t>;</a:t>
            </a:r>
            <a:endParaRPr lang="ru-RU" sz="2900" dirty="0" smtClean="0"/>
          </a:p>
          <a:p>
            <a:r>
              <a:rPr lang="uk-UA" sz="2900" dirty="0" smtClean="0"/>
              <a:t>Викликає </a:t>
            </a:r>
            <a:r>
              <a:rPr lang="uk-UA" sz="2900" dirty="0"/>
              <a:t>безсоння</a:t>
            </a:r>
            <a:r>
              <a:rPr lang="en-US" sz="2900" dirty="0" smtClean="0"/>
              <a:t>;</a:t>
            </a:r>
            <a:endParaRPr lang="uk-UA" sz="2900" dirty="0"/>
          </a:p>
          <a:p>
            <a:r>
              <a:rPr lang="uk-UA" sz="2900" dirty="0" smtClean="0"/>
              <a:t>Виникає </a:t>
            </a:r>
            <a:r>
              <a:rPr lang="uk-UA" sz="2900" dirty="0"/>
              <a:t>звикання</a:t>
            </a:r>
            <a:r>
              <a:rPr lang="en-US" sz="2900" dirty="0"/>
              <a:t>.</a:t>
            </a:r>
            <a:r>
              <a:rPr lang="uk-UA" sz="2900" dirty="0"/>
              <a:t> </a:t>
            </a:r>
          </a:p>
        </p:txBody>
      </p:sp>
      <p:pic>
        <p:nvPicPr>
          <p:cNvPr id="4" name="Picture 4" descr="coffee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27464" y="3938257"/>
            <a:ext cx="4558913" cy="29164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816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85775"/>
            <a:ext cx="12192000" cy="88265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r"/>
            <a:r>
              <a:rPr lang="uk-UA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Нетрадиційне </a:t>
            </a:r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/>
            </a:r>
            <a:b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</a:br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використання </a:t>
            </a:r>
            <a:r>
              <a:rPr lang="uk-UA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кави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4190" y="1823895"/>
            <a:ext cx="2412685" cy="169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67558" y="2720768"/>
            <a:ext cx="1932517" cy="160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https://coffee-ucc.com/sites/default/files/ka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4961292"/>
            <a:ext cx="3467100" cy="189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79215" y="485775"/>
            <a:ext cx="646747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dirty="0"/>
              <a:t>1. Засіб для схуднення. </a:t>
            </a:r>
            <a:endParaRPr lang="uk-UA" sz="2400" dirty="0"/>
          </a:p>
          <a:p>
            <a:pPr fontAlgn="base"/>
            <a:r>
              <a:rPr lang="uk-UA" sz="2400" b="1" dirty="0"/>
              <a:t>2. </a:t>
            </a:r>
            <a:r>
              <a:rPr lang="uk-UA" sz="2400" b="1" dirty="0" err="1"/>
              <a:t>Антицелюлітний</a:t>
            </a:r>
            <a:r>
              <a:rPr lang="uk-UA" sz="2400" b="1" dirty="0"/>
              <a:t> </a:t>
            </a:r>
            <a:r>
              <a:rPr lang="uk-UA" sz="2400" b="1" dirty="0" err="1"/>
              <a:t>скраб</a:t>
            </a:r>
            <a:r>
              <a:rPr lang="uk-UA" sz="2400" b="1" dirty="0"/>
              <a:t>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3</a:t>
            </a:r>
            <a:r>
              <a:rPr lang="uk-UA" sz="2400" b="1" dirty="0"/>
              <a:t>. </a:t>
            </a:r>
            <a:r>
              <a:rPr lang="uk-UA" sz="2400" b="1" dirty="0" err="1"/>
              <a:t>Бронзат</a:t>
            </a:r>
            <a:r>
              <a:rPr lang="uk-UA" sz="2400" b="1" dirty="0"/>
              <a:t> (штучна засмага).</a:t>
            </a:r>
            <a:r>
              <a:rPr lang="uk-UA" sz="2400" dirty="0"/>
              <a:t> </a:t>
            </a:r>
          </a:p>
          <a:p>
            <a:pPr fontAlgn="base"/>
            <a:r>
              <a:rPr lang="uk-UA" sz="2400" b="1" dirty="0"/>
              <a:t>4. Зубна паста.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5</a:t>
            </a:r>
            <a:r>
              <a:rPr lang="uk-UA" sz="2400" b="1" dirty="0"/>
              <a:t>. Засіб для боротьби з попелом.</a:t>
            </a:r>
            <a:r>
              <a:rPr lang="uk-UA" sz="2400" dirty="0"/>
              <a:t> </a:t>
            </a:r>
          </a:p>
          <a:p>
            <a:pPr fontAlgn="base"/>
            <a:r>
              <a:rPr lang="uk-UA" sz="2400" b="1" dirty="0"/>
              <a:t>6. Собачий шампунь від бліх.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7</a:t>
            </a:r>
            <a:r>
              <a:rPr lang="uk-UA" sz="2400" b="1" dirty="0"/>
              <a:t>. Захист від кішок.</a:t>
            </a:r>
            <a:r>
              <a:rPr lang="uk-UA" sz="2400" dirty="0"/>
              <a:t> </a:t>
            </a:r>
          </a:p>
          <a:p>
            <a:pPr fontAlgn="base"/>
            <a:r>
              <a:rPr lang="uk-UA" sz="2400" b="1" dirty="0"/>
              <a:t>8. Засіб для чищення. </a:t>
            </a:r>
            <a:endParaRPr lang="uk-UA" sz="2400" dirty="0"/>
          </a:p>
          <a:p>
            <a:pPr fontAlgn="base"/>
            <a:r>
              <a:rPr lang="uk-UA" sz="2400" b="1" dirty="0"/>
              <a:t>9. Засіб для усунення подряпин на меблях.</a:t>
            </a:r>
            <a:r>
              <a:rPr lang="uk-UA" sz="2400" dirty="0"/>
              <a:t> </a:t>
            </a:r>
          </a:p>
          <a:p>
            <a:pPr fontAlgn="base"/>
            <a:r>
              <a:rPr lang="uk-UA" sz="2400" b="1" dirty="0"/>
              <a:t>10. Фарба.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11</a:t>
            </a:r>
            <a:r>
              <a:rPr lang="uk-UA" sz="2400" b="1" dirty="0"/>
              <a:t>. Засіб від комах. </a:t>
            </a:r>
            <a:endParaRPr lang="uk-UA" sz="2400" b="1" dirty="0" smtClean="0"/>
          </a:p>
          <a:p>
            <a:pPr fontAlgn="base"/>
            <a:r>
              <a:rPr lang="uk-UA" sz="2400" b="1" dirty="0" smtClean="0"/>
              <a:t>12</a:t>
            </a:r>
            <a:r>
              <a:rPr lang="uk-UA" sz="2400" b="1" dirty="0"/>
              <a:t>. Добриво.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14</a:t>
            </a:r>
            <a:r>
              <a:rPr lang="uk-UA" sz="2400" b="1" dirty="0"/>
              <a:t>. «Вбивця запахів».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15</a:t>
            </a:r>
            <a:r>
              <a:rPr lang="uk-UA" sz="2400" b="1" dirty="0"/>
              <a:t>. Кава - прекрасна домашня рослина.</a:t>
            </a:r>
            <a:r>
              <a:rPr lang="uk-UA" sz="2400" dirty="0"/>
              <a:t> </a:t>
            </a:r>
          </a:p>
          <a:p>
            <a:pPr fontAlgn="base"/>
            <a:r>
              <a:rPr lang="uk-UA" sz="2400" b="1" dirty="0"/>
              <a:t>16. Допомагає в господарстві. </a:t>
            </a:r>
            <a:endParaRPr lang="uk-UA" sz="2400" b="1" dirty="0" smtClean="0"/>
          </a:p>
          <a:p>
            <a:pPr fontAlgn="base"/>
            <a:r>
              <a:rPr lang="uk-UA" sz="2400" b="1" dirty="0" smtClean="0"/>
              <a:t>17</a:t>
            </a:r>
            <a:r>
              <a:rPr lang="uk-UA" sz="2400" b="1" dirty="0"/>
              <a:t>. Дозволяє заглянути в майбутнє</a:t>
            </a:r>
            <a:r>
              <a:rPr lang="uk-UA" sz="2400" dirty="0"/>
              <a:t> </a:t>
            </a:r>
            <a:endParaRPr lang="uk-UA" sz="2400" dirty="0" smtClean="0"/>
          </a:p>
          <a:p>
            <a:pPr fontAlgn="base"/>
            <a:r>
              <a:rPr lang="uk-UA" sz="2400" b="1" dirty="0" smtClean="0"/>
              <a:t>18</a:t>
            </a:r>
            <a:r>
              <a:rPr lang="uk-UA" sz="2400" b="1" dirty="0"/>
              <a:t>. Складова кондитерських виробів.</a:t>
            </a:r>
            <a:r>
              <a:rPr lang="uk-UA" sz="2400" dirty="0"/>
              <a:t> </a:t>
            </a:r>
            <a:endParaRPr lang="uk-UA" sz="2400" dirty="0" smtClean="0"/>
          </a:p>
        </p:txBody>
      </p:sp>
    </p:spTree>
    <p:extLst>
      <p:ext uri="{BB962C8B-B14F-4D97-AF65-F5344CB8AC3E}">
        <p14:creationId xmlns:p14="http://schemas.microsoft.com/office/powerpoint/2010/main" val="191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40286"/>
            <a:ext cx="12192000" cy="88265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Нетрадиційне </a:t>
            </a:r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/>
            </a:r>
            <a:b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</a:br>
            <a:r>
              <a:rPr lang="uk-UA" sz="5400" b="1" cap="none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використання </a:t>
            </a:r>
            <a:r>
              <a:rPr lang="uk-UA" sz="54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кави</a:t>
            </a:r>
            <a:endParaRPr lang="ru-RU" sz="5400" b="1" cap="none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31746" name="Picture 2" descr="https://coffee-ucc.com/sites/default/files/kava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5495"/>
            <a:ext cx="2691673" cy="14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28625" y="1466493"/>
            <a:ext cx="11506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dirty="0" smtClean="0"/>
              <a:t>У </a:t>
            </a:r>
            <a:r>
              <a:rPr lang="uk-UA" sz="2400" b="1" dirty="0"/>
              <a:t>Франції вийшли газети з ароматом кави</a:t>
            </a:r>
            <a:endParaRPr lang="uk-UA" sz="2400" dirty="0"/>
          </a:p>
          <a:p>
            <a:pPr>
              <a:spcBef>
                <a:spcPts val="0"/>
              </a:spcBef>
            </a:pPr>
            <a:r>
              <a:rPr lang="uk-UA" sz="2400" dirty="0"/>
              <a:t>ПАРИЖ, 26 травня 2004. Французькі газети </a:t>
            </a:r>
            <a:r>
              <a:rPr lang="en-US" sz="2400" dirty="0"/>
              <a:t>Le </a:t>
            </a:r>
            <a:r>
              <a:rPr lang="en-US" sz="2400" dirty="0" err="1"/>
              <a:t>Parisien</a:t>
            </a:r>
            <a:r>
              <a:rPr lang="en-US" sz="2400" dirty="0"/>
              <a:t> </a:t>
            </a:r>
            <a:r>
              <a:rPr lang="uk-UA" sz="2400" dirty="0"/>
              <a:t>і </a:t>
            </a:r>
            <a:r>
              <a:rPr lang="en-US" sz="2400" dirty="0" err="1"/>
              <a:t>Aujourd'hui</a:t>
            </a:r>
            <a:r>
              <a:rPr lang="en-US" sz="2400" dirty="0"/>
              <a:t> </a:t>
            </a:r>
            <a:r>
              <a:rPr lang="uk-UA" sz="2400" dirty="0"/>
              <a:t>вийшли у продаж з ароматом </a:t>
            </a:r>
            <a:r>
              <a:rPr lang="uk-UA" sz="2400" dirty="0" err="1"/>
              <a:t>свіжозавареної</a:t>
            </a:r>
            <a:r>
              <a:rPr lang="uk-UA" sz="2400" dirty="0"/>
              <a:t> кави. Газети виділяли аромат нового сорту кави відомої кавової компанії, яка провела таким чином велику рекламну акцію. Вартість ароматизації склала більше 300 тис. євро, з яких близько 50% були витрачені на здійснення самого технічного процесу. За словами організаторів акції, для того, щоб просочити газети кавовим ароматом, необхідно було впровадити у виробництво особливий стійкий ароматизатор. Французи оцінили по достоїнству переваги ароматизованої газети. Весь 680-тисячний тираж найбільш продаваних газет Франції був розкуплений за лічені години.</a:t>
            </a:r>
            <a:endParaRPr lang="uk-UA" sz="2200" i="1" dirty="0"/>
          </a:p>
        </p:txBody>
      </p:sp>
      <p:pic>
        <p:nvPicPr>
          <p:cNvPr id="32770" name="Picture 2" descr="Нетрадиційне використання кави | Сoffee-ucc.co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674" y="4795831"/>
            <a:ext cx="3432175" cy="206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75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1560970" y="618369"/>
            <a:ext cx="776410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115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Історія кави</a:t>
            </a:r>
            <a:r>
              <a:rPr lang="uk-UA" sz="11500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 </a:t>
            </a:r>
            <a:endParaRPr lang="uk-UA" sz="13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1638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20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2" descr="Картинки по запросу история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3943"/>
            <a:ext cx="4943475" cy="314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5514975" y="313968"/>
            <a:ext cx="646747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uk-UA" sz="2200" i="1" dirty="0"/>
              <a:t>Існує </a:t>
            </a:r>
            <a:r>
              <a:rPr lang="uk-UA" sz="2200" i="1" dirty="0" smtClean="0"/>
              <a:t>цікава </a:t>
            </a:r>
            <a:r>
              <a:rPr lang="uk-UA" sz="2200" i="1" dirty="0"/>
              <a:t>ефіопська легенда, згідно якої першим властивості кавового дерева відкрив Шейх Омар, відомий як один з найталановитіших лікарів свого часу. Йому вдавалося виліковувати навіть хворих, яких інші лікарі оголошували безнадійними.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uk-UA" sz="2200" i="1" dirty="0"/>
              <a:t>Одного разу, </a:t>
            </a:r>
            <a:r>
              <a:rPr lang="uk-UA" sz="2200" i="1" dirty="0" err="1"/>
              <a:t>бродивши</a:t>
            </a:r>
            <a:r>
              <a:rPr lang="uk-UA" sz="2200" i="1" dirty="0"/>
              <a:t> по горбах, Шейх Омар звернув увагу на невелике деревце із запашними квітами. Цілитель захотів досліджувати властивості цієї рослини. Він приготував відвар </a:t>
            </a:r>
            <a:r>
              <a:rPr lang="uk-UA" sz="2200" i="1" dirty="0" smtClean="0"/>
              <a:t>тільки з насіння </a:t>
            </a:r>
            <a:r>
              <a:rPr lang="uk-UA" sz="2200" i="1" dirty="0"/>
              <a:t> кавового дерева і приймав його протягом декількох днів</a:t>
            </a:r>
            <a:r>
              <a:rPr lang="uk-UA" sz="2200" i="1" dirty="0" smtClean="0"/>
              <a:t>.</a:t>
            </a:r>
            <a:endParaRPr lang="uk-UA" sz="22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809750" y="4253865"/>
            <a:ext cx="901065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>
              <a:spcBef>
                <a:spcPts val="0"/>
              </a:spcBef>
              <a:buNone/>
            </a:pPr>
            <a:r>
              <a:rPr lang="uk-UA" sz="2200" i="1" dirty="0" smtClean="0"/>
              <a:t>Незабаром </a:t>
            </a:r>
            <a:r>
              <a:rPr lang="uk-UA" sz="2200" i="1" dirty="0"/>
              <a:t>він відмітив, що у нього підвищилася працездатність і покращився настрій. Потім він вирішив додавати настій кавових зерен в цілющі настоянки, що допомагають від головних болів і нетравлення шлунку і відмітив, що їх ефективність помітно підвищилася. Довгий час цілитель нікому не розкривав секрет кавового дерева, і лише перед смертю передав його своєму синові.</a:t>
            </a:r>
          </a:p>
        </p:txBody>
      </p:sp>
    </p:spTree>
    <p:extLst>
      <p:ext uri="{BB962C8B-B14F-4D97-AF65-F5344CB8AC3E}">
        <p14:creationId xmlns:p14="http://schemas.microsoft.com/office/powerpoint/2010/main" val="303152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2" descr="kald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4130332"/>
            <a:ext cx="4324350" cy="2727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143339" y="162769"/>
            <a:ext cx="12048661" cy="309634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uk-UA" sz="2200" i="1" dirty="0" smtClean="0"/>
              <a:t>Інша легенда свідчить, що першим на дерева з червоними ягодами звернув увагу ефіопський пастух </a:t>
            </a:r>
            <a:r>
              <a:rPr lang="uk-UA" sz="2200" i="1" dirty="0" err="1" smtClean="0"/>
              <a:t>Калдім</a:t>
            </a:r>
            <a:r>
              <a:rPr lang="uk-UA" sz="2200" i="1" dirty="0" smtClean="0"/>
              <a:t>. Він відмітив, що його кози, з'ївши їх плоди, стають незвичайно бадьорими.</a:t>
            </a:r>
          </a:p>
          <a:p>
            <a:pPr>
              <a:spcBef>
                <a:spcPts val="0"/>
              </a:spcBef>
            </a:pPr>
            <a:r>
              <a:rPr lang="uk-UA" sz="2200" i="1" dirty="0" smtClean="0"/>
              <a:t>Він вирішивши пізнати цей магічний ефект експериментальним шляхом, зібрав ягоди і замочив їх у воді. На смак напій виявився огидним.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uk-UA" sz="2200" i="1" dirty="0" smtClean="0"/>
              <a:t>Роздосадуваний </a:t>
            </a:r>
            <a:r>
              <a:rPr lang="uk-UA" sz="2200" i="1" dirty="0" err="1" smtClean="0"/>
              <a:t>Калдім</a:t>
            </a:r>
            <a:r>
              <a:rPr lang="uk-UA" sz="2200" i="1" dirty="0" smtClean="0"/>
              <a:t> кинув вітки з ягодами в багаття, і через деякий час відчув незвичайний, дурманний аромат. Пастух розворушив багаття і зібрав тліючі зерна, потім знову залив їх водою і залишив настоюватися. Спробувавши напій, що через деякий час вийшов, він, до свого здивування, виявив, що смак його став гірким і терпким, але досить приємним, а незабаром відчув незвичайну бадьорість, що зберігалася протягом доби.</a:t>
            </a:r>
            <a:r>
              <a:rPr lang="uk-UA" sz="2200" i="1" dirty="0"/>
              <a:t> </a:t>
            </a:r>
            <a:endParaRPr lang="uk-UA" sz="2200" i="1" dirty="0" smtClean="0"/>
          </a:p>
          <a:p>
            <a:pPr marL="82296" indent="0">
              <a:spcBef>
                <a:spcPts val="0"/>
              </a:spcBef>
              <a:buNone/>
            </a:pPr>
            <a:r>
              <a:rPr lang="uk-UA" sz="2200" i="1" dirty="0" err="1" smtClean="0"/>
              <a:t>Калдім</a:t>
            </a:r>
            <a:r>
              <a:rPr lang="uk-UA" sz="2200" i="1" dirty="0" smtClean="0"/>
              <a:t> </a:t>
            </a:r>
            <a:r>
              <a:rPr lang="uk-UA" sz="2200" i="1" dirty="0"/>
              <a:t>розповів про цей </a:t>
            </a:r>
            <a:r>
              <a:rPr lang="uk-UA" sz="2200" i="1" dirty="0" smtClean="0"/>
              <a:t>незвичайний випадок настоятелеві </a:t>
            </a:r>
            <a:r>
              <a:rPr lang="uk-UA" sz="2200" i="1" dirty="0"/>
              <a:t>монастиря. Той </a:t>
            </a:r>
            <a:r>
              <a:rPr lang="uk-UA" sz="2200" i="1" dirty="0" smtClean="0"/>
              <a:t>зацікавився розповіддю пастуха і </a:t>
            </a:r>
            <a:r>
              <a:rPr lang="uk-UA" sz="2200" i="1" dirty="0"/>
              <a:t>вирішив випробувати дію напою на собі. </a:t>
            </a:r>
            <a:endParaRPr lang="uk-UA" sz="2200" i="1" dirty="0" smtClean="0"/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4657725" y="3943349"/>
            <a:ext cx="7315200" cy="2762251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spcBef>
                <a:spcPts val="0"/>
              </a:spcBef>
              <a:buFont typeface="Wingdings 2"/>
              <a:buNone/>
            </a:pPr>
            <a:r>
              <a:rPr lang="uk-UA" sz="2200" i="1" dirty="0" smtClean="0"/>
              <a:t>Перед нічною службою він попросив одного з послушників обсмажити зерна в печі, подрібнити, а потім залити киплячою водою і настояти якийсь час. Потім випив напій, що вийшов. Ефект виявився дивовижним: він відчував себе бадьорим всю ніч і наступний день. Настоятель був настільки вражений дією напою, що повелів всім ченцям пити цей відвар, щоб ті не засипали під час нічних молебнів.</a:t>
            </a:r>
            <a:endParaRPr lang="uk-UA" sz="2200" i="1" dirty="0"/>
          </a:p>
        </p:txBody>
      </p:sp>
    </p:spTree>
    <p:extLst>
      <p:ext uri="{BB962C8B-B14F-4D97-AF65-F5344CB8AC3E}">
        <p14:creationId xmlns:p14="http://schemas.microsoft.com/office/powerpoint/2010/main" val="32494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353086" y="1054051"/>
            <a:ext cx="99044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7200" b="1" dirty="0">
                <a:solidFill>
                  <a:srgbClr val="663300"/>
                </a:solidFill>
                <a:latin typeface="Segoe Script" pitchFamily="66" charset="0"/>
                <a:cs typeface="Times New Roman" pitchFamily="18" charset="0"/>
              </a:rPr>
              <a:t>Тонкощі кавового етикету</a:t>
            </a:r>
            <a:endParaRPr lang="uk-UA" sz="8000" dirty="0">
              <a:solidFill>
                <a:srgbClr val="663300"/>
              </a:solidFill>
              <a:latin typeface="Segoe Script" pitchFamily="66" charset="0"/>
            </a:endParaRPr>
          </a:p>
        </p:txBody>
      </p:sp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32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наливають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чашечки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омішавши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залишати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ложку в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чашці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покласти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блюдце;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прийнято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вмочати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печиво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проковтнули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їжу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п'ють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гарячою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невеликими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ковтками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манірно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відстовбурчувати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мізинець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просовувати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палець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вушко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ручки;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укор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спеціальних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щипців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прийнято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ложкою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ого треба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рукою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опустити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чашку.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4297" y="0"/>
            <a:ext cx="10258582" cy="83820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Тонкощі кавового етикету</a:t>
            </a:r>
            <a:endParaRPr lang="ru-RU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st_f7b0cd3fbf28a1b8550cc7be219d789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225" y="5555304"/>
            <a:ext cx="2009774" cy="130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381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353086" y="500053"/>
            <a:ext cx="990449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7200" b="1" dirty="0" smtClean="0">
                <a:solidFill>
                  <a:srgbClr val="663300"/>
                </a:solidFill>
                <a:latin typeface="Segoe Script" pitchFamily="66" charset="0"/>
                <a:cs typeface="Times New Roman" pitchFamily="18" charset="0"/>
              </a:rPr>
              <a:t>Технології приготування кави</a:t>
            </a:r>
            <a:endParaRPr lang="uk-UA" sz="8000" dirty="0">
              <a:solidFill>
                <a:srgbClr val="663300"/>
              </a:solidFill>
              <a:latin typeface="Segoe Script" pitchFamily="66" charset="0"/>
            </a:endParaRPr>
          </a:p>
        </p:txBody>
      </p:sp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574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2614" y="0"/>
            <a:ext cx="11582400" cy="83820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663300"/>
                </a:solidFill>
                <a:latin typeface="Segoe Script" pitchFamily="66" charset="0"/>
                <a:cs typeface="Times New Roman" pitchFamily="18" charset="0"/>
              </a:rPr>
              <a:t>Каву можна приготувати</a:t>
            </a:r>
            <a:endParaRPr lang="uk-UA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789408874"/>
              </p:ext>
            </p:extLst>
          </p:nvPr>
        </p:nvGraphicFramePr>
        <p:xfrm>
          <a:off x="72428" y="701644"/>
          <a:ext cx="12113537" cy="6156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58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517" y="2332037"/>
            <a:ext cx="11582400" cy="4525963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Турецька</a:t>
            </a:r>
            <a:r>
              <a:rPr lang="uk-UA" dirty="0"/>
              <a:t>: 1640 </a:t>
            </a:r>
            <a:r>
              <a:rPr lang="uk-UA" dirty="0" smtClean="0"/>
              <a:t>рік</a:t>
            </a:r>
            <a:endParaRPr lang="uk-UA" dirty="0"/>
          </a:p>
          <a:p>
            <a:r>
              <a:rPr lang="uk-UA" dirty="0"/>
              <a:t>Сифон (вакуумний): </a:t>
            </a:r>
            <a:r>
              <a:rPr lang="uk-UA" dirty="0" smtClean="0"/>
              <a:t>1830</a:t>
            </a:r>
            <a:endParaRPr lang="uk-UA" dirty="0"/>
          </a:p>
          <a:p>
            <a:r>
              <a:rPr lang="uk-UA" dirty="0" err="1"/>
              <a:t>Еспресо</a:t>
            </a:r>
            <a:r>
              <a:rPr lang="uk-UA" dirty="0"/>
              <a:t>: </a:t>
            </a:r>
            <a:r>
              <a:rPr lang="uk-UA" dirty="0" smtClean="0"/>
              <a:t>1884</a:t>
            </a:r>
            <a:endParaRPr lang="uk-UA" dirty="0"/>
          </a:p>
          <a:p>
            <a:r>
              <a:rPr lang="uk-UA" dirty="0"/>
              <a:t>Крапельний: </a:t>
            </a:r>
            <a:r>
              <a:rPr lang="uk-UA" dirty="0" smtClean="0"/>
              <a:t>1908</a:t>
            </a:r>
          </a:p>
          <a:p>
            <a:r>
              <a:rPr lang="uk-UA" dirty="0" smtClean="0"/>
              <a:t>Френч </a:t>
            </a:r>
            <a:r>
              <a:rPr lang="uk-UA" dirty="0"/>
              <a:t>Прес: </a:t>
            </a:r>
            <a:r>
              <a:rPr lang="uk-UA" dirty="0" smtClean="0"/>
              <a:t>1929</a:t>
            </a:r>
            <a:endParaRPr lang="uk-UA" dirty="0"/>
          </a:p>
          <a:p>
            <a:r>
              <a:rPr lang="uk-UA" dirty="0" err="1"/>
              <a:t>Кемекс</a:t>
            </a:r>
            <a:r>
              <a:rPr lang="uk-UA" dirty="0"/>
              <a:t>: </a:t>
            </a:r>
            <a:r>
              <a:rPr lang="uk-UA" dirty="0" smtClean="0"/>
              <a:t>1933</a:t>
            </a:r>
            <a:endParaRPr lang="uk-UA" dirty="0"/>
          </a:p>
          <a:p>
            <a:r>
              <a:rPr lang="uk-UA" dirty="0"/>
              <a:t>У </a:t>
            </a:r>
            <a:r>
              <a:rPr lang="uk-UA" dirty="0" err="1"/>
              <a:t>заварнику</a:t>
            </a:r>
            <a:r>
              <a:rPr lang="uk-UA" dirty="0"/>
              <a:t>: </a:t>
            </a:r>
            <a:r>
              <a:rPr lang="uk-UA" dirty="0" smtClean="0"/>
              <a:t>1933</a:t>
            </a:r>
            <a:endParaRPr lang="uk-UA" dirty="0"/>
          </a:p>
          <a:p>
            <a:r>
              <a:rPr lang="uk-UA" dirty="0" err="1"/>
              <a:t>Аеропресс</a:t>
            </a:r>
            <a:r>
              <a:rPr lang="uk-UA" dirty="0"/>
              <a:t>: </a:t>
            </a:r>
            <a:r>
              <a:rPr lang="uk-UA" dirty="0" smtClean="0"/>
              <a:t>2005</a:t>
            </a:r>
            <a:endParaRPr lang="uk-UA" dirty="0"/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0437" y="24959"/>
            <a:ext cx="1080456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800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Різні методи </a:t>
            </a:r>
            <a:endParaRPr lang="uk-UA" sz="4800" dirty="0" smtClean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uk-UA" sz="4800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заварювання </a:t>
            </a:r>
            <a:r>
              <a:rPr lang="uk-UA" sz="4800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кави </a:t>
            </a:r>
            <a:endParaRPr lang="uk-UA" sz="4800" dirty="0" smtClean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  <a:p>
            <a:pPr algn="ctr"/>
            <a:r>
              <a:rPr lang="uk-UA" sz="4800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були </a:t>
            </a:r>
            <a:r>
              <a:rPr lang="uk-UA" sz="4800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</a:rPr>
              <a:t>винайдені в таких роках</a:t>
            </a:r>
            <a:endParaRPr lang="uk-UA" sz="4800" b="1" cap="none" spc="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5" name="Picture 6" descr="image-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775" y="3590925"/>
            <a:ext cx="3517226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828800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1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0" y="0"/>
            <a:ext cx="12192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по-східному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по-турецьки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готується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так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званій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джезві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турці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). Часто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використовуються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спеції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такі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як кардамон,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кориця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тому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подібні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4102" name="Text Box 8"/>
          <p:cNvSpPr txBox="1">
            <a:spLocks noChangeArrowheads="1"/>
          </p:cNvSpPr>
          <p:nvPr/>
        </p:nvSpPr>
        <p:spPr bwMode="auto">
          <a:xfrm>
            <a:off x="0" y="1006376"/>
            <a:ext cx="12192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Подавати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турецьку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прийнято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блюді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маленькою чашкою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товстими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стінками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Також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повинна бути ложка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довгою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ручкою, графин з холодною водою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одна чашка. Чашки перед подачею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треба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прогріти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Пити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по-турецьки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потрібно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дуже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повільно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кожен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ковток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треба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запивати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крижаною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водою,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значно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підсилює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смак. До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зазвичай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халву,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лукум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мед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фініки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</p:spTree>
    <p:extLst>
      <p:ext uri="{BB962C8B-B14F-4D97-AF65-F5344CB8AC3E}">
        <p14:creationId xmlns:p14="http://schemas.microsoft.com/office/powerpoint/2010/main" val="225927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304801" y="1025525"/>
            <a:ext cx="1196339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італ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espresso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 —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міцна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зварена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допомогою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нагрітої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насиченої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водяної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пари,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пропущеної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через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обсмажені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дрібно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перемелені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зерна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кавового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дерева,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отримують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допомогою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спеціальної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еспресо-машини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495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KofeSlai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501651" y="20081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sp>
        <p:nvSpPr>
          <p:cNvPr id="6148" name="Text Box 7"/>
          <p:cNvSpPr txBox="1">
            <a:spLocks noChangeArrowheads="1"/>
          </p:cNvSpPr>
          <p:nvPr/>
        </p:nvSpPr>
        <p:spPr bwMode="auto">
          <a:xfrm>
            <a:off x="116418" y="186531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sp>
        <p:nvSpPr>
          <p:cNvPr id="6149" name="Text Box 8"/>
          <p:cNvSpPr txBox="1">
            <a:spLocks noChangeArrowheads="1"/>
          </p:cNvSpPr>
          <p:nvPr/>
        </p:nvSpPr>
        <p:spPr bwMode="auto">
          <a:xfrm>
            <a:off x="0" y="1775680"/>
            <a:ext cx="1219200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Правильна подача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еспресо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виглядає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наступним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чином:</a:t>
            </a:r>
          </a:p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-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подають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виключно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свіжоприготований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напій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Еспрессо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вважається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«живим»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лише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протягом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перших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трьох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хвилин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оскільки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саме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така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кількість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часу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пінка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здатна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стягуватися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при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розривах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;</a:t>
            </a:r>
          </a:p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- перед подачею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кавову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чашку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прогрівають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 40 ° C в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спеціальній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шафі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або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полиці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кавомашини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Як правило,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еспресо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подають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в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спеціальній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керамічній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чашці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її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обсяг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становить не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більше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80 мл;</a:t>
            </a:r>
          </a:p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- ложечка на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блюдці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повинна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лежати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по праву руку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бариста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(бармена),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тобто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- по праву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відвідувача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Ручка ложечки повинна бути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спрямована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відвідувача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Всі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ці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хитрощі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потрібні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для того,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щоб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гість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зміг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без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зволікання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приступити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вживання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еспресо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;</a:t>
            </a:r>
          </a:p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- чашку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ставлять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так,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щоб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її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ручка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була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повернута в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ліву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сторону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бариста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- по праву руку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відвідувача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;</a:t>
            </a:r>
          </a:p>
          <a:p>
            <a:pPr eaLnBrk="1" hangingPunct="1"/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  На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сьогоднішній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день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досить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популярно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подавати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 чашечки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еспресо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невеликий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кондитерський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виріб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- «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комплімент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».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Оскільки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справа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вже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лежить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ложечка, блюдце з «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компліментом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»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ставлять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по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діагоналі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з </a:t>
            </a:r>
            <a:r>
              <a:rPr lang="ru-RU" altLang="uk-UA" sz="20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протилежного</a:t>
            </a:r>
            <a:r>
              <a:rPr lang="ru-RU" altLang="uk-UA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боку.</a:t>
            </a:r>
            <a:endParaRPr lang="ru-RU" altLang="uk-UA" sz="20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12" descr="kofe_espresso_doppi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" r="8682"/>
          <a:stretch/>
        </p:blipFill>
        <p:spPr bwMode="auto">
          <a:xfrm>
            <a:off x="9925775" y="5541963"/>
            <a:ext cx="2266225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92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0" y="0"/>
            <a:ext cx="121920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Латте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кавовий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коктейль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складається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однієї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частини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двох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частин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прогрітого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молока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піною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«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Латте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»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наголос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першому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складі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 -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перекладі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італійської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означає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молоко.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каву-латте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айриш-келиху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високому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бокалі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трубочкою. Для аромату при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гарячого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холодного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латте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додають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різноманітні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сиропи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винятком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цитрусових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через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які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молоко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може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скиснути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Часто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пінку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поверхні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напою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прикрашають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малюнками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ціле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мистецтво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зване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латте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-арт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eaLnBrk="1" hangingPunct="1"/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6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1" r="20668"/>
          <a:stretch/>
        </p:blipFill>
        <p:spPr bwMode="auto">
          <a:xfrm>
            <a:off x="8229600" y="2908563"/>
            <a:ext cx="1762125" cy="1015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37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619124" y="0"/>
            <a:ext cx="1157287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  Американо,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americano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розбавлений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гарячою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водою 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співвідношенні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1 :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2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1 :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3. Американо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готується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еспресо-кавоварці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бариста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після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30 мл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додає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нього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гарячу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воду до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отримання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обсягу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120-160 мл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Подавати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американо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рекомендується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у великих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кавових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чашках.</a:t>
            </a:r>
          </a:p>
          <a:p>
            <a:endParaRPr lang="ru-RU" altLang="uk-UA" sz="2400" b="1" i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7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6" r="9954"/>
          <a:stretch/>
        </p:blipFill>
        <p:spPr bwMode="auto">
          <a:xfrm>
            <a:off x="8715375" y="2308324"/>
            <a:ext cx="2019300" cy="129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5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80976" y="0"/>
            <a:ext cx="12011024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В рецептуру </a:t>
            </a:r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Капучино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входять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молочна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Цей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вид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є одним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найскладніших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Потрібно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знати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техніку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збивання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молочної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пінки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володіти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латте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-артом.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Тільки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так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можна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добитися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хорошого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результату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процесі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Перш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ніж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налити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порцелянову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чашку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нагрівають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, вона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тримає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тепло і не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дасть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пінці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опуститися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потім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наливають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зверху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акуратно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викладають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пінку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Обов'язково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подають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чайну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ложку,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якою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з'їдається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пінка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, а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потім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випивається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рідина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ru-RU" altLang="uk-UA" sz="2200" i="1" dirty="0" err="1" smtClean="0">
                <a:solidFill>
                  <a:schemeClr val="accent1">
                    <a:lumMod val="50000"/>
                  </a:schemeClr>
                </a:solidFill>
              </a:rPr>
              <a:t>Прикрашають</a:t>
            </a:r>
            <a:r>
              <a:rPr lang="ru-RU" altLang="uk-UA" sz="22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меленою корицею і какао, і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навіть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малюють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картини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меленої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200" i="1" dirty="0" err="1">
                <a:solidFill>
                  <a:schemeClr val="accent1">
                    <a:lumMod val="50000"/>
                  </a:schemeClr>
                </a:solidFill>
              </a:rPr>
              <a:t>поверхні</a:t>
            </a:r>
            <a:r>
              <a:rPr lang="ru-RU" altLang="uk-UA" sz="22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8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76" y="2952750"/>
            <a:ext cx="2406649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80976" y="265610"/>
            <a:ext cx="1201102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Найпростіший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варіант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рецепту </a:t>
            </a:r>
            <a:r>
              <a:rPr lang="ru-RU" altLang="uk-UA" sz="2400" b="1" i="1" dirty="0" err="1" smtClean="0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-глясе: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гарячої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по-французьки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altLang="uk-UA" sz="2400" i="1" dirty="0">
                <a:solidFill>
                  <a:schemeClr val="accent1">
                    <a:lumMod val="50000"/>
                  </a:schemeClr>
                </a:solidFill>
              </a:rPr>
              <a:t>glacé -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крижаний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заморожений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). Для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його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необхідно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взяти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подвійну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порцію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американо)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охолодити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її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щоб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вона 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була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гарячою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Інакше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кульку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морозива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який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покладете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туди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моментально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розтане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втратить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смакові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якості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На 100-130 мл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додається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кульку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морозива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вагою 50 грам.</a:t>
            </a: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035" y="2573934"/>
            <a:ext cx="3037415" cy="171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27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f611 (1)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 Box 11"/>
          <p:cNvSpPr txBox="1">
            <a:spLocks noChangeArrowheads="1"/>
          </p:cNvSpPr>
          <p:nvPr/>
        </p:nvSpPr>
        <p:spPr bwMode="auto">
          <a:xfrm>
            <a:off x="3380317" y="-36830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sp>
        <p:nvSpPr>
          <p:cNvPr id="7" name="object 6"/>
          <p:cNvSpPr txBox="1"/>
          <p:nvPr/>
        </p:nvSpPr>
        <p:spPr>
          <a:xfrm>
            <a:off x="228599" y="2159418"/>
            <a:ext cx="9201151" cy="4466116"/>
          </a:xfrm>
          <a:prstGeom prst="rect">
            <a:avLst/>
          </a:prstGeom>
        </p:spPr>
        <p:txBody>
          <a:bodyPr vert="horz" wrap="square" lIns="0" tIns="8466" rIns="0" bIns="0" rtlCol="0">
            <a:spAutoFit/>
          </a:bodyPr>
          <a:lstStyle/>
          <a:p>
            <a:pPr marL="8466" marR="3386" indent="102436" algn="ctr">
              <a:lnSpc>
                <a:spcPct val="115799"/>
              </a:lnSpc>
              <a:spcBef>
                <a:spcPts val="67"/>
              </a:spcBef>
            </a:pPr>
            <a:r>
              <a:rPr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Шляхи кави і алкоголю перетинались  ще задовго до нашого часу. В середині  XVII століття напій зі сходу повільно  почав потрапляти в Європу, а вже в 1700  році кава вкорінилася як </a:t>
            </a:r>
            <a:r>
              <a:rPr sz="2800" b="1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модний</a:t>
            </a:r>
            <a:r>
              <a:rPr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напій</a:t>
            </a:r>
            <a:r>
              <a:rPr lang="uk-UA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8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Тоді ж кава стала  найпопулярнішим напоєм, значно  зменшивши споживання спиртного,  передусім пива. Каві також приписували  здатність витвережувати людей, що  вже сп’яніли. Ця помилкова думка і  зараз доволі поширена, попри всі наукові  докази протилежного.</a:t>
            </a:r>
          </a:p>
        </p:txBody>
      </p:sp>
    </p:spTree>
    <p:extLst>
      <p:ext uri="{BB962C8B-B14F-4D97-AF65-F5344CB8AC3E}">
        <p14:creationId xmlns:p14="http://schemas.microsoft.com/office/powerpoint/2010/main" val="298307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sp>
        <p:nvSpPr>
          <p:cNvPr id="7" name="object 8"/>
          <p:cNvSpPr txBox="1">
            <a:spLocks/>
          </p:cNvSpPr>
          <p:nvPr/>
        </p:nvSpPr>
        <p:spPr>
          <a:xfrm>
            <a:off x="1333500" y="3149060"/>
            <a:ext cx="7943850" cy="931878"/>
          </a:xfrm>
          <a:prstGeom prst="rect">
            <a:avLst/>
          </a:prstGeom>
        </p:spPr>
        <p:txBody>
          <a:bodyPr vert="horz" wrap="square" lIns="0" tIns="8466" rIns="0" bIns="0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marL="8466" algn="ctr">
              <a:spcBef>
                <a:spcPts val="67"/>
              </a:spcBef>
            </a:pPr>
            <a:r>
              <a:rPr lang="uk-UA" sz="6000" b="1" cap="none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egoe Script" pitchFamily="66" charset="0"/>
              </a:rPr>
              <a:t>Кавові коктейлі</a:t>
            </a:r>
          </a:p>
        </p:txBody>
      </p:sp>
      <p:pic>
        <p:nvPicPr>
          <p:cNvPr id="8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35280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80976" y="265610"/>
            <a:ext cx="1201102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en-US" altLang="uk-UA" sz="2400" b="1" i="1" dirty="0">
                <a:solidFill>
                  <a:schemeClr val="accent1">
                    <a:lumMod val="50000"/>
                  </a:schemeClr>
                </a:solidFill>
              </a:rPr>
              <a:t>Espresso Martini </a:t>
            </a:r>
            <a:r>
              <a:rPr lang="en-US" altLang="uk-UA" sz="2400" i="1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Мартіні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) –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відомий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кінця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80-х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років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пряний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солодкий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та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міцний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коктейль на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основі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горілки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та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кавового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лікеру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став одним з перших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кавових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міксів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швидко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набув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популярності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модних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лондонських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вечірках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світських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раутах.</a:t>
            </a:r>
          </a:p>
          <a:p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Придуманий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барі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ірландського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аеропорту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Шеннон, у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1912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році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рецепт напою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привіз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батьківщину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американський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журналіст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Стен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Делаплейн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Через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кілька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років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по-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ірландськи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полюбив весь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світ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Його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м`який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збалансований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смак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запам’ятовується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назавжди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7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96674" y="2903603"/>
            <a:ext cx="1818852" cy="155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0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80976" y="265610"/>
            <a:ext cx="1201102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лікером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володіє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дивовижним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ароматом.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лікеру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який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використовують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для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приготування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напою,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може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отримати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абсолютно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новий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смак.</a:t>
            </a:r>
          </a:p>
          <a:p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Лікер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вершками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чудовий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який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підійде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як для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дружньої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вечірки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так і для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спокійного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відпочинку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колі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сім`ї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Вершки для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цього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коктейлю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бажано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брати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3-40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%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жирності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щоб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вони добре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збивалися</a:t>
            </a:r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6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20051" y="2333844"/>
            <a:ext cx="2971800" cy="1866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9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80976" y="94160"/>
            <a:ext cx="1201102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Коли приходить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осінь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її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дощами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першими  холодами, так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хочеться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зігрітися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відчути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трохи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затишку. Особливо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бажають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тепла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хто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більшу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частину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часу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проводять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вулиці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 Одним з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варіантів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як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зігрітися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є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altLang="uk-UA" sz="2400" b="1" i="1" dirty="0" err="1">
                <a:solidFill>
                  <a:schemeClr val="accent1">
                    <a:lumMod val="50000"/>
                  </a:schemeClr>
                </a:solidFill>
              </a:rPr>
              <a:t>лікером</a:t>
            </a:r>
            <a:r>
              <a:rPr lang="ru-RU" altLang="uk-UA" sz="24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b="1" i="1" dirty="0" err="1" smtClean="0">
                <a:solidFill>
                  <a:schemeClr val="accent1">
                    <a:lumMod val="50000"/>
                  </a:schemeClr>
                </a:solidFill>
              </a:rPr>
              <a:t>Бейліс</a:t>
            </a:r>
            <a:r>
              <a:rPr lang="ru-RU" altLang="uk-UA" sz="2400" b="1" i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Як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приклад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приготуємо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такий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рецепт: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Лікер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Бейліс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– 60 мл +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– 60 мл +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мигдальне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молоко 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– 120 мл +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суміш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спецій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кориця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імбир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чорний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перець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гвоздика, 1:1:1:1) - 1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ч.л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 +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биті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вершки </a:t>
            </a:r>
          </a:p>
          <a:p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(за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бажанням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кориця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для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прикраси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103" name="Text Box 10"/>
          <p:cNvSpPr txBox="1">
            <a:spLocks noChangeArrowheads="1"/>
          </p:cNvSpPr>
          <p:nvPr/>
        </p:nvSpPr>
        <p:spPr bwMode="auto">
          <a:xfrm>
            <a:off x="15767051" y="150495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uk-UA" altLang="uk-UA" sz="1800"/>
          </a:p>
        </p:txBody>
      </p:sp>
      <p:pic>
        <p:nvPicPr>
          <p:cNvPr id="7" name="object 4"/>
          <p:cNvPicPr/>
          <p:nvPr/>
        </p:nvPicPr>
        <p:blipFill rotWithShape="1">
          <a:blip r:embed="rId4" cstate="print"/>
          <a:srcRect t="5659" r="29902" b="6502"/>
          <a:stretch/>
        </p:blipFill>
        <p:spPr>
          <a:xfrm>
            <a:off x="8753476" y="2412206"/>
            <a:ext cx="1352549" cy="203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3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2" y="902167"/>
            <a:ext cx="967230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Залежність кави від характеру </a:t>
            </a:r>
            <a:endParaRPr lang="uk-UA" sz="80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87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Мелена кава без цукру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8220075" y="1304746"/>
            <a:ext cx="2990850" cy="1997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У вас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сильний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характер,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боїтеся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відповідальності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соромитеся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своїх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помилок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7044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Мелена кава </a:t>
            </a: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з цукром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Ви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довго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приймаєте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рішення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потребуєте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підтримки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дуже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часто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готові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пожертвувати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своїми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інтересами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заради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інших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іноді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шкодуєте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про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Картинки по запросу кофе фото"/>
          <p:cNvPicPr>
            <a:picLocks noChangeAspect="1" noChangeArrowheads="1"/>
          </p:cNvPicPr>
          <p:nvPr/>
        </p:nvPicPr>
        <p:blipFill rotWithShape="1">
          <a:blip r:embed="rId4"/>
          <a:srcRect l="8767"/>
          <a:stretch/>
        </p:blipFill>
        <p:spPr bwMode="auto">
          <a:xfrm>
            <a:off x="8439150" y="912316"/>
            <a:ext cx="3248025" cy="26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0054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Кава з молоком та цукром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У вас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складний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характер. Часто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змінюється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настрій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вам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притаманна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подвійна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бухгалтерія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»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ухваленні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рішень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10" name="Picture 2" descr="Картинки по запросу кофе в арабский странах фот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6176" y="1438276"/>
            <a:ext cx="2856326" cy="19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39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Кава з молоком без цукру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Любителі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такоїої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більше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схильні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до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ризикованих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дій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Також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вони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готові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пробувати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щось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нове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приймати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несподівані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рішення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9" name="Picture 2" descr="Картинки по запросу кофе фото"/>
          <p:cNvPicPr>
            <a:picLocks noChangeAspect="1" noChangeArrowheads="1"/>
          </p:cNvPicPr>
          <p:nvPr/>
        </p:nvPicPr>
        <p:blipFill rotWithShape="1">
          <a:blip r:embed="rId4"/>
          <a:srcRect r="10704"/>
          <a:stretch/>
        </p:blipFill>
        <p:spPr bwMode="auto">
          <a:xfrm>
            <a:off x="8534400" y="1006716"/>
            <a:ext cx="3124200" cy="209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4384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Кава з пінкою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  У вас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почуття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переважають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над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розумом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Ви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маєте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добре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серце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відкриту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душу, а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також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цінуєте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людях </a:t>
            </a:r>
            <a:r>
              <a:rPr lang="ru-RU" altLang="uk-UA" sz="2400" i="1" dirty="0" err="1" smtClean="0">
                <a:solidFill>
                  <a:schemeClr val="accent1">
                    <a:lumMod val="50000"/>
                  </a:schemeClr>
                </a:solidFill>
              </a:rPr>
              <a:t>чесність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2" descr="Картинки по запросу кофе фото"/>
          <p:cNvPicPr>
            <a:picLocks noChangeAspect="1" noChangeArrowheads="1"/>
          </p:cNvPicPr>
          <p:nvPr/>
        </p:nvPicPr>
        <p:blipFill rotWithShape="1">
          <a:blip r:embed="rId4"/>
          <a:srcRect l="17545" r="19373"/>
          <a:stretch/>
        </p:blipFill>
        <p:spPr bwMode="auto">
          <a:xfrm>
            <a:off x="8839200" y="870496"/>
            <a:ext cx="2809875" cy="235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120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Кава без кофеїну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У вас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спокійний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характер. Ви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багато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чим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цікавитеся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однак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ваші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знання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найчастіше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глибокі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 Ви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полюбляєте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комфорт і не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прагнете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завойовувати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нові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вершини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9" name="Picture 2" descr="Картинки по запросу кофе фото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t="9775" r="8313"/>
          <a:stretch/>
        </p:blipFill>
        <p:spPr bwMode="auto">
          <a:xfrm>
            <a:off x="8924925" y="1180352"/>
            <a:ext cx="2543175" cy="175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717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_6f5d5_14687813_X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666751" y="228600"/>
            <a:ext cx="96723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Розчинна кава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49940" y="1304746"/>
            <a:ext cx="69056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Ви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надаєте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перевагу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найкоротшому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шляху до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всього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житті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вважаєте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себе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успішною</a:t>
            </a:r>
            <a:r>
              <a:rPr lang="ru-RU" altLang="uk-UA" sz="24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uk-UA" sz="2400" i="1" dirty="0" err="1">
                <a:solidFill>
                  <a:schemeClr val="accent1">
                    <a:lumMod val="50000"/>
                  </a:schemeClr>
                </a:solidFill>
              </a:rPr>
              <a:t>людиною</a:t>
            </a:r>
            <a:r>
              <a:rPr lang="ru-RU" altLang="uk-UA" sz="2400" i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uk-UA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2" descr="Картинки по запросу розчинна кава"/>
          <p:cNvPicPr>
            <a:picLocks noChangeAspect="1" noChangeArrowheads="1"/>
          </p:cNvPicPr>
          <p:nvPr/>
        </p:nvPicPr>
        <p:blipFill rotWithShape="1">
          <a:blip r:embed="rId4"/>
          <a:srcRect r="9736"/>
          <a:stretch/>
        </p:blipFill>
        <p:spPr bwMode="auto">
          <a:xfrm>
            <a:off x="8201025" y="1021854"/>
            <a:ext cx="3600450" cy="2084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843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72707" name="Rectangle 6"/>
          <p:cNvSpPr>
            <a:spLocks noChangeArrowheads="1"/>
          </p:cNvSpPr>
          <p:nvPr/>
        </p:nvSpPr>
        <p:spPr bwMode="auto">
          <a:xfrm>
            <a:off x="362138" y="928536"/>
            <a:ext cx="994975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Кава в житті знаменитих людей</a:t>
            </a:r>
            <a:endParaRPr lang="uk-UA" sz="80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72708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71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833" y="333375"/>
            <a:ext cx="10972800" cy="2071688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Оноре де Бальзак обожнював каву і не лінувався обійти весь Париж в пошуках найбільш ароматного і смачного сорту. Великий романіст сказав про дію чарівного напою після чашечки кави: «Все спалахує, думки тісняться, як батальйони великої армії на полі бою». </a:t>
            </a:r>
            <a:endParaRPr lang="ru-RU" sz="3200" i="1" cap="none" dirty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0" name="AutoShape 2" descr="Картинки по запросу Бальзак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73731" name="Picture 3" descr="E:\кава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263820" y="3352800"/>
            <a:ext cx="534888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28539" y="4415654"/>
            <a:ext cx="3163461" cy="24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085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200025"/>
            <a:ext cx="11582400" cy="83820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Йоганн Себастьян Бах </a:t>
            </a:r>
            <a:b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написав «Кавову кантату» під номером 211</a:t>
            </a:r>
            <a:endParaRPr lang="ru-RU" sz="3200" i="1" cap="none" dirty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7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</p:txBody>
      </p:sp>
      <p:pic>
        <p:nvPicPr>
          <p:cNvPr id="74755" name="Picture 2" descr="Картинки по запросу бах"/>
          <p:cNvPicPr>
            <a:picLocks noChangeAspect="1" noChangeArrowheads="1"/>
          </p:cNvPicPr>
          <p:nvPr/>
        </p:nvPicPr>
        <p:blipFill rotWithShape="1">
          <a:blip r:embed="rId2"/>
          <a:srcRect l="10084" r="7483"/>
          <a:stretch/>
        </p:blipFill>
        <p:spPr bwMode="auto">
          <a:xfrm>
            <a:off x="5210175" y="1714500"/>
            <a:ext cx="64008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15654"/>
            <a:ext cx="3163461" cy="24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965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26" y="0"/>
            <a:ext cx="10972800" cy="192881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Людвіг </a:t>
            </a:r>
            <a:r>
              <a:rPr lang="uk-UA" sz="3200" i="1" cap="none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ван</a:t>
            </a: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Бетховен  варив каву завжди тільки з певної кількості кавових зерен – з 64.</a:t>
            </a:r>
            <a:r>
              <a:rPr lang="ru-RU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ru-RU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endParaRPr lang="ru-RU" sz="3200" i="1" cap="none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pic>
        <p:nvPicPr>
          <p:cNvPr id="75778" name="Picture 2" descr="Картинки по запросу бетховен"/>
          <p:cNvPicPr>
            <a:picLocks noChangeAspect="1" noChangeArrowheads="1"/>
          </p:cNvPicPr>
          <p:nvPr/>
        </p:nvPicPr>
        <p:blipFill rotWithShape="1">
          <a:blip r:embed="rId2"/>
          <a:srcRect l="15447" r="6103"/>
          <a:stretch/>
        </p:blipFill>
        <p:spPr bwMode="auto">
          <a:xfrm>
            <a:off x="1209675" y="2386010"/>
            <a:ext cx="6143626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28539" y="4415654"/>
            <a:ext cx="3163461" cy="24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56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251" y="0"/>
            <a:ext cx="11353800" cy="171450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Вольтерові приписують слова про те, що якщо кава – отрута, то виключно </a:t>
            </a:r>
            <a:r>
              <a:rPr lang="uk-UA" sz="3200" i="1" cap="none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повільнодіюча</a:t>
            </a: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, оскільки сам він помирає від неї більше півстоліття. </a:t>
            </a:r>
            <a:endParaRPr lang="ru-RU" sz="3200" i="1" cap="none" dirty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2" name="AutoShape 2" descr="Картинки по запросу вольтер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76803" name="Picture 4" descr="Картинки по запросу вольте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96100" y="1714500"/>
            <a:ext cx="4286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15654"/>
            <a:ext cx="3163461" cy="24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338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704974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i="1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Король Франції Людовік XV сам варив собі каву – він нікому не довіряв процес приготування ароматного напою, боявся бути отруєним.</a:t>
            </a:r>
            <a:endParaRPr lang="ru-RU" sz="3200" i="1" cap="none" dirty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8850" name="Picture 2" descr="Картинки по запросу Людовік X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76425"/>
            <a:ext cx="7686674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28539" y="4415654"/>
            <a:ext cx="3163461" cy="244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323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8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80899" name="Rectangle 6"/>
          <p:cNvSpPr>
            <a:spLocks noChangeArrowheads="1"/>
          </p:cNvSpPr>
          <p:nvPr/>
        </p:nvSpPr>
        <p:spPr bwMode="auto">
          <a:xfrm>
            <a:off x="762000" y="285740"/>
            <a:ext cx="885825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«</a:t>
            </a:r>
            <a:r>
              <a:rPr lang="uk-UA" sz="7200" b="1" dirty="0" err="1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Кopi</a:t>
            </a:r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 </a:t>
            </a:r>
            <a:r>
              <a:rPr lang="uk-UA" sz="7200" b="1" dirty="0" err="1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luwak</a:t>
            </a:r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» - кава з претензією</a:t>
            </a:r>
            <a:endParaRPr lang="uk-UA" sz="80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80900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8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8274" y="163513"/>
            <a:ext cx="8080375" cy="4179887"/>
          </a:xfrm>
        </p:spPr>
        <p:txBody>
          <a:bodyPr>
            <a:normAutofit lnSpcReduction="10000"/>
          </a:bodyPr>
          <a:lstStyle/>
          <a:p>
            <a:r>
              <a:rPr lang="en-US" sz="2800" i="1" dirty="0"/>
              <a:t>Kopi </a:t>
            </a:r>
            <a:r>
              <a:rPr lang="en-US" sz="2800" i="1" dirty="0" err="1"/>
              <a:t>Luwak</a:t>
            </a:r>
            <a:r>
              <a:rPr lang="en-US" sz="2800" i="1" dirty="0"/>
              <a:t> - </a:t>
            </a:r>
            <a:r>
              <a:rPr lang="uk-UA" sz="2800" i="1" dirty="0"/>
              <a:t>це популярний індонезійський сорт кави. Інші варіанти написання - копальні </a:t>
            </a:r>
            <a:r>
              <a:rPr lang="uk-UA" sz="2800" i="1" dirty="0" err="1"/>
              <a:t>Лювак</a:t>
            </a:r>
            <a:r>
              <a:rPr lang="uk-UA" sz="2800" i="1" dirty="0"/>
              <a:t>, кава </a:t>
            </a:r>
            <a:r>
              <a:rPr lang="uk-UA" sz="2800" i="1" dirty="0" err="1"/>
              <a:t>цивети</a:t>
            </a:r>
            <a:r>
              <a:rPr lang="uk-UA" sz="2800" i="1" dirty="0"/>
              <a:t>. Спочатку з даними сортом експериментували голландці з Індонезії. Клімат країни ідеально підходить для вирощування кави. У минулому Індонезія входила до складу Голландії, а точніше була однією з її колоній, поставляла зерна в різні європейські країни. Всі індонезійські фермери обов'язково вирощували каву на своїх плантаціях</a:t>
            </a:r>
            <a:r>
              <a:rPr lang="uk-UA" sz="2800" i="1" dirty="0" smtClean="0"/>
              <a:t>.</a:t>
            </a:r>
            <a:endParaRPr lang="uk-UA" sz="2800" i="1" dirty="0"/>
          </a:p>
        </p:txBody>
      </p:sp>
      <p:pic>
        <p:nvPicPr>
          <p:cNvPr id="4" name="Picture 2" descr="Картинки по запросу копі лювак"/>
          <p:cNvPicPr>
            <a:picLocks noChangeAspect="1" noChangeArrowheads="1"/>
          </p:cNvPicPr>
          <p:nvPr/>
        </p:nvPicPr>
        <p:blipFill rotWithShape="1">
          <a:blip r:embed="rId2"/>
          <a:srcRect l="13833" r="8507"/>
          <a:stretch/>
        </p:blipFill>
        <p:spPr bwMode="auto">
          <a:xfrm>
            <a:off x="8143876" y="171450"/>
            <a:ext cx="4048124" cy="3169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380655" y="4438650"/>
            <a:ext cx="11582400" cy="241935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i="1" dirty="0" smtClean="0"/>
              <a:t>До речі, спочатку на острові Ява кавові плантації були в </a:t>
            </a:r>
            <a:r>
              <a:rPr lang="uk-UA" sz="2800" i="1" dirty="0" err="1" smtClean="0"/>
              <a:t>Бантені</a:t>
            </a:r>
            <a:r>
              <a:rPr lang="uk-UA" sz="2800" i="1" dirty="0" smtClean="0"/>
              <a:t>, </a:t>
            </a:r>
            <a:r>
              <a:rPr lang="uk-UA" sz="2800" i="1" dirty="0" err="1" smtClean="0"/>
              <a:t>Сукабумі</a:t>
            </a:r>
            <a:r>
              <a:rPr lang="uk-UA" sz="2800" i="1" dirty="0" smtClean="0"/>
              <a:t>, </a:t>
            </a:r>
            <a:r>
              <a:rPr lang="uk-UA" sz="2800" i="1" dirty="0" err="1" smtClean="0"/>
              <a:t>Богорі</a:t>
            </a:r>
            <a:r>
              <a:rPr lang="uk-UA" sz="2800" i="1" dirty="0" smtClean="0"/>
              <a:t>. Але з часом їх площі збільшувалися, посадки поширювалися і на інші області на зразок островів Балі, Сулавесі, Суматра, Східний Тимор. Поступово кавові плантації були вже по всій Індонезії.</a:t>
            </a:r>
          </a:p>
        </p:txBody>
      </p:sp>
    </p:spTree>
    <p:extLst>
      <p:ext uri="{BB962C8B-B14F-4D97-AF65-F5344CB8AC3E}">
        <p14:creationId xmlns:p14="http://schemas.microsoft.com/office/powerpoint/2010/main" val="335062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4975" y="3629025"/>
            <a:ext cx="11582400" cy="3108326"/>
          </a:xfrm>
        </p:spPr>
        <p:txBody>
          <a:bodyPr>
            <a:normAutofit fontScale="70000" lnSpcReduction="20000"/>
          </a:bodyPr>
          <a:lstStyle/>
          <a:p>
            <a:r>
              <a:rPr lang="uk-UA" i="1" dirty="0" smtClean="0"/>
              <a:t>Чутки </a:t>
            </a:r>
            <a:r>
              <a:rPr lang="uk-UA" i="1" dirty="0"/>
              <a:t>про новий сорт з посліду </a:t>
            </a:r>
            <a:r>
              <a:rPr lang="uk-UA" i="1" dirty="0" err="1"/>
              <a:t>циветт</a:t>
            </a:r>
            <a:r>
              <a:rPr lang="uk-UA" i="1" dirty="0"/>
              <a:t> поширилися швидко. Так вони дійшли до власника одного великого маєтку, який володів величезною плантацією. Він спробував каву, оцінив його оригінальність і вирішив зайнятися масовим виробництвом. Плантатор найняв робітників, щоб ті збирали саме копальні </a:t>
            </a:r>
            <a:r>
              <a:rPr lang="uk-UA" i="1" dirty="0" err="1"/>
              <a:t>Лювак</a:t>
            </a:r>
            <a:r>
              <a:rPr lang="uk-UA" i="1" dirty="0"/>
              <a:t>.</a:t>
            </a:r>
          </a:p>
          <a:p>
            <a:r>
              <a:rPr lang="uk-UA" i="1" dirty="0"/>
              <a:t>На Яві </a:t>
            </a:r>
            <a:r>
              <a:rPr lang="uk-UA" i="1" dirty="0" err="1"/>
              <a:t>циветт</a:t>
            </a:r>
            <a:r>
              <a:rPr lang="uk-UA" i="1" dirty="0"/>
              <a:t>, які обробляють унікальний преміальний кави, називають </a:t>
            </a:r>
            <a:r>
              <a:rPr lang="uk-UA" i="1" dirty="0" err="1"/>
              <a:t>Лювак</a:t>
            </a:r>
            <a:r>
              <a:rPr lang="uk-UA" i="1" dirty="0"/>
              <a:t> - звідси і пішла назва сорту. Сама кава вимовляється як копальні. Зазначена історія походження не має історичних підтверджень, доказів, але вона є найбільш правдоподібною. Інші версії і легенди теж є. Але заздалегідь зрозуміти, наскільки вони достовірні, складно. Втім, ви можете не вникати в деталі, а просто дегустувати або постійно пити цю каву, насолоджуючись його смаковими і ароматичними характеристиками</a:t>
            </a:r>
            <a:r>
              <a:rPr lang="uk-UA" i="1" dirty="0" smtClean="0"/>
              <a:t>.</a:t>
            </a:r>
            <a:endParaRPr lang="uk-UA" i="1" dirty="0"/>
          </a:p>
        </p:txBody>
      </p:sp>
      <p:pic>
        <p:nvPicPr>
          <p:cNvPr id="4" name="Picture 2" descr="Картинки по запросу лювак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8169" y="0"/>
            <a:ext cx="3963831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25450" y="146843"/>
            <a:ext cx="7975600" cy="2367757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200" i="1" dirty="0" err="1" smtClean="0"/>
              <a:t>Циветта</a:t>
            </a:r>
            <a:r>
              <a:rPr lang="uk-UA" sz="2200" i="1" dirty="0" smtClean="0"/>
              <a:t> - екзотичний звір, завдяки якому і виробляють сорт кави </a:t>
            </a:r>
            <a:r>
              <a:rPr lang="en-US" sz="2200" i="1" dirty="0" smtClean="0"/>
              <a:t>Kopi </a:t>
            </a:r>
            <a:r>
              <a:rPr lang="en-US" sz="2200" i="1" dirty="0" err="1" smtClean="0"/>
              <a:t>Luwak</a:t>
            </a:r>
            <a:r>
              <a:rPr lang="en-US" sz="2200" i="1" dirty="0" smtClean="0"/>
              <a:t>. </a:t>
            </a:r>
            <a:r>
              <a:rPr lang="uk-UA" sz="2200" i="1" dirty="0" smtClean="0"/>
              <a:t>За різними даними, в 19 столітті на Центральній Яві наймані робітники фермерських господарств виявили посліди </a:t>
            </a:r>
            <a:r>
              <a:rPr lang="uk-UA" sz="2200" i="1" dirty="0" err="1" smtClean="0"/>
              <a:t>циветт</a:t>
            </a:r>
            <a:r>
              <a:rPr lang="uk-UA" sz="2200" i="1" dirty="0" smtClean="0"/>
              <a:t> близько кавової плантації. І в цьому посліді при уважному розгляді були знайдені незаймані кавові зерна. Працівники плантацій здивувалися, але вирішили дізнатися більше. Певне нерозсудливість і, звичайно, цікавість підштовхнуло зібрати знахідку, взяти її додому і приготувати каву. Напій вийшов незвичайним, мав яскраві смак і аромат, злегка п'янкий.</a:t>
            </a:r>
          </a:p>
        </p:txBody>
      </p:sp>
    </p:spTree>
    <p:extLst>
      <p:ext uri="{BB962C8B-B14F-4D97-AF65-F5344CB8AC3E}">
        <p14:creationId xmlns:p14="http://schemas.microsoft.com/office/powerpoint/2010/main" val="165779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563" y="144462"/>
            <a:ext cx="11706225" cy="1960562"/>
          </a:xfrm>
        </p:spPr>
        <p:txBody>
          <a:bodyPr>
            <a:normAutofit/>
          </a:bodyPr>
          <a:lstStyle/>
          <a:p>
            <a:r>
              <a:rPr lang="uk-UA" sz="2200" dirty="0"/>
              <a:t>Звірята - найважливіша ланка в ланцюжку виробництва кави. Вони поїдають кавові боби, і ті потім виходять з їх послідом. </a:t>
            </a:r>
            <a:endParaRPr lang="uk-UA" sz="2200" dirty="0" smtClean="0"/>
          </a:p>
          <a:p>
            <a:r>
              <a:rPr lang="uk-UA" sz="2200" dirty="0"/>
              <a:t>Для отримання кави </a:t>
            </a:r>
            <a:r>
              <a:rPr lang="en-US" sz="2200" dirty="0"/>
              <a:t>Kopi </a:t>
            </a:r>
            <a:r>
              <a:rPr lang="en-US" sz="2200" dirty="0" err="1"/>
              <a:t>Luwak</a:t>
            </a:r>
            <a:r>
              <a:rPr lang="en-US" sz="2200" dirty="0"/>
              <a:t> </a:t>
            </a:r>
            <a:r>
              <a:rPr lang="uk-UA" sz="2200" dirty="0"/>
              <a:t>зерна спочатку очищають, потім просушують на сонці, обдирають, промивають. Обов'язково обробити кожне зернятко окремо, потім просушити його на сонці. Тільки після всіх цих маніпуляцій можна буде приступати до обсмажування</a:t>
            </a:r>
            <a:r>
              <a:rPr lang="uk-UA" sz="2200" dirty="0" smtClean="0"/>
              <a:t>.</a:t>
            </a:r>
            <a:endParaRPr lang="uk-UA" sz="2200" dirty="0"/>
          </a:p>
        </p:txBody>
      </p:sp>
      <p:pic>
        <p:nvPicPr>
          <p:cNvPr id="4" name="Picture 2" descr="Картинки по запросу копі люва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62" y="3533774"/>
            <a:ext cx="4986338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371475" y="2009772"/>
            <a:ext cx="11753849" cy="154305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200" dirty="0" smtClean="0"/>
              <a:t>Зараз Копі </a:t>
            </a:r>
            <a:r>
              <a:rPr lang="uk-UA" sz="2200" dirty="0" err="1" smtClean="0"/>
              <a:t>Лувак</a:t>
            </a:r>
            <a:r>
              <a:rPr lang="uk-UA" sz="2200" dirty="0" smtClean="0"/>
              <a:t> - </a:t>
            </a:r>
            <a:r>
              <a:rPr lang="uk-UA" sz="2200" dirty="0" err="1" smtClean="0"/>
              <a:t>найвишуканіший</a:t>
            </a:r>
            <a:r>
              <a:rPr lang="uk-UA" sz="2200" dirty="0" smtClean="0"/>
              <a:t> і дорогий сорт. Це пов'язано зі специфікою виробництва і складністю обробки. Зерна виробляють в невеликих обсягах, їх виробництво залежить від екзотичних звірків – пальмових </a:t>
            </a:r>
            <a:r>
              <a:rPr lang="uk-UA" sz="2200" dirty="0" err="1" smtClean="0"/>
              <a:t>циветт</a:t>
            </a:r>
            <a:r>
              <a:rPr lang="uk-UA" sz="2200" dirty="0" smtClean="0"/>
              <a:t>. Без </a:t>
            </a:r>
            <a:r>
              <a:rPr lang="uk-UA" sz="2200" dirty="0" err="1" smtClean="0"/>
              <a:t>цивети</a:t>
            </a:r>
            <a:r>
              <a:rPr lang="uk-UA" sz="2200" dirty="0" smtClean="0"/>
              <a:t> отримати справжній </a:t>
            </a:r>
            <a:r>
              <a:rPr lang="uk-UA" sz="2200" dirty="0" err="1" smtClean="0"/>
              <a:t>Лувак</a:t>
            </a:r>
            <a:r>
              <a:rPr lang="uk-UA" sz="2200" dirty="0" smtClean="0"/>
              <a:t> неможливо.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5105401" y="3200398"/>
            <a:ext cx="7153274" cy="3762375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dirty="0" smtClean="0"/>
              <a:t>Кава </a:t>
            </a:r>
            <a:r>
              <a:rPr lang="uk-UA" sz="2400" dirty="0"/>
              <a:t>Копі </a:t>
            </a:r>
            <a:r>
              <a:rPr lang="uk-UA" sz="2400" dirty="0" err="1"/>
              <a:t>Лувак</a:t>
            </a:r>
            <a:r>
              <a:rPr lang="uk-UA" sz="2400" dirty="0"/>
              <a:t> - це стовідсоткова </a:t>
            </a:r>
            <a:r>
              <a:rPr lang="uk-UA" sz="2400" dirty="0" err="1"/>
              <a:t>Арабіка</a:t>
            </a:r>
            <a:r>
              <a:rPr lang="uk-UA" sz="2400" dirty="0"/>
              <a:t>. Ви відчуєте нотки меду, нуги і карамелі. Багато хто любить сорт за його виражену солодкість</a:t>
            </a:r>
            <a:r>
              <a:rPr lang="uk-UA" sz="2400" dirty="0" smtClean="0"/>
              <a:t>.</a:t>
            </a:r>
          </a:p>
          <a:p>
            <a:r>
              <a:rPr lang="uk-UA" sz="2400" dirty="0" smtClean="0"/>
              <a:t>Це один </a:t>
            </a:r>
            <a:r>
              <a:rPr lang="uk-UA" sz="2400" dirty="0"/>
              <a:t>з найдорожчих сортів кави, проте часто вартість цього сорту кави сильно перебільшується. Насправді гуртова ціна кілограму </a:t>
            </a:r>
            <a:r>
              <a:rPr lang="uk-UA" sz="2400" dirty="0" err="1"/>
              <a:t>необсмаженої</a:t>
            </a:r>
            <a:r>
              <a:rPr lang="uk-UA" sz="2400" dirty="0"/>
              <a:t> кави </a:t>
            </a:r>
            <a:r>
              <a:rPr lang="uk-UA" sz="2400" dirty="0" smtClean="0"/>
              <a:t>Копі </a:t>
            </a:r>
            <a:r>
              <a:rPr lang="uk-UA" sz="2400" dirty="0" err="1" smtClean="0"/>
              <a:t>Лувак</a:t>
            </a:r>
            <a:r>
              <a:rPr lang="uk-UA" sz="2400" dirty="0" smtClean="0"/>
              <a:t> </a:t>
            </a:r>
            <a:r>
              <a:rPr lang="uk-UA" sz="2400" dirty="0"/>
              <a:t>складає </a:t>
            </a:r>
            <a:r>
              <a:rPr lang="uk-UA" sz="2400" dirty="0" smtClean="0"/>
              <a:t>від </a:t>
            </a:r>
            <a:r>
              <a:rPr lang="uk-UA" sz="2400" dirty="0"/>
              <a:t>$ </a:t>
            </a:r>
            <a:r>
              <a:rPr lang="uk-UA" sz="2400" dirty="0" smtClean="0"/>
              <a:t>100</a:t>
            </a:r>
            <a:r>
              <a:rPr lang="uk-UA" sz="2400" dirty="0"/>
              <a:t>. Роздрібна ціна одного </a:t>
            </a:r>
            <a:r>
              <a:rPr lang="uk-UA" sz="2400" dirty="0" smtClean="0"/>
              <a:t>стандартного фунту</a:t>
            </a:r>
            <a:r>
              <a:rPr lang="uk-UA" sz="2400" dirty="0"/>
              <a:t> обсмаженої кави складає від $</a:t>
            </a:r>
            <a:r>
              <a:rPr lang="uk-UA" sz="2400" dirty="0" smtClean="0"/>
              <a:t>150 (у європейських спеціалізованих </a:t>
            </a:r>
            <a:r>
              <a:rPr lang="uk-UA" sz="2400" dirty="0" err="1" smtClean="0"/>
              <a:t>інтернет-магазинах</a:t>
            </a:r>
            <a:r>
              <a:rPr lang="uk-UA" sz="2400" dirty="0"/>
              <a:t>). Також </a:t>
            </a:r>
            <a:r>
              <a:rPr lang="uk-UA" sz="2400" dirty="0" smtClean="0"/>
              <a:t>вона дуже </a:t>
            </a:r>
            <a:r>
              <a:rPr lang="uk-UA" sz="2400" dirty="0"/>
              <a:t>часто використовується для </a:t>
            </a:r>
            <a:r>
              <a:rPr lang="uk-UA" sz="2400" dirty="0" err="1"/>
              <a:t>блендів</a:t>
            </a:r>
            <a:r>
              <a:rPr lang="uk-UA" sz="2400" dirty="0"/>
              <a:t> </a:t>
            </a:r>
            <a:r>
              <a:rPr lang="uk-UA" sz="2400" dirty="0" smtClean="0"/>
              <a:t>– сумішей </a:t>
            </a:r>
            <a:r>
              <a:rPr lang="uk-UA" sz="2400" dirty="0"/>
              <a:t>з менш цінними ґатунками кави</a:t>
            </a:r>
            <a:r>
              <a:rPr lang="uk-UA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319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9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8" name="Rectangle 5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91139" name="Rectangle 6"/>
          <p:cNvSpPr>
            <a:spLocks noChangeArrowheads="1"/>
          </p:cNvSpPr>
          <p:nvPr/>
        </p:nvSpPr>
        <p:spPr bwMode="auto">
          <a:xfrm>
            <a:off x="857252" y="571501"/>
            <a:ext cx="8858249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Segoe Script" pitchFamily="66" charset="0"/>
                <a:cs typeface="Times New Roman" pitchFamily="18" charset="0"/>
              </a:rPr>
              <a:t>Цікаві факти про каву</a:t>
            </a:r>
            <a:endParaRPr lang="uk-UA" sz="8000" dirty="0">
              <a:solidFill>
                <a:schemeClr val="accent1">
                  <a:lumMod val="50000"/>
                </a:schemeClr>
              </a:solidFill>
              <a:latin typeface="Segoe Script" pitchFamily="66" charset="0"/>
            </a:endParaRPr>
          </a:p>
        </p:txBody>
      </p:sp>
      <p:sp>
        <p:nvSpPr>
          <p:cNvPr id="91140" name="Rectangle 7"/>
          <p:cNvSpPr>
            <a:spLocks noChangeArrowheads="1"/>
          </p:cNvSpPr>
          <p:nvPr/>
        </p:nvSpPr>
        <p:spPr bwMode="auto">
          <a:xfrm>
            <a:off x="0" y="1686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41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7838793" y="4267202"/>
            <a:ext cx="4092166" cy="2590798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За даними 2020 року, найбільше кави в світі споживається в Євросоюзі (34,4% всього світового виробництва), США (18,2%), Бразилії (14,9%), та Японії (5,2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%).</a:t>
            </a:r>
            <a:endParaRPr lang="uk-U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4833043" y="2267889"/>
            <a:ext cx="2636066" cy="3363365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Найпопулярнішими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кавовими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напоями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світі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є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капучіно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еспресо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лате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Ірландська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флет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уайт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562824" y="4349811"/>
            <a:ext cx="4163086" cy="2562885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У США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жінки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витрачають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17%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більше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грошей,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ніж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чоловіки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Хм, дивно,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чи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не так? </a:t>
            </a:r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1600" i="1" dirty="0" smtClean="0">
                <a:solidFill>
                  <a:schemeClr val="accent1">
                    <a:lumMod val="50000"/>
                  </a:schemeClr>
                </a:solidFill>
              </a:rPr>
              <a:t>Особливо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враховуючи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жінки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традиційно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частіше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запрошуються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ніж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i="1" dirty="0" err="1">
                <a:solidFill>
                  <a:schemeClr val="accent1">
                    <a:lumMod val="50000"/>
                  </a:schemeClr>
                </a:solidFill>
              </a:rPr>
              <a:t>чоловіки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230863" y="2113984"/>
            <a:ext cx="4264183" cy="2590798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Найдорожча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середньому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чашка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продається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Копенгагені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Данія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(6,30 дол. США)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Дубаї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ОАЕ (6 дол.), 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найдешевша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Лагосі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Нігерія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(0,62 дол. Так-так, в тому самому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Лагосі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де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наприкінці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2020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бушував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голод та мародерство).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4635376" y="0"/>
            <a:ext cx="3023856" cy="226789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Найбільше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з собою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купується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Японії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(48%), США (45%)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Канаді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(43%), 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найменше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Італії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Іспанії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(по 3%).</a:t>
            </a: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66662" y="0"/>
            <a:ext cx="3855270" cy="226789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Серед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європейських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націй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найменше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душу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населення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п’ють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Румунії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(2,51 кг 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рік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),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найбільше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Фінляндії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(10,35 кг).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Україні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споживання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становить 2,8 кг.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8143590" y="-70914"/>
            <a:ext cx="3855269" cy="226789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Незважаючи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те,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світі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величезною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популярністю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користуються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мережеві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кав’ярні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яких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продаж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основний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бізнес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Україні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не представлена ​​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жодна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7906693" y="2113984"/>
            <a:ext cx="4092166" cy="2590798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У кафетеріях Індонезії прийнято обсмажувати каву прямо при клієнті, показуючи, що зерно – найсвіжішого </a:t>
            </a:r>
            <a:r>
              <a:rPr lang="uk-UA" dirty="0" err="1">
                <a:solidFill>
                  <a:schemeClr val="accent1">
                    <a:lumMod val="50000"/>
                  </a:schemeClr>
                </a:solidFill>
              </a:rPr>
              <a:t>обсмаження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, яке тільки може бути. Й, звичайно ж, така чашка куди ароматніше, ніж у багатьох інших кав’ярнях світу!</a:t>
            </a:r>
          </a:p>
        </p:txBody>
      </p:sp>
    </p:spTree>
    <p:extLst>
      <p:ext uri="{BB962C8B-B14F-4D97-AF65-F5344CB8AC3E}">
        <p14:creationId xmlns:p14="http://schemas.microsoft.com/office/powerpoint/2010/main" val="32102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Горизонтальный свиток 4"/>
          <p:cNvSpPr/>
          <p:nvPr/>
        </p:nvSpPr>
        <p:spPr>
          <a:xfrm>
            <a:off x="5613150" y="262550"/>
            <a:ext cx="6135230" cy="3983525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Серед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найбільш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питущих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професій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світі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відзначені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Вчені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Співробітники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сфери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маркетингу та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PR;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Управлінський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персонал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сфері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освіти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Письменники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коректори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Адміністративний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персонал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сфери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охорони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праці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Терапевти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Кухарі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Професура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13" name="object 2"/>
          <p:cNvGrpSpPr/>
          <p:nvPr/>
        </p:nvGrpSpPr>
        <p:grpSpPr>
          <a:xfrm rot="2718642">
            <a:off x="111209" y="4970840"/>
            <a:ext cx="2558087" cy="1420384"/>
            <a:chOff x="0" y="0"/>
            <a:chExt cx="18287999" cy="10286999"/>
          </a:xfrm>
        </p:grpSpPr>
        <p:pic>
          <p:nvPicPr>
            <p:cNvPr id="14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sp>
          <p:nvSpPr>
            <p:cNvPr id="15" name="object 4"/>
            <p:cNvSpPr/>
            <p:nvPr/>
          </p:nvSpPr>
          <p:spPr>
            <a:xfrm>
              <a:off x="4643463" y="2699993"/>
              <a:ext cx="8971915" cy="4925695"/>
            </a:xfrm>
            <a:custGeom>
              <a:avLst/>
              <a:gdLst/>
              <a:ahLst/>
              <a:cxnLst/>
              <a:rect l="l" t="t" r="r" b="b"/>
              <a:pathLst>
                <a:path w="8971915" h="4925695">
                  <a:moveTo>
                    <a:pt x="204317" y="0"/>
                  </a:moveTo>
                  <a:lnTo>
                    <a:pt x="0" y="0"/>
                  </a:lnTo>
                  <a:lnTo>
                    <a:pt x="0" y="2772613"/>
                  </a:lnTo>
                  <a:lnTo>
                    <a:pt x="204317" y="2772613"/>
                  </a:lnTo>
                  <a:lnTo>
                    <a:pt x="204317" y="0"/>
                  </a:lnTo>
                  <a:close/>
                </a:path>
                <a:path w="8971915" h="4925695">
                  <a:moveTo>
                    <a:pt x="8971750" y="3215817"/>
                  </a:moveTo>
                  <a:lnTo>
                    <a:pt x="8767432" y="3215817"/>
                  </a:lnTo>
                  <a:lnTo>
                    <a:pt x="8767432" y="4925136"/>
                  </a:lnTo>
                  <a:lnTo>
                    <a:pt x="8971750" y="4925136"/>
                  </a:lnTo>
                  <a:lnTo>
                    <a:pt x="8971750" y="3215817"/>
                  </a:lnTo>
                  <a:close/>
                </a:path>
              </a:pathLst>
            </a:custGeom>
            <a:solidFill>
              <a:srgbClr val="78482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Горизонтальный свиток 6"/>
          <p:cNvSpPr/>
          <p:nvPr/>
        </p:nvSpPr>
        <p:spPr>
          <a:xfrm>
            <a:off x="466253" y="158436"/>
            <a:ext cx="4504099" cy="4387911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Франції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люди, як то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кажуть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«на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генетичному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рівні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»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ненавидять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погану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а тому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переплачують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за чашку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дійсно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гарного напою. Тому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багатьом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туристам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вартість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кафешках великих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міст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Парижу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здається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м’яко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кажучи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необґрунтованою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Хоча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дивно,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Франції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найдорожча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чашка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світі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згідно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наведеною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вище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статистикою.</a:t>
            </a: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2263368" y="3847721"/>
            <a:ext cx="9162106" cy="3010277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Незважаючи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те,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Італія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» та «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» для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багатьох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синоніми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Італії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люди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взагалі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хочуть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розбиратися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тому,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вони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п’ють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сорти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обсмажування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помел, нотки…).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Переважна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більшість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італійців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ніколи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пробували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не 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машини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а тому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підносять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п’єдестал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саме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форму (тип напою за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вмістом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води,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молока,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вершків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цукру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й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т.і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.), а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зміст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Середньостатистичний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італієць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(справедливо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чи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вирішувати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вам)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вважає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каві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головне аромат та смак,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решта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деталі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про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які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можна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поговорити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як-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небудь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потім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076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3742" y="145968"/>
            <a:ext cx="11045227" cy="4124340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latin typeface="Segoe Script" pitchFamily="66" charset="0"/>
              </a:rPr>
              <a:t>    Однак слід пам’ятати, що на кожну людину кава може впливати по-різному. </a:t>
            </a:r>
          </a:p>
          <a:p>
            <a:pPr algn="ctr">
              <a:buNone/>
            </a:pPr>
            <a:r>
              <a:rPr lang="uk-UA" dirty="0" smtClean="0">
                <a:latin typeface="Segoe Script" pitchFamily="66" charset="0"/>
              </a:rPr>
              <a:t>Тому потрібно знати свою допустиму норму вживання цього напою.</a:t>
            </a:r>
            <a:endParaRPr lang="uk-UA" dirty="0">
              <a:latin typeface="Segoe Script" pitchFamily="66" charset="0"/>
            </a:endParaRPr>
          </a:p>
        </p:txBody>
      </p:sp>
      <p:pic>
        <p:nvPicPr>
          <p:cNvPr id="4" name="Picture 17" descr="rarticlesummaryicon_610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37435" y="2852937"/>
            <a:ext cx="4487756" cy="35841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18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187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187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202584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81000" y="549291"/>
            <a:ext cx="8096251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400" b="1" dirty="0">
                <a:solidFill>
                  <a:srgbClr val="663300"/>
                </a:solidFill>
                <a:latin typeface="Segoe Script" pitchFamily="66" charset="0"/>
                <a:ea typeface="+mj-ea"/>
                <a:cs typeface="Times New Roman" pitchFamily="18" charset="0"/>
              </a:rPr>
              <a:t>Н</a:t>
            </a:r>
            <a:r>
              <a:rPr lang="uk-UA" sz="4400" b="1" dirty="0" err="1">
                <a:solidFill>
                  <a:srgbClr val="663300"/>
                </a:solidFill>
                <a:latin typeface="Segoe Script" pitchFamily="66" charset="0"/>
                <a:ea typeface="+mj-ea"/>
                <a:cs typeface="Times New Roman" pitchFamily="18" charset="0"/>
              </a:rPr>
              <a:t>ехай</a:t>
            </a:r>
            <a:r>
              <a:rPr lang="uk-UA" sz="4400" b="1" dirty="0">
                <a:solidFill>
                  <a:srgbClr val="663300"/>
                </a:solidFill>
                <a:latin typeface="Segoe Script" pitchFamily="66" charset="0"/>
                <a:ea typeface="+mj-ea"/>
                <a:cs typeface="Times New Roman" pitchFamily="18" charset="0"/>
              </a:rPr>
              <a:t> чашечка кави </a:t>
            </a:r>
            <a:br>
              <a:rPr lang="uk-UA" sz="4400" b="1" dirty="0">
                <a:solidFill>
                  <a:srgbClr val="663300"/>
                </a:solidFill>
                <a:latin typeface="Segoe Script" pitchFamily="66" charset="0"/>
                <a:ea typeface="+mj-ea"/>
                <a:cs typeface="Times New Roman" pitchFamily="18" charset="0"/>
              </a:rPr>
            </a:br>
            <a:r>
              <a:rPr lang="uk-UA" sz="4400" b="1" dirty="0">
                <a:solidFill>
                  <a:srgbClr val="663300"/>
                </a:solidFill>
                <a:latin typeface="Segoe Script" pitchFamily="66" charset="0"/>
                <a:ea typeface="+mj-ea"/>
                <a:cs typeface="Times New Roman" pitchFamily="18" charset="0"/>
              </a:rPr>
              <a:t>зігріє твій день</a:t>
            </a:r>
            <a:endParaRPr lang="ru-RU" sz="4400" b="1" dirty="0">
              <a:solidFill>
                <a:srgbClr val="663300"/>
              </a:solidFill>
              <a:latin typeface="Segoe Script" pitchFamily="66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9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2903</TotalTime>
  <Words>3722</Words>
  <Application>Microsoft Office PowerPoint</Application>
  <PresentationFormat>Произвольный</PresentationFormat>
  <Paragraphs>242</Paragraphs>
  <Slides>66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67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Найпоширеніші види кави</vt:lpstr>
      <vt:lpstr>Презентация PowerPoint</vt:lpstr>
      <vt:lpstr>Презентация PowerPoint</vt:lpstr>
      <vt:lpstr>Походження кави</vt:lpstr>
      <vt:lpstr>Поширення кави по світу</vt:lpstr>
      <vt:lpstr>Смаки кави по всьому світу</vt:lpstr>
      <vt:lpstr>Смаки кави по всьому світу</vt:lpstr>
      <vt:lpstr>Як виглядає кавове дерево?</vt:lpstr>
      <vt:lpstr>Кавові зерна</vt:lpstr>
      <vt:lpstr>Хімічний склад сирої кави</vt:lpstr>
      <vt:lpstr>Історія приготування кави</vt:lpstr>
      <vt:lpstr>Технологія приготування кавових зерен</vt:lpstr>
      <vt:lpstr>Презентация PowerPoint</vt:lpstr>
      <vt:lpstr>Вплив на організм</vt:lpstr>
      <vt:lpstr>Переваги та недоліки:</vt:lpstr>
      <vt:lpstr>Нетрадиційне  використання кави</vt:lpstr>
      <vt:lpstr>Нетрадиційне  використання кави</vt:lpstr>
      <vt:lpstr>Презентация PowerPoint</vt:lpstr>
      <vt:lpstr>Презентация PowerPoint</vt:lpstr>
      <vt:lpstr>Презентация PowerPoint</vt:lpstr>
      <vt:lpstr>Презентация PowerPoint</vt:lpstr>
      <vt:lpstr>Тонкощі кавового етикету</vt:lpstr>
      <vt:lpstr>Презентация PowerPoint</vt:lpstr>
      <vt:lpstr>Каву можна приготувати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Оноре де Бальзак обожнював каву і не лінувався обійти весь Париж в пошуках найбільш ароматного і смачного сорту. Великий романіст сказав про дію чарівного напою після чашечки кави: «Все спалахує, думки тісняться, як батальйони великої армії на полі бою». </vt:lpstr>
      <vt:lpstr>Йоганн Себастьян Бах  написав «Кавову кантату» під номером 211</vt:lpstr>
      <vt:lpstr> Людвіг ван Бетховен  варив каву завжди тільки з певної кількості кавових зерен – з 64. </vt:lpstr>
      <vt:lpstr>Вольтерові приписують слова про те, що якщо кава – отрута, то виключно повільнодіюча, оскільки сам він помирає від неї більше півстоліття. </vt:lpstr>
      <vt:lpstr>Король Франції Людовік XV сам варив собі каву – він нікому не довіряв процес приготування ароматного напою, боявся бути отруєним.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Вимоги з охорони праці у манікюрному кабінеті після закінчення робіт</dc:title>
  <dc:creator>Лисенко;Наталя</dc:creator>
  <cp:lastModifiedBy>Administrator</cp:lastModifiedBy>
  <cp:revision>122</cp:revision>
  <dcterms:created xsi:type="dcterms:W3CDTF">2019-04-15T17:44:06Z</dcterms:created>
  <dcterms:modified xsi:type="dcterms:W3CDTF">2024-04-24T14:15:46Z</dcterms:modified>
</cp:coreProperties>
</file>