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67" r:id="rId4"/>
    <p:sldId id="258" r:id="rId5"/>
    <p:sldId id="259" r:id="rId6"/>
    <p:sldId id="264" r:id="rId7"/>
    <p:sldId id="260" r:id="rId8"/>
    <p:sldId id="265" r:id="rId9"/>
    <p:sldId id="261" r:id="rId10"/>
    <p:sldId id="262" r:id="rId11"/>
    <p:sldId id="266" r:id="rId12"/>
    <p:sldId id="271" r:id="rId13"/>
    <p:sldId id="272" r:id="rId14"/>
    <p:sldId id="273" r:id="rId15"/>
    <p:sldId id="274" r:id="rId16"/>
    <p:sldId id="275" r:id="rId17"/>
    <p:sldId id="270" r:id="rId18"/>
    <p:sldId id="276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2091"/>
    <a:srgbClr val="B50B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5" autoAdjust="0"/>
    <p:restoredTop sz="94665" autoAdjust="0"/>
  </p:normalViewPr>
  <p:slideViewPr>
    <p:cSldViewPr>
      <p:cViewPr varScale="1">
        <p:scale>
          <a:sx n="78" d="100"/>
          <a:sy n="78" d="100"/>
        </p:scale>
        <p:origin x="-14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33C9A-292A-43EB-853C-DC4ECC9A5664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7B196-65AF-4FB5-B473-25B3C37BB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6997C-D649-49AE-A485-31FE8AF23725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5527A-EEF7-4027-A564-02567769F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10BF-495B-42AD-8BA5-DA4F4662D6E5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C87D7-AD67-46C4-B050-22E49C962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73A70-B0D9-472F-B76C-9EF4F5EB15BA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A2500-1D40-4306-AF0A-2A8AE0441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414C6-4CFB-47FE-BF19-C879085C65EF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3BC6D-5AF3-48C5-8D28-036B70061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FB545-40CC-40B4-B625-3A609B3EB0D2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7A1D-0CA5-4008-B38D-72A6A5704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5FC7A-E5D2-46B0-BC19-265E692DF483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D6A02-5CF6-4E9E-96D1-9B71946FD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6ECDD-F60C-4F5A-87D9-9EA27ED50D29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48882-CF09-4CE7-9613-6585162E4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49870-C95C-4454-8CA6-D80CBBFBC466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32E5E-9CFD-4ACA-953A-F2AA21D0C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628B6-0DB4-4DDD-9113-4D2F4EC15DD8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E9929-E975-482D-8473-A504D69B2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2C621-9C59-40E7-8979-228858FB7076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0616D-6319-42E0-B8E5-368CE30D7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B9D50A-07AB-4013-9BA1-E7B9AF8085AD}" type="datetimeFigureOut">
              <a:rPr lang="ru-RU"/>
              <a:pPr>
                <a:defRPr/>
              </a:pPr>
              <a:t>15.06.2014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B9FE90-739F-4E70-98FD-AA780A57B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7" Target="../media/image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69713"/>
            <a:ext cx="874470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“LES MUSE</a:t>
            </a:r>
            <a:r>
              <a:rPr lang="ru-RU" sz="5400" dirty="0">
                <a:solidFill>
                  <a:srgbClr val="C00000"/>
                </a:solidFill>
                <a:latin typeface="Book Antiqua" pitchFamily="18" charset="0"/>
              </a:rPr>
              <a:t>É</a:t>
            </a:r>
            <a:r>
              <a:rPr lang="en-US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S DE PARIS”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3315" name="Picture 2" descr="C:\Users\Лена\Pictures\картинки\Спорт\нгшщ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1674813"/>
            <a:ext cx="2771775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708150"/>
            <a:ext cx="26257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416425"/>
            <a:ext cx="2790825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4416425"/>
            <a:ext cx="2771775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C:\Users\Лена\Pictures\картинки\Спорт\екв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698625"/>
            <a:ext cx="27908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4425950"/>
            <a:ext cx="26257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2124075" y="260350"/>
            <a:ext cx="5111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d’Art moderne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5763" y="3068638"/>
            <a:ext cx="475138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63638"/>
            <a:ext cx="3527425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924300" y="1301750"/>
            <a:ext cx="52197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400" b="1" u="sng">
                <a:latin typeface="Times New Roman" pitchFamily="18" charset="0"/>
              </a:rPr>
              <a:t>Musée d’art moderne</a:t>
            </a:r>
            <a:r>
              <a:rPr lang="fr-FR" sz="2400" b="1">
                <a:latin typeface="Times New Roman" pitchFamily="18" charset="0"/>
              </a:rPr>
              <a:t>. C’est la peinture moderne: abstrait, surréaliste</a:t>
            </a:r>
            <a:r>
              <a:rPr lang="ru-RU" sz="24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07950" y="222250"/>
            <a:ext cx="9577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Gr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vin - 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de figures de cire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052513"/>
            <a:ext cx="35718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141663"/>
            <a:ext cx="47259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284663" y="657225"/>
            <a:ext cx="48593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400" b="1" u="sng">
                <a:latin typeface="Times New Roman" pitchFamily="18" charset="0"/>
              </a:rPr>
              <a:t>Le musée de figure de cire</a:t>
            </a:r>
            <a:r>
              <a:rPr lang="fr-FR" sz="2400" b="1">
                <a:latin typeface="Times New Roman" pitchFamily="18" charset="0"/>
              </a:rPr>
              <a:t>. Il expose des statues en cire </a:t>
            </a:r>
            <a:endParaRPr lang="ru-RU" sz="2400" b="1">
              <a:latin typeface="Times New Roman" pitchFamily="18" charset="0"/>
            </a:endParaRPr>
          </a:p>
          <a:p>
            <a:r>
              <a:rPr lang="fr-FR" sz="2400" b="1">
                <a:latin typeface="Times New Roman" pitchFamily="18" charset="0"/>
              </a:rPr>
              <a:t>représentant des personnes célèbres, qu’elles soient contemporaines, </a:t>
            </a:r>
            <a:endParaRPr lang="ru-RU" sz="2400" b="1">
              <a:latin typeface="Times New Roman" pitchFamily="18" charset="0"/>
            </a:endParaRPr>
          </a:p>
          <a:p>
            <a:r>
              <a:rPr lang="fr-FR" sz="2400" b="1">
                <a:latin typeface="Times New Roman" pitchFamily="18" charset="0"/>
              </a:rPr>
              <a:t>historiques ou imaginaires.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627313" y="201613"/>
            <a:ext cx="4087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C00000"/>
                </a:solidFill>
                <a:latin typeface="Arial Black" pitchFamily="34" charset="0"/>
              </a:rPr>
              <a:t>Les jeux</a:t>
            </a:r>
            <a:endParaRPr lang="ru-RU" sz="6600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84213" y="1697038"/>
            <a:ext cx="45513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A02091"/>
                </a:solidFill>
                <a:latin typeface="Arial Black" pitchFamily="34" charset="0"/>
              </a:rPr>
              <a:t>“ Microphone”</a:t>
            </a:r>
            <a:endParaRPr lang="ru-RU" sz="4400" b="1">
              <a:solidFill>
                <a:srgbClr val="A02091"/>
              </a:solidFill>
              <a:latin typeface="Arial Black" pitchFamily="34" charset="0"/>
            </a:endParaRP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684213" y="3225800"/>
            <a:ext cx="2879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0B050"/>
                </a:solidFill>
                <a:latin typeface="Arial Black" pitchFamily="34" charset="0"/>
              </a:rPr>
              <a:t>“ Ballon”</a:t>
            </a:r>
            <a:endParaRPr lang="ru-RU" sz="4400" b="1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4213" y="5157788"/>
            <a:ext cx="3068637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“ Cha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î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ne”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2852738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4900" y="1433513"/>
            <a:ext cx="20415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4900" y="4797425"/>
            <a:ext cx="2146300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531813" y="166688"/>
            <a:ext cx="59118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C00000"/>
                </a:solidFill>
                <a:latin typeface="Arial Black" pitchFamily="34" charset="0"/>
              </a:rPr>
              <a:t>Completez les phrases</a:t>
            </a:r>
            <a:endParaRPr lang="ru-RU" sz="3600" b="1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15888"/>
            <a:ext cx="24987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388" y="993775"/>
            <a:ext cx="6624637" cy="2586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C’est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…  (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le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М</a:t>
            </a:r>
            <a:r>
              <a:rPr lang="en-US" b="1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usée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du Louvre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endParaRPr lang="en-US" sz="1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le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des Arts </a:t>
            </a:r>
            <a:r>
              <a:rPr lang="en-US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Décoratifs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le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accent4">
                    <a:lumMod val="50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 de la Mode,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le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accent3">
                    <a:lumMod val="50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 des Arts </a:t>
            </a:r>
            <a:r>
              <a:rPr lang="en-US" b="1" dirty="0" err="1">
                <a:solidFill>
                  <a:schemeClr val="accent3">
                    <a:lumMod val="50000"/>
                  </a:schemeClr>
                </a:solidFill>
                <a:latin typeface="+mn-lt"/>
              </a:rPr>
              <a:t>Asiatiques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le </a:t>
            </a:r>
            <a:r>
              <a:rPr lang="en-US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Mus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é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e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d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’О</a:t>
            </a:r>
            <a:r>
              <a:rPr lang="en-US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bjets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d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’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Art,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le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d’Orsay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-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le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Museé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des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impressionnistes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le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d’Art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moderne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</a:rPr>
              <a:t>                             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le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Musée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de figures de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cire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…) 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3933825"/>
            <a:ext cx="5356225" cy="19685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Dans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ce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musée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il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y a…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                                                 on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peut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voir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                                                 se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trouvent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                                                 on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collectionne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                                                 on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voit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                                                                  nous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voyons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…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979613" y="260350"/>
            <a:ext cx="4784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C00000"/>
                </a:solidFill>
                <a:latin typeface="Arial Black" pitchFamily="34" charset="0"/>
              </a:rPr>
              <a:t>Pause d</a:t>
            </a:r>
            <a:r>
              <a:rPr lang="ru-RU" sz="44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4400" b="1">
                <a:solidFill>
                  <a:srgbClr val="C00000"/>
                </a:solidFill>
                <a:latin typeface="Arial Black" pitchFamily="34" charset="0"/>
              </a:rPr>
              <a:t>tente</a:t>
            </a:r>
            <a:endParaRPr lang="ru-RU" sz="4400" b="1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773238"/>
            <a:ext cx="62579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684213" y="115888"/>
            <a:ext cx="82089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C00000"/>
                </a:solidFill>
                <a:latin typeface="Arial Black" pitchFamily="34" charset="0"/>
              </a:rPr>
              <a:t>La grammaire, c`est facile!</a:t>
            </a:r>
            <a:r>
              <a:rPr lang="ru-RU" sz="4000" b="1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4000" b="1">
                <a:solidFill>
                  <a:srgbClr val="C00000"/>
                </a:solidFill>
                <a:latin typeface="Arial Black" pitchFamily="34" charset="0"/>
              </a:rPr>
            </a:br>
            <a:endParaRPr lang="ru-RU" sz="4000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1397000" y="981075"/>
            <a:ext cx="60023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A02091"/>
                </a:solidFill>
                <a:latin typeface="Arial Black" pitchFamily="34" charset="0"/>
              </a:rPr>
              <a:t>Futur simple-</a:t>
            </a:r>
            <a:r>
              <a:rPr lang="ru-RU" sz="2800" b="1">
                <a:solidFill>
                  <a:srgbClr val="A02091"/>
                </a:solidFill>
                <a:latin typeface="Arial Black" pitchFamily="34" charset="0"/>
              </a:rPr>
              <a:t> Будущее время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698500" y="1989138"/>
            <a:ext cx="7993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I-er groupe – </a:t>
            </a:r>
            <a:r>
              <a:rPr lang="en-US" sz="2400" b="1">
                <a:solidFill>
                  <a:srgbClr val="002060"/>
                </a:solidFill>
                <a:latin typeface="Arial Black" pitchFamily="34" charset="0"/>
              </a:rPr>
              <a:t>visiter</a:t>
            </a:r>
            <a:r>
              <a:rPr lang="en-US" sz="2400" b="1">
                <a:solidFill>
                  <a:srgbClr val="C00000"/>
                </a:solidFill>
                <a:latin typeface="Arial Black" pitchFamily="34" charset="0"/>
              </a:rPr>
              <a:t> + ai, as, a, ons, ez, ont</a:t>
            </a:r>
            <a:endParaRPr lang="ru-RU" sz="2400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7653" name="TextBox 11"/>
          <p:cNvSpPr txBox="1">
            <a:spLocks noChangeArrowheads="1"/>
          </p:cNvSpPr>
          <p:nvPr/>
        </p:nvSpPr>
        <p:spPr bwMode="auto">
          <a:xfrm>
            <a:off x="698500" y="2689225"/>
            <a:ext cx="173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Arial Black" pitchFamily="34" charset="0"/>
              </a:rPr>
              <a:t>Exemple:</a:t>
            </a:r>
            <a:endParaRPr lang="ru-RU" sz="2400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7654" name="TextBox 12"/>
          <p:cNvSpPr txBox="1">
            <a:spLocks noChangeArrowheads="1"/>
          </p:cNvSpPr>
          <p:nvPr/>
        </p:nvSpPr>
        <p:spPr bwMode="auto">
          <a:xfrm>
            <a:off x="2555875" y="2719388"/>
            <a:ext cx="2195513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Arial Black" pitchFamily="34" charset="0"/>
              </a:rPr>
              <a:t>Je visiter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ai</a:t>
            </a:r>
          </a:p>
          <a:p>
            <a:r>
              <a:rPr lang="en-US" sz="2000" b="1">
                <a:latin typeface="Arial Black" pitchFamily="34" charset="0"/>
              </a:rPr>
              <a:t>Tu visiter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as</a:t>
            </a:r>
          </a:p>
          <a:p>
            <a:r>
              <a:rPr lang="en-US" sz="2000" b="1">
                <a:latin typeface="Arial Black" pitchFamily="34" charset="0"/>
              </a:rPr>
              <a:t>Il, elle visiter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</a:t>
            </a:r>
          </a:p>
          <a:p>
            <a:endParaRPr lang="ru-RU" sz="2000" b="1">
              <a:latin typeface="Arial Black" pitchFamily="34" charset="0"/>
            </a:endParaRPr>
          </a:p>
        </p:txBody>
      </p:sp>
      <p:sp>
        <p:nvSpPr>
          <p:cNvPr id="27655" name="TextBox 13"/>
          <p:cNvSpPr txBox="1">
            <a:spLocks noChangeArrowheads="1"/>
          </p:cNvSpPr>
          <p:nvPr/>
        </p:nvSpPr>
        <p:spPr bwMode="auto">
          <a:xfrm>
            <a:off x="5076825" y="2781300"/>
            <a:ext cx="2533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 Black" pitchFamily="34" charset="0"/>
              </a:rPr>
              <a:t>Nous visiter</a:t>
            </a:r>
            <a:r>
              <a:rPr lang="en-US" b="1">
                <a:solidFill>
                  <a:srgbClr val="C00000"/>
                </a:solidFill>
                <a:latin typeface="Arial Black" pitchFamily="34" charset="0"/>
              </a:rPr>
              <a:t>ons</a:t>
            </a:r>
          </a:p>
          <a:p>
            <a:r>
              <a:rPr lang="en-US" b="1">
                <a:latin typeface="Arial Black" pitchFamily="34" charset="0"/>
              </a:rPr>
              <a:t>Vous visiter</a:t>
            </a:r>
            <a:r>
              <a:rPr lang="en-US" b="1">
                <a:solidFill>
                  <a:srgbClr val="C00000"/>
                </a:solidFill>
                <a:latin typeface="Arial Black" pitchFamily="34" charset="0"/>
              </a:rPr>
              <a:t>ez</a:t>
            </a:r>
          </a:p>
          <a:p>
            <a:r>
              <a:rPr lang="en-US" b="1">
                <a:latin typeface="Arial Black" pitchFamily="34" charset="0"/>
              </a:rPr>
              <a:t>Ils, elles visiter</a:t>
            </a:r>
            <a:r>
              <a:rPr lang="en-US" b="1">
                <a:solidFill>
                  <a:srgbClr val="C00000"/>
                </a:solidFill>
                <a:latin typeface="Arial Black" pitchFamily="34" charset="0"/>
              </a:rPr>
              <a:t>ont</a:t>
            </a:r>
          </a:p>
          <a:p>
            <a:endParaRPr lang="ru-RU" b="1">
              <a:latin typeface="Arial Black" pitchFamily="34" charset="0"/>
            </a:endParaRPr>
          </a:p>
        </p:txBody>
      </p:sp>
      <p:sp>
        <p:nvSpPr>
          <p:cNvPr id="27656" name="Прямоугольник 14"/>
          <p:cNvSpPr>
            <a:spLocks noChangeArrowheads="1"/>
          </p:cNvSpPr>
          <p:nvPr/>
        </p:nvSpPr>
        <p:spPr bwMode="auto">
          <a:xfrm>
            <a:off x="738188" y="4275138"/>
            <a:ext cx="76311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II-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>
                <a:latin typeface="Arial Black" pitchFamily="34" charset="0"/>
              </a:rPr>
              <a:t>è</a:t>
            </a:r>
            <a:r>
              <a:rPr lang="en-US" sz="2400" b="1">
                <a:latin typeface="Arial Black" pitchFamily="34" charset="0"/>
              </a:rPr>
              <a:t>me groupe </a:t>
            </a:r>
            <a:r>
              <a:rPr lang="en-US" sz="2400">
                <a:latin typeface="Arial Black" pitchFamily="34" charset="0"/>
              </a:rPr>
              <a:t>– </a:t>
            </a:r>
            <a:r>
              <a:rPr lang="en-US" sz="2400">
                <a:solidFill>
                  <a:srgbClr val="002060"/>
                </a:solidFill>
                <a:latin typeface="Arial Black" pitchFamily="34" charset="0"/>
              </a:rPr>
              <a:t>finir </a:t>
            </a:r>
            <a:r>
              <a:rPr lang="en-US" sz="2400" b="1">
                <a:solidFill>
                  <a:srgbClr val="C00000"/>
                </a:solidFill>
                <a:latin typeface="Arial Black" pitchFamily="34" charset="0"/>
              </a:rPr>
              <a:t>+ ai, as, a, ons, ez, ont</a:t>
            </a:r>
            <a:endParaRPr lang="ru-RU" sz="2400" b="1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2400">
                <a:latin typeface="Arial Black" pitchFamily="34" charset="0"/>
              </a:rPr>
              <a:t> </a:t>
            </a:r>
            <a:r>
              <a:rPr lang="en-US" sz="2400" b="1">
                <a:latin typeface="Arial Black" pitchFamily="34" charset="0"/>
              </a:rPr>
              <a:t> 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27657" name="Прямоугольник 15"/>
          <p:cNvSpPr>
            <a:spLocks noChangeArrowheads="1"/>
          </p:cNvSpPr>
          <p:nvPr/>
        </p:nvSpPr>
        <p:spPr bwMode="auto">
          <a:xfrm>
            <a:off x="738188" y="5105400"/>
            <a:ext cx="1735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Arial Black" pitchFamily="34" charset="0"/>
              </a:rPr>
              <a:t>Exemple:</a:t>
            </a:r>
            <a:endParaRPr lang="ru-RU" sz="2400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7658" name="Прямоугольник 16"/>
          <p:cNvSpPr>
            <a:spLocks noChangeArrowheads="1"/>
          </p:cNvSpPr>
          <p:nvPr/>
        </p:nvSpPr>
        <p:spPr bwMode="auto">
          <a:xfrm>
            <a:off x="2555875" y="4967288"/>
            <a:ext cx="4572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Arial Black" pitchFamily="34" charset="0"/>
              </a:rPr>
              <a:t>Je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ai</a:t>
            </a:r>
          </a:p>
          <a:p>
            <a:r>
              <a:rPr lang="en-US" sz="2000" b="1">
                <a:latin typeface="Arial Black" pitchFamily="34" charset="0"/>
              </a:rPr>
              <a:t>Tu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as</a:t>
            </a:r>
          </a:p>
          <a:p>
            <a:r>
              <a:rPr lang="en-US" sz="2000" b="1">
                <a:latin typeface="Arial Black" pitchFamily="34" charset="0"/>
              </a:rPr>
              <a:t>Il, elle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a</a:t>
            </a:r>
          </a:p>
          <a:p>
            <a:endParaRPr lang="ru-RU" b="1">
              <a:latin typeface="Arial Black" pitchFamily="34" charset="0"/>
            </a:endParaRPr>
          </a:p>
        </p:txBody>
      </p:sp>
      <p:sp>
        <p:nvSpPr>
          <p:cNvPr id="27659" name="Прямоугольник 17"/>
          <p:cNvSpPr>
            <a:spLocks noChangeArrowheads="1"/>
          </p:cNvSpPr>
          <p:nvPr/>
        </p:nvSpPr>
        <p:spPr bwMode="auto">
          <a:xfrm>
            <a:off x="5086350" y="4967288"/>
            <a:ext cx="28781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Arial Black" pitchFamily="34" charset="0"/>
              </a:rPr>
              <a:t>Nous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ons</a:t>
            </a:r>
          </a:p>
          <a:p>
            <a:r>
              <a:rPr lang="en-US" sz="2000" b="1">
                <a:latin typeface="Arial Black" pitchFamily="34" charset="0"/>
              </a:rPr>
              <a:t>Vous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ez</a:t>
            </a:r>
          </a:p>
          <a:p>
            <a:r>
              <a:rPr lang="en-US" sz="2000" b="1">
                <a:latin typeface="Arial Black" pitchFamily="34" charset="0"/>
              </a:rPr>
              <a:t>Ils, elles finir</a:t>
            </a:r>
            <a:r>
              <a:rPr lang="en-US" sz="2000" b="1">
                <a:solidFill>
                  <a:srgbClr val="C00000"/>
                </a:solidFill>
                <a:latin typeface="Arial Black" pitchFamily="34" charset="0"/>
              </a:rPr>
              <a:t>ont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2139" y="188640"/>
            <a:ext cx="731071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Mettez</a:t>
            </a:r>
            <a:r>
              <a:rPr lang="en-US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les phrases au </a:t>
            </a:r>
            <a:r>
              <a:rPr lang="en-US" sz="28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Futur</a:t>
            </a:r>
            <a:r>
              <a:rPr lang="en-US" sz="2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simple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650" y="1268413"/>
            <a:ext cx="63261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Arial Black" pitchFamily="34" charset="0"/>
              </a:rPr>
              <a:t>1.</a:t>
            </a:r>
            <a:r>
              <a:rPr lang="en-US" sz="2000" dirty="0">
                <a:latin typeface="+mn-lt"/>
              </a:rPr>
              <a:t>  </a:t>
            </a:r>
            <a:r>
              <a:rPr lang="en-US" sz="2000" dirty="0">
                <a:latin typeface="Arial Black" pitchFamily="34" charset="0"/>
              </a:rPr>
              <a:t>Je 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(</a:t>
            </a:r>
            <a:r>
              <a:rPr lang="en-US" sz="2000" dirty="0" err="1">
                <a:solidFill>
                  <a:srgbClr val="B50B54"/>
                </a:solidFill>
                <a:latin typeface="Arial Black" pitchFamily="34" charset="0"/>
              </a:rPr>
              <a:t>visiter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) </a:t>
            </a:r>
            <a:r>
              <a:rPr lang="en-US" sz="2000" dirty="0">
                <a:latin typeface="Arial Black" pitchFamily="34" charset="0"/>
              </a:rPr>
              <a:t>le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musée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du Louvre de Paris.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650" y="1876425"/>
            <a:ext cx="54308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Black" pitchFamily="34" charset="0"/>
              </a:rPr>
              <a:t>2.  Nous 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(</a:t>
            </a:r>
            <a:r>
              <a:rPr lang="en-US" sz="2000" dirty="0" err="1">
                <a:solidFill>
                  <a:srgbClr val="B50B54"/>
                </a:solidFill>
                <a:latin typeface="Arial Black" pitchFamily="34" charset="0"/>
              </a:rPr>
              <a:t>collectionner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) </a:t>
            </a:r>
            <a:r>
              <a:rPr lang="en-US" sz="2000" dirty="0">
                <a:latin typeface="Arial Black" pitchFamily="34" charset="0"/>
              </a:rPr>
              <a:t>des </a:t>
            </a:r>
            <a:r>
              <a:rPr lang="en-US" sz="2000" dirty="0" err="1">
                <a:latin typeface="Arial Black" pitchFamily="34" charset="0"/>
              </a:rPr>
              <a:t>poup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ées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9300" y="2508250"/>
            <a:ext cx="76882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Black" pitchFamily="34" charset="0"/>
              </a:rPr>
              <a:t>3. Le </a:t>
            </a:r>
            <a:r>
              <a:rPr lang="en-US" sz="2000" dirty="0" err="1">
                <a:latin typeface="Arial Black" pitchFamily="34" charset="0"/>
              </a:rPr>
              <a:t>musée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 (exposer) </a:t>
            </a:r>
            <a:r>
              <a:rPr lang="en-US" sz="2000" dirty="0">
                <a:latin typeface="Arial Black" pitchFamily="34" charset="0"/>
              </a:rPr>
              <a:t>des tableaux de Paul </a:t>
            </a:r>
            <a:r>
              <a:rPr lang="en-US" sz="2000" dirty="0" err="1">
                <a:latin typeface="Arial Black" pitchFamily="34" charset="0"/>
              </a:rPr>
              <a:t>S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ézanne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768350" y="3141663"/>
            <a:ext cx="7375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4. Vous </a:t>
            </a:r>
            <a:r>
              <a:rPr lang="en-US" sz="2000">
                <a:solidFill>
                  <a:srgbClr val="B50B54"/>
                </a:solidFill>
                <a:latin typeface="Arial Black" pitchFamily="34" charset="0"/>
              </a:rPr>
              <a:t>(illustrer) </a:t>
            </a:r>
            <a:r>
              <a:rPr lang="en-US" sz="2000">
                <a:latin typeface="Arial Black" pitchFamily="34" charset="0"/>
              </a:rPr>
              <a:t>les chef-d’oeuvres de L. de Vincy.</a:t>
            </a:r>
            <a:endParaRPr lang="ru-RU" sz="200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8350" y="3789363"/>
            <a:ext cx="61753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Black" pitchFamily="34" charset="0"/>
              </a:rPr>
              <a:t>5. Il 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(</a:t>
            </a:r>
            <a:r>
              <a:rPr lang="en-US" sz="2000" dirty="0" err="1">
                <a:solidFill>
                  <a:srgbClr val="B50B54"/>
                </a:solidFill>
                <a:latin typeface="Arial Black" pitchFamily="34" charset="0"/>
              </a:rPr>
              <a:t>représenter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)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les sculptures de Rodin.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650" y="4508500"/>
            <a:ext cx="84756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Black" pitchFamily="34" charset="0"/>
              </a:rPr>
              <a:t>6. </a:t>
            </a:r>
            <a:r>
              <a:rPr lang="en-US" sz="2000" dirty="0" err="1">
                <a:latin typeface="Arial Black" pitchFamily="34" charset="0"/>
              </a:rPr>
              <a:t>Tu</a:t>
            </a:r>
            <a:r>
              <a:rPr lang="en-US" sz="2000" dirty="0">
                <a:latin typeface="Arial Black" pitchFamily="34" charset="0"/>
              </a:rPr>
              <a:t> 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(</a:t>
            </a:r>
            <a:r>
              <a:rPr lang="en-US" sz="2000" dirty="0" err="1">
                <a:solidFill>
                  <a:srgbClr val="B50B54"/>
                </a:solidFill>
                <a:latin typeface="Arial Black" pitchFamily="34" charset="0"/>
              </a:rPr>
              <a:t>finir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) </a:t>
            </a:r>
            <a:r>
              <a:rPr lang="en-US" sz="2000" dirty="0">
                <a:latin typeface="Arial Black" pitchFamily="34" charset="0"/>
              </a:rPr>
              <a:t>des excursions </a:t>
            </a:r>
            <a:r>
              <a:rPr lang="ru-RU" sz="2000" dirty="0">
                <a:latin typeface="Arial Black" pitchFamily="34" charset="0"/>
              </a:rPr>
              <a:t>à</a:t>
            </a:r>
            <a:r>
              <a:rPr lang="en-US" sz="2000" dirty="0">
                <a:latin typeface="Arial Black" pitchFamily="34" charset="0"/>
              </a:rPr>
              <a:t> travers les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musées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de Paris.</a:t>
            </a:r>
            <a:r>
              <a:rPr lang="en-US" sz="2000" dirty="0">
                <a:latin typeface="Arial Black" pitchFamily="34" charset="0"/>
              </a:rPr>
              <a:t> 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8350" y="5157788"/>
            <a:ext cx="45989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Black" pitchFamily="34" charset="0"/>
              </a:rPr>
              <a:t>7. La </a:t>
            </a:r>
            <a:r>
              <a:rPr lang="en-US" sz="2000" dirty="0" err="1">
                <a:latin typeface="Arial Black" pitchFamily="34" charset="0"/>
              </a:rPr>
              <a:t>beaut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é</a:t>
            </a:r>
            <a:r>
              <a:rPr lang="en-US" sz="2000" dirty="0">
                <a:latin typeface="Arial Black" pitchFamily="34" charset="0"/>
              </a:rPr>
              <a:t> 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(</a:t>
            </a:r>
            <a:r>
              <a:rPr lang="en-US" sz="2000" dirty="0" err="1">
                <a:solidFill>
                  <a:srgbClr val="B50B54"/>
                </a:solidFill>
                <a:latin typeface="Arial Black" pitchFamily="34" charset="0"/>
              </a:rPr>
              <a:t>sauver</a:t>
            </a:r>
            <a:r>
              <a:rPr lang="en-US" sz="2000" dirty="0">
                <a:solidFill>
                  <a:srgbClr val="B50B54"/>
                </a:solidFill>
                <a:latin typeface="Arial Black" pitchFamily="34" charset="0"/>
              </a:rPr>
              <a:t>) </a:t>
            </a:r>
            <a:r>
              <a:rPr lang="en-US" sz="2000" dirty="0">
                <a:latin typeface="Arial Black" pitchFamily="34" charset="0"/>
              </a:rPr>
              <a:t>le monde!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Лена\Pictures\картинки\Спорт\икен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698625"/>
            <a:ext cx="3455987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2051050" y="476250"/>
            <a:ext cx="185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0" name="Прямоугольник 2"/>
          <p:cNvSpPr>
            <a:spLocks noChangeArrowheads="1"/>
          </p:cNvSpPr>
          <p:nvPr/>
        </p:nvSpPr>
        <p:spPr bwMode="auto">
          <a:xfrm>
            <a:off x="1979613" y="168275"/>
            <a:ext cx="55530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990000"/>
                </a:solidFill>
                <a:latin typeface="Arial Black" pitchFamily="34" charset="0"/>
              </a:rPr>
              <a:t>Compr</a:t>
            </a:r>
            <a:r>
              <a:rPr lang="ru-RU" sz="3600" b="1">
                <a:solidFill>
                  <a:srgbClr val="990000"/>
                </a:solidFill>
                <a:latin typeface="Arial Black" pitchFamily="34" charset="0"/>
                <a:ea typeface="Aharoni"/>
                <a:cs typeface="Aharoni"/>
              </a:rPr>
              <a:t>é</a:t>
            </a:r>
            <a:r>
              <a:rPr lang="en-US" sz="3600" b="1">
                <a:solidFill>
                  <a:srgbClr val="990000"/>
                </a:solidFill>
                <a:latin typeface="Arial Black" pitchFamily="34" charset="0"/>
              </a:rPr>
              <a:t>hension orale</a:t>
            </a:r>
            <a:endParaRPr lang="ru-RU" sz="3600" b="1">
              <a:solidFill>
                <a:srgbClr val="990000"/>
              </a:solidFill>
              <a:latin typeface="Arial Black" pitchFamily="34" charset="0"/>
            </a:endParaRPr>
          </a:p>
        </p:txBody>
      </p:sp>
      <p:sp>
        <p:nvSpPr>
          <p:cNvPr id="29701" name="TextBox 3"/>
          <p:cNvSpPr txBox="1">
            <a:spLocks noChangeArrowheads="1"/>
          </p:cNvSpPr>
          <p:nvPr/>
        </p:nvSpPr>
        <p:spPr bwMode="auto">
          <a:xfrm>
            <a:off x="2382838" y="908050"/>
            <a:ext cx="47450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B50B54"/>
                </a:solidFill>
                <a:latin typeface="Arial Black" pitchFamily="34" charset="0"/>
              </a:rPr>
              <a:t>“Le sourire de la Joconde”.</a:t>
            </a:r>
            <a:endParaRPr lang="ru-RU" sz="2400" b="1">
              <a:solidFill>
                <a:srgbClr val="B50B54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188640"/>
            <a:ext cx="201875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Test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468313" y="1484313"/>
            <a:ext cx="7920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tx2"/>
                </a:solidFill>
                <a:latin typeface="Arial Black" pitchFamily="34" charset="0"/>
              </a:rPr>
              <a:t>- Léonard de Vincy dessine le portrait de Mona Lisa en 150</a:t>
            </a:r>
            <a:r>
              <a:rPr lang="ru-RU" sz="2000">
                <a:solidFill>
                  <a:schemeClr val="tx2"/>
                </a:solidFill>
                <a:latin typeface="Arial Black" pitchFamily="34" charset="0"/>
              </a:rPr>
              <a:t>6</a:t>
            </a:r>
            <a:r>
              <a:rPr lang="en-US" sz="2000">
                <a:solidFill>
                  <a:schemeClr val="tx2"/>
                </a:solidFill>
                <a:latin typeface="Arial Black" pitchFamily="34" charset="0"/>
              </a:rPr>
              <a:t>.</a:t>
            </a:r>
            <a:endParaRPr lang="ru-RU" sz="200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313" y="2192338"/>
            <a:ext cx="43465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-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C’est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la femme de Louis XIV.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" y="2630488"/>
            <a:ext cx="22352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- Elle a 30 ans.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492125" y="3055938"/>
            <a:ext cx="323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Arial Black" pitchFamily="34" charset="0"/>
              </a:rPr>
              <a:t>- Son enfant est mort.</a:t>
            </a:r>
            <a:endParaRPr lang="ru-RU" sz="2000" b="1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30727" name="Прямоугольник 6"/>
          <p:cNvSpPr>
            <a:spLocks noChangeArrowheads="1"/>
          </p:cNvSpPr>
          <p:nvPr/>
        </p:nvSpPr>
        <p:spPr bwMode="auto">
          <a:xfrm>
            <a:off x="485775" y="3556000"/>
            <a:ext cx="8512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A02091"/>
                </a:solidFill>
                <a:latin typeface="Arial Black" pitchFamily="34" charset="0"/>
              </a:rPr>
              <a:t>- Léonard de Vincy invite des sculpteurs pour amuser Mona Lisa. </a:t>
            </a:r>
            <a:endParaRPr lang="ru-RU" sz="2000">
              <a:solidFill>
                <a:srgbClr val="A0209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" y="4343400"/>
            <a:ext cx="78486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-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Ses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yeux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sont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tristes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,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mais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ses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lèvres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ont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un demi-</a:t>
            </a:r>
            <a:r>
              <a:rPr lang="en-US" sz="2000" dirty="0" err="1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sourire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. 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8313" y="5116513"/>
            <a:ext cx="72707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- Mona Lisa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est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une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femme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idéale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de </a:t>
            </a:r>
            <a:r>
              <a:rPr lang="en-US" sz="20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cette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époque. 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730" name="Прямоугольник 15"/>
          <p:cNvSpPr>
            <a:spLocks noChangeArrowheads="1"/>
          </p:cNvSpPr>
          <p:nvPr/>
        </p:nvSpPr>
        <p:spPr bwMode="auto">
          <a:xfrm>
            <a:off x="493713" y="5589588"/>
            <a:ext cx="5949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2060"/>
                </a:solidFill>
                <a:latin typeface="Arial Black" pitchFamily="34" charset="0"/>
              </a:rPr>
              <a:t>- Ce tableau se trouve au </a:t>
            </a:r>
            <a:r>
              <a:rPr lang="en-US" sz="2000">
                <a:solidFill>
                  <a:srgbClr val="002060"/>
                </a:solidFill>
                <a:latin typeface="Arial Black" pitchFamily="34" charset="0"/>
              </a:rPr>
              <a:t>musée</a:t>
            </a:r>
            <a:r>
              <a:rPr lang="en-US" sz="2000" b="1">
                <a:solidFill>
                  <a:srgbClr val="002060"/>
                </a:solidFill>
                <a:latin typeface="Arial Black" pitchFamily="34" charset="0"/>
              </a:rPr>
              <a:t> d’Orsay.</a:t>
            </a:r>
            <a:endParaRPr lang="ru-RU" sz="2000" b="1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1835150" y="188913"/>
            <a:ext cx="5892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C00000"/>
                </a:solidFill>
                <a:latin typeface="Arial Black" pitchFamily="34" charset="0"/>
              </a:rPr>
              <a:t>Conclusion de la le</a:t>
            </a:r>
            <a:r>
              <a:rPr lang="ru-RU" sz="3600">
                <a:solidFill>
                  <a:srgbClr val="C00000"/>
                </a:solidFill>
                <a:latin typeface="Arial Black" pitchFamily="34" charset="0"/>
              </a:rPr>
              <a:t>ç</a:t>
            </a:r>
            <a:r>
              <a:rPr lang="en-US" sz="3600">
                <a:solidFill>
                  <a:srgbClr val="C00000"/>
                </a:solidFill>
                <a:latin typeface="Arial Black" pitchFamily="34" charset="0"/>
                <a:ea typeface="Aharoni"/>
                <a:cs typeface="Aharoni"/>
              </a:rPr>
              <a:t>on</a:t>
            </a:r>
            <a:endParaRPr lang="ru-RU" sz="360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4475" y="1165225"/>
            <a:ext cx="3651250" cy="539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346893"/>
            <a:ext cx="30315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“PARIS”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95288" y="1512888"/>
            <a:ext cx="3298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Le vieux Louv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e</a:t>
            </a:r>
            <a:endParaRPr lang="ru-RU" sz="2800" b="1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395288" y="2032000"/>
            <a:ext cx="307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La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ge et lou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d</a:t>
            </a:r>
            <a:r>
              <a:rPr lang="ru-RU" sz="2800" b="1">
                <a:solidFill>
                  <a:srgbClr val="002060"/>
                </a:solidFill>
                <a:latin typeface="Arial Black" pitchFamily="34" charset="0"/>
              </a:rPr>
              <a:t>,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412750" y="2554288"/>
            <a:ext cx="2701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Il ne s’ouv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e </a:t>
            </a:r>
            <a:endParaRPr lang="ru-RU" sz="2800" b="1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395288" y="3078163"/>
            <a:ext cx="3519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Qu’au g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and jou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ru-RU" sz="2800" b="1">
                <a:solidFill>
                  <a:srgbClr val="002060"/>
                </a:solidFill>
                <a:latin typeface="Arial Black" pitchFamily="34" charset="0"/>
              </a:rPr>
              <a:t>,</a:t>
            </a:r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412750" y="3603625"/>
            <a:ext cx="26162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Emp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isonne</a:t>
            </a:r>
            <a:r>
              <a:rPr lang="en-US" sz="2800" b="1">
                <a:latin typeface="Arial Black" pitchFamily="34" charset="0"/>
              </a:rPr>
              <a:t> </a:t>
            </a:r>
          </a:p>
        </p:txBody>
      </p:sp>
      <p:sp>
        <p:nvSpPr>
          <p:cNvPr id="14344" name="Прямоугольник 7"/>
          <p:cNvSpPr>
            <a:spLocks noChangeArrowheads="1"/>
          </p:cNvSpPr>
          <p:nvPr/>
        </p:nvSpPr>
        <p:spPr bwMode="auto">
          <a:xfrm>
            <a:off x="433388" y="4076700"/>
            <a:ext cx="2740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La cou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onne</a:t>
            </a:r>
            <a:r>
              <a:rPr lang="ru-RU" sz="2800" b="1">
                <a:solidFill>
                  <a:srgbClr val="002060"/>
                </a:solidFill>
                <a:latin typeface="Arial Black" pitchFamily="34" charset="0"/>
              </a:rPr>
              <a:t>,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422275" y="4567238"/>
            <a:ext cx="28019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Et bou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donne</a:t>
            </a:r>
            <a:endParaRPr lang="ru-RU" sz="2800" b="1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395288" y="5089525"/>
            <a:ext cx="2747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Dans sa tou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r</a:t>
            </a:r>
            <a:r>
              <a:rPr lang="en-US" sz="2800" b="1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ru-RU" sz="2800" b="1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9338" y="1512888"/>
            <a:ext cx="440848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В старом Лувре все звенит,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0925" y="2032000"/>
            <a:ext cx="44069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Лувр не даром знаменит,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59338" y="2554288"/>
            <a:ext cx="3717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Верен трону по закону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59338" y="3078163"/>
            <a:ext cx="37544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Лувр корону сохранит!</a:t>
            </a:r>
          </a:p>
        </p:txBody>
      </p:sp>
      <p:pic>
        <p:nvPicPr>
          <p:cNvPr id="14351" name="Picture 2" descr="C:\Users\Лена\Pictures\картинки\Спорт\екв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7288" y="4076700"/>
            <a:ext cx="3646487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276904" y="5613470"/>
            <a:ext cx="182133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V. </a:t>
            </a:r>
            <a:r>
              <a:rPr lang="en-US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Hugo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Лена\Desktop\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-23813"/>
            <a:ext cx="2776537" cy="211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C:\Users\Лена\Desktop\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013" y="2163763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C:\Users\Лена\Desktop\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38" y="2163763"/>
            <a:ext cx="2151062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C:\Users\Лена\Desktop\1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244475"/>
            <a:ext cx="23431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C:\Users\Лена\Desktop\12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338" y="4321175"/>
            <a:ext cx="22447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 descr="C:\Users\Лена\Desktop\1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75163" y="2163763"/>
            <a:ext cx="220186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 descr="C:\Users\Лена\Desktop\images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77025" y="2227263"/>
            <a:ext cx="24320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9" descr="C:\Users\Лена\Desktop\16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32013" y="4633913"/>
            <a:ext cx="23431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10" descr="C:\Users\Лена\Desktop\7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86288" y="4541838"/>
            <a:ext cx="21240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1" descr="C:\Users\Лена\Desktop\14.jpe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77025" y="4327525"/>
            <a:ext cx="2359025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2" descr="C:\Users\Лена\Desktop\3.jpe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5625" y="260350"/>
            <a:ext cx="2592388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Прямоугольник 1"/>
          <p:cNvSpPr>
            <a:spLocks noChangeArrowheads="1"/>
          </p:cNvSpPr>
          <p:nvPr/>
        </p:nvSpPr>
        <p:spPr bwMode="auto">
          <a:xfrm>
            <a:off x="3313113" y="0"/>
            <a:ext cx="2498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C00000"/>
                </a:solidFill>
                <a:latin typeface="Arial Rounded MT Bold" pitchFamily="34" charset="0"/>
              </a:rPr>
              <a:t>R</a:t>
            </a:r>
            <a:r>
              <a:rPr lang="fr-FR" sz="4000">
                <a:solidFill>
                  <a:srgbClr val="C00000"/>
                </a:solidFill>
                <a:latin typeface="Arial Rounded MT Bold" pitchFamily="34" charset="0"/>
              </a:rPr>
              <a:t>é</a:t>
            </a:r>
            <a:r>
              <a:rPr lang="en-US" sz="4000">
                <a:solidFill>
                  <a:srgbClr val="C00000"/>
                </a:solidFill>
                <a:latin typeface="Arial Rounded MT Bold" pitchFamily="34" charset="0"/>
              </a:rPr>
              <a:t>flexion</a:t>
            </a:r>
            <a:endParaRPr lang="ru-RU" sz="4000">
              <a:solidFill>
                <a:srgbClr val="C0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3059113" y="260350"/>
            <a:ext cx="2573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 b="1">
                <a:solidFill>
                  <a:srgbClr val="0000FF"/>
                </a:solidFill>
                <a:latin typeface="Arial Black" pitchFamily="34" charset="0"/>
              </a:rPr>
              <a:t>Devoir</a:t>
            </a:r>
            <a:endParaRPr lang="ru-RU" sz="5400" b="1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33795" name="Picture 2" descr="C:\Users\Лена\Desktop\i8888ma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1225" y="1773238"/>
            <a:ext cx="72739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2195513" y="2924175"/>
            <a:ext cx="50149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Black" pitchFamily="34" charset="0"/>
              </a:rPr>
              <a:t>Lisez le texte</a:t>
            </a:r>
            <a:r>
              <a:rPr lang="en-US" sz="1600">
                <a:latin typeface="Arial Black" pitchFamily="34" charset="0"/>
              </a:rPr>
              <a:t> </a:t>
            </a:r>
            <a:r>
              <a:rPr lang="en-US">
                <a:solidFill>
                  <a:srgbClr val="C00000"/>
                </a:solidFill>
                <a:latin typeface="Arial Black" pitchFamily="34" charset="0"/>
              </a:rPr>
              <a:t>“ Les musées de Paris “</a:t>
            </a:r>
          </a:p>
          <a:p>
            <a:r>
              <a:rPr lang="en-US">
                <a:latin typeface="Arial Black" pitchFamily="34" charset="0"/>
              </a:rPr>
              <a:t>et faites de petits projets.</a:t>
            </a:r>
            <a:endParaRPr lang="ru-RU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Лена\Pictures\картинки\Спорт\defaultбьт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9013" y="1450975"/>
            <a:ext cx="715645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49300" y="476672"/>
            <a:ext cx="323627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Le Louvre</a:t>
            </a:r>
            <a:endParaRPr lang="ru-RU" sz="4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-4492625" y="2224088"/>
            <a:ext cx="181292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fr-FR" sz="2400" b="1" u="sng">
                <a:latin typeface="Times New Roman" pitchFamily="18" charset="0"/>
              </a:rPr>
              <a:t>Le musée du Louvre</a:t>
            </a:r>
            <a:r>
              <a:rPr lang="fr-FR" sz="2400" b="1">
                <a:latin typeface="Times New Roman" pitchFamily="18" charset="0"/>
              </a:rPr>
              <a:t> est l’un des plus grands musées du monde et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le plus grand musée de Paris.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 Ce bâtiment est un ancien palais royal, le palais du Louvre.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Au Louvre sont exposés beaucoup d’oeuvres d’art: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peintures, sculptures, dessin, céramiques, objets archéologiques,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objets d’art. Parmi les pièces les plus célèbres du musée se trouvent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la Venus de Milo, «la Joconde» de Léonard de Vinci, 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«la Liberté guidant le peuple» d’Eugène Delacroix</a:t>
            </a:r>
            <a:endParaRPr lang="ru-RU" sz="2400" b="1">
              <a:latin typeface="Times New Roman" pitchFamily="18" charset="0"/>
            </a:endParaRPr>
          </a:p>
          <a:p>
            <a:pPr marL="342900" indent="-342900" algn="ctr"/>
            <a:r>
              <a:rPr lang="fr-FR" sz="2400" b="1">
                <a:latin typeface="Times New Roman" pitchFamily="18" charset="0"/>
              </a:rPr>
              <a:t>C’est le musée le plus visité au monde.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1763713" y="361950"/>
            <a:ext cx="6134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des Arts D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coratifs</a:t>
            </a:r>
            <a:endParaRPr lang="ru-RU" sz="32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6387" name="Picture 2" descr="C:\Users\Лена\Pictures\картинки\Спорт\нгшщ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557338"/>
            <a:ext cx="663257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4689475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fr-FR" sz="2400" b="1" u="sng">
                <a:latin typeface="Times New Roman" pitchFamily="18" charset="0"/>
              </a:rPr>
              <a:t>Le musée des arts décoratifs de Paris</a:t>
            </a:r>
            <a:r>
              <a:rPr lang="fr-FR" sz="2400" b="1">
                <a:latin typeface="Times New Roman" pitchFamily="18" charset="0"/>
              </a:rPr>
              <a:t> est inauguré le 29 mai 1905 dans une partie du Louvre. </a:t>
            </a:r>
            <a:endParaRPr lang="ru-RU" sz="2400" b="1">
              <a:latin typeface="Times New Roman" pitchFamily="18" charset="0"/>
            </a:endParaRPr>
          </a:p>
          <a:p>
            <a:pPr algn="just"/>
            <a:r>
              <a:rPr lang="fr-FR" sz="2400" b="1">
                <a:latin typeface="Times New Roman" pitchFamily="18" charset="0"/>
              </a:rPr>
              <a:t>Ses collections sont arts graphiques, bijoux, jouets, mobilier,arts de la table, galerie de jouets en bois.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6"/>
          <p:cNvSpPr>
            <a:spLocks noChangeArrowheads="1"/>
          </p:cNvSpPr>
          <p:nvPr/>
        </p:nvSpPr>
        <p:spPr bwMode="auto">
          <a:xfrm>
            <a:off x="611188" y="300038"/>
            <a:ext cx="813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B50B54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B50B54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B50B54"/>
                </a:solidFill>
                <a:latin typeface="Arial Black" pitchFamily="34" charset="0"/>
              </a:rPr>
              <a:t>e Galliera - Mus</a:t>
            </a:r>
            <a:r>
              <a:rPr lang="ru-RU" sz="3200" b="1">
                <a:solidFill>
                  <a:srgbClr val="B50B54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B50B54"/>
                </a:solidFill>
                <a:latin typeface="Arial Black" pitchFamily="34" charset="0"/>
              </a:rPr>
              <a:t>e de la Mode 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76200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3933825"/>
            <a:ext cx="9144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fr-FR" sz="2400" b="1">
                <a:latin typeface="Times New Roman" pitchFamily="18" charset="0"/>
              </a:rPr>
              <a:t> </a:t>
            </a:r>
            <a:r>
              <a:rPr lang="fr-FR" sz="2400" b="1" u="sng">
                <a:latin typeface="Times New Roman" pitchFamily="18" charset="0"/>
              </a:rPr>
              <a:t>Le musée de la mode</a:t>
            </a:r>
            <a:r>
              <a:rPr lang="fr-FR" sz="2400" b="1">
                <a:latin typeface="Times New Roman" pitchFamily="18" charset="0"/>
              </a:rPr>
              <a:t> est un musée français de la ville de Paris,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situé dans le palais de la duchesse de Galliera.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Le musée est ouvert au public lors d’expositions temporaire –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deux fois par an. Au musée on peut voir l’histoire de la mode,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les habits de XVIII, XIX siècles,</a:t>
            </a:r>
            <a:r>
              <a:rPr lang="ru-RU" sz="2400" b="1">
                <a:latin typeface="Times New Roman" pitchFamily="18" charset="0"/>
              </a:rPr>
              <a:t> </a:t>
            </a:r>
            <a:r>
              <a:rPr lang="fr-FR" sz="2400" b="1">
                <a:latin typeface="Times New Roman" pitchFamily="18" charset="0"/>
              </a:rPr>
              <a:t>les oeuvres des grands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couturiers et créateurs. Bijoux, cannes, chapeaux,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chaussures, sacs, gants, éventails, ombrelles, parapluies.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087563" y="333375"/>
            <a:ext cx="5184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de la musique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1125538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92188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fr-FR" sz="2400" b="1">
                <a:latin typeface="Times New Roman" pitchFamily="18" charset="0"/>
              </a:rPr>
              <a:t> </a:t>
            </a:r>
            <a:r>
              <a:rPr lang="fr-FR" sz="2400" b="1" u="sng">
                <a:latin typeface="Times New Roman" pitchFamily="18" charset="0"/>
              </a:rPr>
              <a:t>Musée de la musique de Paris </a:t>
            </a:r>
            <a:r>
              <a:rPr lang="fr-FR" sz="2400" b="1">
                <a:latin typeface="Times New Roman" pitchFamily="18" charset="0"/>
              </a:rPr>
              <a:t>est ouvert en 1997, fait partie</a:t>
            </a:r>
            <a:endParaRPr lang="ru-RU" sz="2400" b="1">
              <a:latin typeface="Times New Roman" pitchFamily="18" charset="0"/>
            </a:endParaRPr>
          </a:p>
          <a:p>
            <a:pPr algn="just"/>
            <a:r>
              <a:rPr lang="fr-FR" sz="2400" b="1">
                <a:latin typeface="Times New Roman" pitchFamily="18" charset="0"/>
              </a:rPr>
              <a:t> de la Cité de la musique. Le musée présente une collection </a:t>
            </a:r>
            <a:endParaRPr lang="ru-RU" sz="2400" b="1">
              <a:latin typeface="Times New Roman" pitchFamily="18" charset="0"/>
            </a:endParaRPr>
          </a:p>
          <a:p>
            <a:pPr algn="just"/>
            <a:r>
              <a:rPr lang="fr-FR" sz="2400" b="1">
                <a:latin typeface="Times New Roman" pitchFamily="18" charset="0"/>
              </a:rPr>
              <a:t>de plusieurs centaines d’instruments</a:t>
            </a:r>
            <a:r>
              <a:rPr lang="ru-RU" sz="2400" b="1">
                <a:latin typeface="Times New Roman" pitchFamily="18" charset="0"/>
              </a:rPr>
              <a:t> </a:t>
            </a:r>
            <a:r>
              <a:rPr lang="fr-FR" sz="2400" b="1">
                <a:latin typeface="Times New Roman" pitchFamily="18" charset="0"/>
              </a:rPr>
              <a:t>de musique classique</a:t>
            </a:r>
            <a:endParaRPr lang="ru-RU" sz="2400" b="1">
              <a:latin typeface="Times New Roman" pitchFamily="18" charset="0"/>
            </a:endParaRPr>
          </a:p>
          <a:p>
            <a:pPr algn="just"/>
            <a:r>
              <a:rPr lang="fr-FR" sz="2400" b="1">
                <a:latin typeface="Times New Roman" pitchFamily="18" charset="0"/>
              </a:rPr>
              <a:t> et populaire: luths, violons italiens, clavecins français, pianos.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1692275" y="258763"/>
            <a:ext cx="61928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des Arts asiatiques</a:t>
            </a:r>
            <a:endParaRPr lang="ru-RU" sz="32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3284538"/>
            <a:ext cx="42481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23950"/>
            <a:ext cx="43846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-57150" y="2654300"/>
            <a:ext cx="92598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fr-FR" sz="2400" b="1" u="sng">
                <a:latin typeface="Times New Roman" pitchFamily="18" charset="0"/>
              </a:rPr>
              <a:t>Le musée des Arts Asiatiques Guimet</a:t>
            </a:r>
            <a:r>
              <a:rPr lang="fr-FR" sz="2400" b="1">
                <a:latin typeface="Times New Roman" pitchFamily="18" charset="0"/>
              </a:rPr>
              <a:t> est ouvert à 1997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C’est un grand centre de la connaissance des civilisations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asiatiques au coeur de l’Europe (Egypte, Grèce, Japon , Chine, Inde).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Ici il y a une grande collection d’art asiatique.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611188" y="333375"/>
            <a:ext cx="85328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28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e de Camondo- Mus</a:t>
            </a:r>
            <a:r>
              <a:rPr lang="ru-RU" sz="28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2800" b="1">
                <a:solidFill>
                  <a:srgbClr val="C00000"/>
                </a:solidFill>
                <a:latin typeface="Arial Black" pitchFamily="34" charset="0"/>
              </a:rPr>
              <a:t>e d’objets d’art 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44675"/>
            <a:ext cx="6119812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-2384425" y="782638"/>
            <a:ext cx="139128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fr-FR" sz="2400" b="1" u="sng">
                <a:latin typeface="Times New Roman" pitchFamily="18" charset="0"/>
              </a:rPr>
              <a:t>Le musée d’objets d’art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C’est un département du Louvre avec ses collections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d’objets d’époques différentes: bijoux, bronze, pierres, </a:t>
            </a:r>
            <a:endParaRPr lang="ru-RU" sz="2400" b="1">
              <a:latin typeface="Times New Roman" pitchFamily="18" charset="0"/>
            </a:endParaRPr>
          </a:p>
          <a:p>
            <a:pPr algn="ctr"/>
            <a:r>
              <a:rPr lang="fr-FR" sz="2400" b="1">
                <a:latin typeface="Times New Roman" pitchFamily="18" charset="0"/>
              </a:rPr>
              <a:t>céramique, verre, meubles.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531018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860800"/>
            <a:ext cx="368300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1"/>
          <p:cNvSpPr>
            <a:spLocks noChangeArrowheads="1"/>
          </p:cNvSpPr>
          <p:nvPr/>
        </p:nvSpPr>
        <p:spPr bwMode="auto">
          <a:xfrm>
            <a:off x="2700338" y="260350"/>
            <a:ext cx="347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Mus</a:t>
            </a:r>
            <a:r>
              <a:rPr lang="ru-RU" sz="3200" b="1">
                <a:solidFill>
                  <a:srgbClr val="C00000"/>
                </a:solidFill>
                <a:latin typeface="Arial Black" pitchFamily="34" charset="0"/>
              </a:rPr>
              <a:t>é</a:t>
            </a:r>
            <a:r>
              <a:rPr lang="en-US" sz="3200" b="1">
                <a:solidFill>
                  <a:srgbClr val="C00000"/>
                </a:solidFill>
                <a:latin typeface="Arial Black" pitchFamily="34" charset="0"/>
              </a:rPr>
              <a:t>e d’Orsay</a:t>
            </a:r>
            <a:endParaRPr lang="ru-RU" sz="320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1068388"/>
            <a:ext cx="9144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fr-FR" sz="2400" b="1" u="sng">
                <a:latin typeface="Times New Roman" pitchFamily="18" charset="0"/>
              </a:rPr>
              <a:t>Le musée d’Orsay</a:t>
            </a:r>
            <a:r>
              <a:rPr lang="fr-FR" sz="2400" b="1">
                <a:latin typeface="Times New Roman" pitchFamily="18" charset="0"/>
              </a:rPr>
              <a:t> est un musée national, il est inauguré en 1986.</a:t>
            </a:r>
            <a:endParaRPr lang="ru-RU" sz="2400" b="1">
              <a:latin typeface="Times New Roman" pitchFamily="18" charset="0"/>
            </a:endParaRPr>
          </a:p>
          <a:p>
            <a:r>
              <a:rPr lang="fr-FR" sz="2400" b="1">
                <a:latin typeface="Times New Roman" pitchFamily="18" charset="0"/>
              </a:rPr>
              <a:t> Les collections présentent la peinture et la sculpture occidentales, </a:t>
            </a:r>
            <a:endParaRPr lang="ru-RU" sz="2400" b="1">
              <a:latin typeface="Times New Roman" pitchFamily="18" charset="0"/>
            </a:endParaRPr>
          </a:p>
          <a:p>
            <a:r>
              <a:rPr lang="fr-FR" sz="2400" b="1">
                <a:latin typeface="Times New Roman" pitchFamily="18" charset="0"/>
              </a:rPr>
              <a:t>ainsi que les arts d écoratifs, la photographie et l’architecture. </a:t>
            </a:r>
            <a:endParaRPr lang="ru-RU" sz="2400" b="1">
              <a:latin typeface="Times New Roman" pitchFamily="18" charset="0"/>
            </a:endParaRPr>
          </a:p>
          <a:p>
            <a:r>
              <a:rPr lang="fr-FR" sz="2400" b="1">
                <a:latin typeface="Times New Roman" pitchFamily="18" charset="0"/>
              </a:rPr>
              <a:t>Il y a un grand nombre de chefs-d’oeuvre impressionnistes. Avant c’était une gare</a:t>
            </a:r>
            <a:r>
              <a:rPr lang="fr-FR"/>
              <a:t>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737</Words>
  <Application>Microsoft Office PowerPoint</Application>
  <PresentationFormat>Экран (4:3)</PresentationFormat>
  <Paragraphs>119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Arial Black</vt:lpstr>
      <vt:lpstr>Times New Roman</vt:lpstr>
      <vt:lpstr>Aharoni</vt:lpstr>
      <vt:lpstr>Arial Rounded MT Bold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User</cp:lastModifiedBy>
  <cp:revision>62</cp:revision>
  <dcterms:created xsi:type="dcterms:W3CDTF">2012-12-03T17:05:28Z</dcterms:created>
  <dcterms:modified xsi:type="dcterms:W3CDTF">2014-06-15T15:25:44Z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677348</vt:lpwstr>
  </property>
  <property fmtid="{D5CDD505-2E9C-101B-9397-08002B2CF9AE}" name="NXPowerLiteVersion" pid="3">
    <vt:lpwstr>D4.1.4</vt:lpwstr>
  </property>
</Properties>
</file>