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1" r:id="rId3"/>
    <p:sldId id="267" r:id="rId4"/>
    <p:sldId id="260" r:id="rId5"/>
    <p:sldId id="263" r:id="rId6"/>
    <p:sldId id="264" r:id="rId7"/>
    <p:sldId id="259" r:id="rId8"/>
    <p:sldId id="258" r:id="rId9"/>
    <p:sldId id="262" r:id="rId10"/>
    <p:sldId id="256" r:id="rId11"/>
    <p:sldId id="257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31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jpg"/><Relationship Id="rId4" Type="http://schemas.openxmlformats.org/officeDocument/2006/relationships/image" Target="../media/image2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"/>
            <a:ext cx="9144000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9600" dirty="0" smtClean="0">
                <a:solidFill>
                  <a:schemeClr val="bg2">
                    <a:lumMod val="10000"/>
                  </a:schemeClr>
                </a:solidFill>
              </a:rPr>
              <a:t>La </a:t>
            </a:r>
            <a:r>
              <a:rPr lang="en-US" sz="9600" dirty="0" err="1" smtClean="0">
                <a:solidFill>
                  <a:schemeClr val="bg2">
                    <a:lumMod val="10000"/>
                  </a:schemeClr>
                </a:solidFill>
              </a:rPr>
              <a:t>presse</a:t>
            </a:r>
            <a:r>
              <a:rPr lang="en-US" sz="9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9600" dirty="0" err="1" smtClean="0">
                <a:solidFill>
                  <a:schemeClr val="bg2">
                    <a:lumMod val="10000"/>
                  </a:schemeClr>
                </a:solidFill>
              </a:rPr>
              <a:t>ecrite</a:t>
            </a:r>
            <a:endParaRPr lang="ru-RU" sz="9600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1026" name="Picture 2" descr="C:\Users\Дмитрий\Desktop\gazet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142852"/>
            <a:ext cx="2571768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Дмитрий\Desktop\Пресса\z9cop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2497" y="1684315"/>
            <a:ext cx="3571900" cy="500066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14290"/>
            <a:ext cx="7772400" cy="1470025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ru-RU" sz="8000" dirty="0" err="1" smtClean="0">
                <a:solidFill>
                  <a:schemeClr val="bg2">
                    <a:lumMod val="25000"/>
                  </a:schemeClr>
                </a:solidFill>
              </a:rPr>
              <a:t>Газети</a:t>
            </a:r>
            <a:r>
              <a:rPr lang="ru-RU" sz="80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uk-UA" sz="8000" dirty="0" smtClean="0">
                <a:solidFill>
                  <a:schemeClr val="bg2">
                    <a:lumMod val="25000"/>
                  </a:schemeClr>
                </a:solidFill>
              </a:rPr>
              <a:t>України </a:t>
            </a:r>
            <a:endParaRPr lang="ru-RU" sz="80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1031" name="Picture 7" descr="C:\Users\Дмитрий\Desktop\Пресса\chnpp-tod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06986" y="1755947"/>
            <a:ext cx="2857488" cy="2253827"/>
          </a:xfrm>
          <a:prstGeom prst="rect">
            <a:avLst/>
          </a:prstGeom>
          <a:noFill/>
        </p:spPr>
      </p:pic>
      <p:pic>
        <p:nvPicPr>
          <p:cNvPr id="1032" name="Picture 8" descr="C:\Users\Дмитрий\Desktop\Пресса\GazetaUkraine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8979" y="2078975"/>
            <a:ext cx="1673926" cy="2105669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024" y="3333497"/>
            <a:ext cx="3113130" cy="335147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793" y="3827475"/>
            <a:ext cx="2047875" cy="28575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0814" y="4640425"/>
            <a:ext cx="2286000" cy="15240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uk-UA" sz="7200" dirty="0" smtClean="0">
                <a:solidFill>
                  <a:schemeClr val="bg2">
                    <a:lumMod val="25000"/>
                  </a:schemeClr>
                </a:solidFill>
              </a:rPr>
              <a:t>Журнали України</a:t>
            </a:r>
            <a:endParaRPr lang="ru-RU" sz="72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31" y="1772816"/>
            <a:ext cx="1895475" cy="240982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2142753"/>
            <a:ext cx="3141712" cy="44881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870" y="1955267"/>
            <a:ext cx="3346851" cy="14401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1232" y="3861048"/>
            <a:ext cx="1762125" cy="25908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768" y="4386833"/>
            <a:ext cx="1676400" cy="2247900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2852"/>
            <a:ext cx="8208912" cy="157163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Mon magazine </a:t>
            </a:r>
            <a:r>
              <a:rPr lang="en-US" sz="5400" dirty="0" err="1" smtClean="0">
                <a:solidFill>
                  <a:schemeClr val="bg2">
                    <a:lumMod val="25000"/>
                  </a:schemeClr>
                </a:solidFill>
              </a:rPr>
              <a:t>préféré</a:t>
            </a:r>
            <a:r>
              <a:rPr lang="en-US" sz="54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5400" dirty="0" err="1" smtClean="0">
                <a:solidFill>
                  <a:schemeClr val="bg2">
                    <a:lumMod val="25000"/>
                  </a:schemeClr>
                </a:solidFill>
              </a:rPr>
              <a:t>c’est</a:t>
            </a:r>
            <a:r>
              <a:rPr lang="uk-UA" sz="5400" dirty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uk-UA" sz="5400" dirty="0">
                <a:solidFill>
                  <a:schemeClr val="bg2">
                    <a:lumMod val="25000"/>
                  </a:schemeClr>
                </a:solidFill>
              </a:rPr>
            </a:br>
            <a:endParaRPr lang="ru-RU" sz="54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75722" y="2372882"/>
            <a:ext cx="4992555" cy="374441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>                       La presse écrite désigne, d'une manière générale, l'ensemble des moyens de diffusion de l’information écrite, ce qui englobe notamment les journaux quotidiens, les publications périodiques et les organismes professionnels liés à la diffusion de l'information.</a:t>
            </a:r>
            <a:br>
              <a:rPr lang="fr-FR" dirty="0" smtClean="0"/>
            </a:br>
            <a:endParaRPr lang="ru-RU" dirty="0"/>
          </a:p>
        </p:txBody>
      </p:sp>
      <p:pic>
        <p:nvPicPr>
          <p:cNvPr id="6146" name="Picture 2" descr="C:\Users\Дмитрий\Desktop\panologic-press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593975" cy="20002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8800" dirty="0" smtClean="0"/>
              <a:t>Tout le monde </a:t>
            </a:r>
            <a:r>
              <a:rPr lang="en-US" sz="8800" dirty="0" err="1" smtClean="0"/>
              <a:t>aime</a:t>
            </a:r>
            <a:r>
              <a:rPr lang="en-US" sz="8800" dirty="0" smtClean="0"/>
              <a:t> lire</a:t>
            </a:r>
            <a:endParaRPr lang="ru-RU" sz="8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Дмитрий\Desktop\Пресса\Люди\462ecc69-ebe6-484f-3544-fb6bde9f5f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9577" y="3500438"/>
            <a:ext cx="2438400" cy="1712912"/>
          </a:xfrm>
          <a:prstGeom prst="rect">
            <a:avLst/>
          </a:prstGeom>
          <a:noFill/>
        </p:spPr>
      </p:pic>
      <p:pic>
        <p:nvPicPr>
          <p:cNvPr id="5125" name="Picture 5" descr="C:\Users\Дмитрий\Desktop\Пресса\Люди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1560" y="332656"/>
            <a:ext cx="3810000" cy="2428875"/>
          </a:xfrm>
          <a:prstGeom prst="rect">
            <a:avLst/>
          </a:prstGeom>
          <a:noFill/>
        </p:spPr>
      </p:pic>
      <p:pic>
        <p:nvPicPr>
          <p:cNvPr id="5129" name="Picture 9" descr="C:\Users\Дмитрий\Desktop\Пресса\Люди\m-62805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872" y="3140968"/>
            <a:ext cx="5080000" cy="3390900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25419"/>
            <a:ext cx="3959541" cy="26528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3600" dirty="0" smtClean="0"/>
              <a:t>Un journal </a:t>
            </a:r>
            <a:r>
              <a:rPr lang="en-US" sz="3600" dirty="0" err="1" smtClean="0"/>
              <a:t>est</a:t>
            </a:r>
            <a:r>
              <a:rPr lang="en-US" sz="3600" dirty="0" smtClean="0"/>
              <a:t> </a:t>
            </a:r>
            <a:r>
              <a:rPr lang="en-US" sz="3600" dirty="0" err="1" smtClean="0"/>
              <a:t>constitué</a:t>
            </a:r>
            <a:r>
              <a:rPr lang="en-US" sz="3600" dirty="0" smtClean="0"/>
              <a:t> de </a:t>
            </a:r>
            <a:r>
              <a:rPr lang="en-US" sz="3600" dirty="0" err="1" smtClean="0"/>
              <a:t>différentes</a:t>
            </a:r>
            <a:r>
              <a:rPr lang="en-US" sz="3600" dirty="0" smtClean="0"/>
              <a:t> </a:t>
            </a:r>
            <a:r>
              <a:rPr lang="en-US" sz="3600" dirty="0" err="1" smtClean="0"/>
              <a:t>rubriques</a:t>
            </a:r>
            <a:r>
              <a:rPr lang="en-US" sz="3600" dirty="0" smtClean="0"/>
              <a:t> : </a:t>
            </a:r>
            <a:r>
              <a:rPr lang="en-US" sz="3600" dirty="0" err="1" smtClean="0"/>
              <a:t>politique</a:t>
            </a:r>
            <a:r>
              <a:rPr lang="en-US" sz="3600" dirty="0" smtClean="0"/>
              <a:t> </a:t>
            </a:r>
            <a:r>
              <a:rPr lang="en-US" sz="3600" dirty="0" err="1" smtClean="0"/>
              <a:t>intérieure</a:t>
            </a:r>
            <a:r>
              <a:rPr lang="en-US" sz="3600" dirty="0" smtClean="0"/>
              <a:t> </a:t>
            </a:r>
            <a:r>
              <a:rPr lang="ru-RU" sz="3600" dirty="0" smtClean="0"/>
              <a:t>, </a:t>
            </a:r>
            <a:r>
              <a:rPr lang="en-US" sz="3600" dirty="0" err="1" smtClean="0"/>
              <a:t>politique</a:t>
            </a:r>
            <a:r>
              <a:rPr lang="en-US" sz="3600" dirty="0" smtClean="0"/>
              <a:t> </a:t>
            </a:r>
            <a:r>
              <a:rPr lang="en-US" sz="3600" dirty="0" err="1" smtClean="0"/>
              <a:t>étrangère</a:t>
            </a:r>
            <a:r>
              <a:rPr lang="ru-RU" sz="3600" dirty="0" smtClean="0"/>
              <a:t>,</a:t>
            </a:r>
            <a:r>
              <a:rPr lang="en-US" sz="3600" dirty="0" smtClean="0"/>
              <a:t> </a:t>
            </a:r>
            <a:r>
              <a:rPr lang="en-US" sz="3600" dirty="0" err="1" smtClean="0"/>
              <a:t>faits</a:t>
            </a:r>
            <a:r>
              <a:rPr lang="en-US" sz="3600" dirty="0" smtClean="0"/>
              <a:t> divers</a:t>
            </a:r>
            <a:r>
              <a:rPr lang="ru-RU" sz="3600" dirty="0" smtClean="0"/>
              <a:t>,</a:t>
            </a:r>
            <a:r>
              <a:rPr lang="en-US" sz="3600" dirty="0" smtClean="0"/>
              <a:t> sport </a:t>
            </a:r>
            <a:r>
              <a:rPr lang="ru-RU" sz="3600" dirty="0" smtClean="0"/>
              <a:t>,</a:t>
            </a:r>
            <a:r>
              <a:rPr lang="en-US" sz="3600" dirty="0" smtClean="0"/>
              <a:t>culture</a:t>
            </a:r>
            <a:r>
              <a:rPr lang="ru-RU" sz="3600" dirty="0" smtClean="0"/>
              <a:t>,</a:t>
            </a:r>
            <a:r>
              <a:rPr lang="en-US" sz="3600" dirty="0" smtClean="0"/>
              <a:t> </a:t>
            </a:r>
            <a:r>
              <a:rPr lang="en-US" sz="3600" dirty="0" err="1" smtClean="0"/>
              <a:t>courrier</a:t>
            </a:r>
            <a:r>
              <a:rPr lang="en-US" sz="3600" dirty="0" smtClean="0"/>
              <a:t> des </a:t>
            </a:r>
            <a:r>
              <a:rPr lang="en-US" sz="3600" dirty="0" err="1" smtClean="0"/>
              <a:t>lecteurs</a:t>
            </a:r>
            <a:r>
              <a:rPr lang="en-US" sz="3600" dirty="0" smtClean="0"/>
              <a:t> </a:t>
            </a:r>
            <a:r>
              <a:rPr lang="ru-RU" sz="3600" dirty="0" smtClean="0"/>
              <a:t>,</a:t>
            </a:r>
            <a:r>
              <a:rPr lang="en-US" sz="3600" dirty="0" smtClean="0"/>
              <a:t> </a:t>
            </a:r>
            <a:r>
              <a:rPr lang="en-US" sz="3600" dirty="0" err="1" smtClean="0"/>
              <a:t>météo</a:t>
            </a:r>
            <a:r>
              <a:rPr lang="en-US" sz="3600" dirty="0" smtClean="0"/>
              <a:t> , petites </a:t>
            </a:r>
            <a:r>
              <a:rPr lang="en-US" sz="3600" dirty="0" err="1" smtClean="0"/>
              <a:t>annonces</a:t>
            </a:r>
            <a:r>
              <a:rPr lang="en-US" sz="3600" dirty="0" smtClean="0"/>
              <a:t>…</a:t>
            </a:r>
            <a:br>
              <a:rPr lang="en-US" sz="3600" dirty="0" smtClean="0"/>
            </a:br>
            <a:r>
              <a:rPr lang="en-US" sz="3600" dirty="0" smtClean="0"/>
              <a:t>II y a </a:t>
            </a:r>
            <a:r>
              <a:rPr lang="en-US" sz="3600" dirty="0" err="1" smtClean="0"/>
              <a:t>souvent</a:t>
            </a:r>
            <a:r>
              <a:rPr lang="en-US" sz="3600" dirty="0" smtClean="0"/>
              <a:t> des </a:t>
            </a:r>
            <a:r>
              <a:rPr lang="en-US" sz="3600" dirty="0" err="1" smtClean="0"/>
              <a:t>dessins</a:t>
            </a:r>
            <a:r>
              <a:rPr lang="en-US" sz="3600" dirty="0" smtClean="0"/>
              <a:t> </a:t>
            </a:r>
            <a:r>
              <a:rPr lang="en-US" sz="3600" dirty="0" err="1" smtClean="0"/>
              <a:t>satiriques</a:t>
            </a:r>
            <a:r>
              <a:rPr lang="en-US" sz="3600" dirty="0" smtClean="0"/>
              <a:t> avec </a:t>
            </a:r>
            <a:r>
              <a:rPr lang="en-US" sz="3600" dirty="0" err="1" smtClean="0"/>
              <a:t>une</a:t>
            </a:r>
            <a:r>
              <a:rPr lang="en-US" sz="3600" dirty="0" smtClean="0"/>
              <a:t> </a:t>
            </a:r>
            <a:r>
              <a:rPr lang="en-US" sz="3600" dirty="0" err="1" smtClean="0"/>
              <a:t>légende</a:t>
            </a:r>
            <a:r>
              <a:rPr lang="en-US" sz="3600" dirty="0" smtClean="0"/>
              <a:t>. </a:t>
            </a:r>
            <a:endParaRPr lang="ru-RU" sz="3600" dirty="0"/>
          </a:p>
        </p:txBody>
      </p:sp>
      <p:pic>
        <p:nvPicPr>
          <p:cNvPr id="1026" name="Picture 2" descr="C:\Users\Дмитрий\Desktop\zur1_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4500570"/>
            <a:ext cx="3238500" cy="2143126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en-US" dirty="0" err="1" smtClean="0"/>
              <a:t>L’équipe</a:t>
            </a:r>
            <a:r>
              <a:rPr lang="en-US" dirty="0" smtClean="0"/>
              <a:t> qui </a:t>
            </a:r>
            <a:r>
              <a:rPr lang="en-US" dirty="0" err="1" smtClean="0"/>
              <a:t>travaille</a:t>
            </a:r>
            <a:r>
              <a:rPr lang="en-US" dirty="0" smtClean="0"/>
              <a:t> pour un journal </a:t>
            </a:r>
            <a:r>
              <a:rPr lang="en-US" dirty="0" err="1" smtClean="0"/>
              <a:t>comprend</a:t>
            </a:r>
            <a:r>
              <a:rPr lang="en-US" dirty="0" smtClean="0"/>
              <a:t> en </a:t>
            </a:r>
            <a:r>
              <a:rPr lang="en-US" dirty="0" err="1" smtClean="0"/>
              <a:t>général</a:t>
            </a:r>
            <a:r>
              <a:rPr lang="en-US" dirty="0" smtClean="0"/>
              <a:t> un </a:t>
            </a:r>
            <a:r>
              <a:rPr lang="en-US" dirty="0" err="1" smtClean="0"/>
              <a:t>redacteur</a:t>
            </a:r>
            <a:r>
              <a:rPr lang="en-US" dirty="0" smtClean="0"/>
              <a:t> en chef </a:t>
            </a:r>
            <a:r>
              <a:rPr lang="ru-RU" dirty="0" smtClean="0"/>
              <a:t>,</a:t>
            </a:r>
            <a:r>
              <a:rPr lang="en-US" dirty="0" smtClean="0"/>
              <a:t>des </a:t>
            </a:r>
            <a:r>
              <a:rPr lang="en-US" dirty="0" err="1" smtClean="0"/>
              <a:t>journalistes</a:t>
            </a:r>
            <a:r>
              <a:rPr lang="en-US" dirty="0" smtClean="0"/>
              <a:t> </a:t>
            </a:r>
            <a:r>
              <a:rPr lang="ru-RU" dirty="0" smtClean="0"/>
              <a:t>, </a:t>
            </a:r>
            <a:r>
              <a:rPr lang="en-US" dirty="0" smtClean="0"/>
              <a:t>des reporters </a:t>
            </a:r>
            <a:r>
              <a:rPr lang="ru-RU" dirty="0" smtClean="0"/>
              <a:t>,</a:t>
            </a:r>
            <a:r>
              <a:rPr lang="en-US" dirty="0" smtClean="0"/>
              <a:t> des </a:t>
            </a:r>
            <a:r>
              <a:rPr lang="en-US" dirty="0" err="1" smtClean="0"/>
              <a:t>photographes</a:t>
            </a:r>
            <a:r>
              <a:rPr lang="en-US" dirty="0" smtClean="0"/>
              <a:t> de </a:t>
            </a:r>
            <a:r>
              <a:rPr lang="en-US" dirty="0" err="1" smtClean="0"/>
              <a:t>presse</a:t>
            </a:r>
            <a:r>
              <a:rPr lang="en-US" dirty="0" smtClean="0"/>
              <a:t> et des </a:t>
            </a:r>
            <a:r>
              <a:rPr lang="en-US" dirty="0" err="1" smtClean="0"/>
              <a:t>envoyés</a:t>
            </a:r>
            <a:r>
              <a:rPr lang="en-US" dirty="0" smtClean="0"/>
              <a:t> </a:t>
            </a:r>
            <a:r>
              <a:rPr lang="en-US" dirty="0" err="1" smtClean="0"/>
              <a:t>spéciaux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2050" name="Picture 2" descr="C:\Users\Дмитрий\Desktop\1326102681_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2133600" cy="1420812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C:\Users\Дмитрий\Desktop\Пресса\Фр Ж\titres-de-journaux-francai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357298"/>
            <a:ext cx="4214810" cy="2642488"/>
          </a:xfrm>
          <a:prstGeom prst="rect">
            <a:avLst/>
          </a:prstGeom>
          <a:noFill/>
        </p:spPr>
      </p:pic>
      <p:sp>
        <p:nvSpPr>
          <p:cNvPr id="5" name="Содержимое 2"/>
          <p:cNvSpPr>
            <a:spLocks noGrp="1"/>
          </p:cNvSpPr>
          <p:nvPr>
            <p:ph type="title"/>
          </p:nvPr>
        </p:nvSpPr>
        <p:spPr>
          <a:xfrm>
            <a:off x="914400" y="4286256"/>
            <a:ext cx="8229600" cy="1143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bg2">
                    <a:lumMod val="25000"/>
                  </a:schemeClr>
                </a:solidFill>
              </a:rPr>
              <a:t>Les </a:t>
            </a:r>
            <a:r>
              <a:rPr lang="en-US" sz="6600" dirty="0" err="1" smtClean="0">
                <a:solidFill>
                  <a:schemeClr val="bg2">
                    <a:lumMod val="25000"/>
                  </a:schemeClr>
                </a:solidFill>
              </a:rPr>
              <a:t>Journaux</a:t>
            </a:r>
            <a:r>
              <a:rPr lang="en-US" sz="66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en-US" sz="6600" dirty="0" err="1" smtClean="0">
                <a:solidFill>
                  <a:schemeClr val="bg2">
                    <a:lumMod val="25000"/>
                  </a:schemeClr>
                </a:solidFill>
              </a:rPr>
              <a:t>Français</a:t>
            </a:r>
            <a:endParaRPr lang="ru-RU" sz="6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098" name="Picture 2" descr="C:\Users\Дмитрий\Desktop\Пресса\Фр Ж\1283263939_g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42852"/>
            <a:ext cx="6000792" cy="3605483"/>
          </a:xfrm>
          <a:prstGeom prst="rect">
            <a:avLst/>
          </a:prstGeom>
          <a:noFill/>
        </p:spPr>
      </p:pic>
      <p:pic>
        <p:nvPicPr>
          <p:cNvPr id="4099" name="Picture 3" descr="C:\Users\Дмитрий\Desktop\Пресса\Фр Ж\presse-en-lign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5572140"/>
            <a:ext cx="3714776" cy="1155249"/>
          </a:xfrm>
          <a:prstGeom prst="rect">
            <a:avLst/>
          </a:prstGeom>
          <a:noFill/>
        </p:spPr>
      </p:pic>
      <p:pic>
        <p:nvPicPr>
          <p:cNvPr id="4101" name="Picture 5" descr="C:\Users\Дмитрий\Desktop\Пресса\Фр Ж\big_24345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500042"/>
            <a:ext cx="2381250" cy="1781175"/>
          </a:xfrm>
          <a:prstGeom prst="rect">
            <a:avLst/>
          </a:prstGeom>
          <a:noFill/>
        </p:spPr>
      </p:pic>
      <p:pic>
        <p:nvPicPr>
          <p:cNvPr id="4102" name="Picture 6" descr="C:\Users\Дмитрий\Desktop\Пресса\Фр Ж\article_photo_1212660629950-1-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643438" y="5214950"/>
            <a:ext cx="3214710" cy="1495539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4857760"/>
            <a:ext cx="8572560" cy="1143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r>
              <a:rPr lang="en-US" sz="6600" dirty="0" smtClean="0">
                <a:solidFill>
                  <a:schemeClr val="bg2">
                    <a:lumMod val="25000"/>
                  </a:schemeClr>
                </a:solidFill>
              </a:rPr>
              <a:t>Les Magazines </a:t>
            </a:r>
            <a:r>
              <a:rPr lang="en-US" sz="6600" dirty="0" err="1" smtClean="0">
                <a:solidFill>
                  <a:schemeClr val="bg2">
                    <a:lumMod val="25000"/>
                  </a:schemeClr>
                </a:solidFill>
              </a:rPr>
              <a:t>Français</a:t>
            </a:r>
            <a:endParaRPr lang="ru-RU" sz="6600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4" name="Picture 2" descr="C:\Users\Дмитрий\Desktop\Пресса\Фр. Г\001aaf3f_medium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85728"/>
            <a:ext cx="2870201" cy="3810000"/>
          </a:xfrm>
          <a:prstGeom prst="rect">
            <a:avLst/>
          </a:prstGeom>
          <a:noFill/>
        </p:spPr>
      </p:pic>
      <p:pic>
        <p:nvPicPr>
          <p:cNvPr id="3075" name="Picture 3" descr="C:\Users\Дмитрий\Desktop\Пресса\Фр. Г\1270101-166306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214554"/>
            <a:ext cx="3786214" cy="2438973"/>
          </a:xfrm>
          <a:prstGeom prst="rect">
            <a:avLst/>
          </a:prstGeom>
          <a:noFill/>
        </p:spPr>
      </p:pic>
      <p:pic>
        <p:nvPicPr>
          <p:cNvPr id="3076" name="Picture 4" descr="C:\Users\Дмитрий\Desktop\Пресса\Фр. Г\416108070_37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43636" y="0"/>
            <a:ext cx="3000364" cy="3924801"/>
          </a:xfrm>
          <a:prstGeom prst="rect">
            <a:avLst/>
          </a:prstGeom>
          <a:noFill/>
        </p:spPr>
      </p:pic>
      <p:pic>
        <p:nvPicPr>
          <p:cNvPr id="3077" name="Picture 5" descr="C:\Users\Дмитрий\Desktop\Пресса\Фр. Г\2282978805_small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0426" y="1"/>
            <a:ext cx="3061591" cy="1928802"/>
          </a:xfrm>
          <a:prstGeom prst="rect">
            <a:avLst/>
          </a:prstGeom>
          <a:noFill/>
        </p:spPr>
      </p:pic>
      <p:pic>
        <p:nvPicPr>
          <p:cNvPr id="3078" name="Picture 6" descr="C:\Users\Дмитрий\Desktop\Пресса\Фр. Г\30191632277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593795" y="3000372"/>
            <a:ext cx="1550205" cy="21431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85784" y="0"/>
            <a:ext cx="9429784" cy="6858000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/>
          <a:lstStyle/>
          <a:p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Un journal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quotidien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national</a:t>
            </a:r>
            <a:r>
              <a:rPr lang="uk-UA" sz="3600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3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comme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Le Monde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,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Le Figaro)</a:t>
            </a:r>
            <a:b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Un magazine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hebdomadaire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(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comme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L’Express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Le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Nouvel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Observateur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)</a:t>
            </a:r>
            <a:b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-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Une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revue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spécialisée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,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généralement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mensuelle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,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comme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Géo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ou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Maisons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et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Jardins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…</a:t>
            </a:r>
            <a:b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-Un magazine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féminin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3600" dirty="0" smtClean="0">
                <a:solidFill>
                  <a:schemeClr val="bg2">
                    <a:lumMod val="10000"/>
                  </a:schemeClr>
                </a:solidFill>
              </a:rPr>
              <a:t>,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comme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Elle </a:t>
            </a:r>
            <a:r>
              <a:rPr lang="en-US" sz="3600" dirty="0" err="1" smtClean="0">
                <a:solidFill>
                  <a:schemeClr val="bg2">
                    <a:lumMod val="10000"/>
                  </a:schemeClr>
                </a:solidFill>
              </a:rPr>
              <a:t>ou</a:t>
            </a:r>
            <a:r>
              <a:rPr lang="en-US" sz="3600" dirty="0" smtClean="0">
                <a:solidFill>
                  <a:schemeClr val="bg2">
                    <a:lumMod val="10000"/>
                  </a:schemeClr>
                </a:solidFill>
              </a:rPr>
              <a:t> Marie Claire.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 descr="C:\Users\Дмитрий\Desktop\zur2_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4714884"/>
            <a:ext cx="3022585" cy="200024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822</TotalTime>
  <Words>86</Words>
  <Application>Microsoft Office PowerPoint</Application>
  <PresentationFormat>Экран (4:3)</PresentationFormat>
  <Paragraphs>11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La presse ecrite</vt:lpstr>
      <vt:lpstr>                         La presse écrite désigne, d'une manière générale, l'ensemble des moyens de diffusion de l’information écrite, ce qui englobe notamment les journaux quotidiens, les publications périodiques et les organismes professionnels liés à la diffusion de l'information. </vt:lpstr>
      <vt:lpstr>Tout le monde aime lire</vt:lpstr>
      <vt:lpstr>Презентация PowerPoint</vt:lpstr>
      <vt:lpstr>Un journal est constitué de différentes rubriques : politique intérieure , politique étrangère, faits divers, sport ,culture, courrier des lecteurs , météo , petites annonces… II y a souvent des dessins satiriques avec une légende. </vt:lpstr>
      <vt:lpstr>L’équipe qui travaille pour un journal comprend en général un redacteur en chef ,des journalistes , des reporters , des photographes de presse et des envoyés spéciaux.</vt:lpstr>
      <vt:lpstr>Les Journaux Français</vt:lpstr>
      <vt:lpstr>Les Magazines Français</vt:lpstr>
      <vt:lpstr>-Un journal quotidien national  (comme Le Monde,Le Figaro) -Un magazine hebdomadaire (comme L’Express , Le Nouvel Observateur) -Une revue spécialisée ,généralement mensuelle, comme Géo ou Maisons et Jardins… -Un magazine féminin , comme Elle ou Marie Claire. </vt:lpstr>
      <vt:lpstr>Газети України </vt:lpstr>
      <vt:lpstr>Журнали України</vt:lpstr>
      <vt:lpstr>Mon magazine préféré c’est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Газети України </dc:title>
  <dc:creator>Дмитрий</dc:creator>
  <cp:lastModifiedBy>home</cp:lastModifiedBy>
  <cp:revision>31</cp:revision>
  <dcterms:created xsi:type="dcterms:W3CDTF">2012-02-07T12:27:19Z</dcterms:created>
  <dcterms:modified xsi:type="dcterms:W3CDTF">2016-11-06T16:06:32Z</dcterms:modified>
</cp:coreProperties>
</file>