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59" r:id="rId7"/>
    <p:sldId id="264" r:id="rId8"/>
    <p:sldId id="263" r:id="rId9"/>
    <p:sldId id="262" r:id="rId10"/>
    <p:sldId id="265" r:id="rId11"/>
    <p:sldId id="267" r:id="rId12"/>
    <p:sldId id="280" r:id="rId13"/>
    <p:sldId id="268" r:id="rId14"/>
    <p:sldId id="266" r:id="rId15"/>
    <p:sldId id="277" r:id="rId16"/>
    <p:sldId id="278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0" r:id="rId25"/>
    <p:sldId id="281" r:id="rId26"/>
    <p:sldId id="283" r:id="rId27"/>
    <p:sldId id="282" r:id="rId28"/>
    <p:sldId id="284" r:id="rId2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59" autoAdjust="0"/>
    <p:restoredTop sz="94660"/>
  </p:normalViewPr>
  <p:slideViewPr>
    <p:cSldViewPr>
      <p:cViewPr varScale="1">
        <p:scale>
          <a:sx n="64" d="100"/>
          <a:sy n="64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0000">
              <a:srgbClr val="FFFF00"/>
            </a:gs>
            <a:gs pos="100000">
              <a:srgbClr val="92D050">
                <a:alpha val="1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CB53E-9B2F-4219-919D-ADD8F52FD887}" type="datetimeFigureOut">
              <a:rPr lang="uk-UA" smtClean="0"/>
              <a:pPr/>
              <a:t>22.11.2017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0E918-E645-420F-8763-32C8A60CE55F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48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и по запросу einen schönen guten morgen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177677"/>
            <a:ext cx="6643734" cy="6394595"/>
          </a:xfrm>
          <a:prstGeom prst="roundRect">
            <a:avLst/>
          </a:prstGeom>
          <a:noFill/>
          <a:effectLst/>
        </p:spPr>
      </p:pic>
      <p:sp>
        <p:nvSpPr>
          <p:cNvPr id="5" name="Выгнутая влево стрелка 4"/>
          <p:cNvSpPr/>
          <p:nvPr/>
        </p:nvSpPr>
        <p:spPr>
          <a:xfrm flipH="1" flipV="1">
            <a:off x="5857884" y="2786058"/>
            <a:ext cx="71438" cy="142876"/>
          </a:xfrm>
          <a:prstGeom prst="curv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4" name="Picture 16" descr="Картинки по запросу weißes t-shirt frau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3929066"/>
            <a:ext cx="1347772" cy="1448675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285984" y="1428736"/>
            <a:ext cx="1714512" cy="107157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chemeClr val="tx1"/>
                </a:solidFill>
              </a:rPr>
              <a:t>zu weit</a:t>
            </a:r>
            <a:endParaRPr lang="uk-UA" sz="3600" b="1" dirty="0">
              <a:solidFill>
                <a:schemeClr val="tx1"/>
              </a:solidFill>
            </a:endParaRPr>
          </a:p>
        </p:txBody>
      </p:sp>
      <p:pic>
        <p:nvPicPr>
          <p:cNvPr id="22532" name="Picture 4" descr="Картинки по запросу pulli zu kurz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57166"/>
            <a:ext cx="1814541" cy="2419389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4143372" y="0"/>
            <a:ext cx="4786346" cy="2571768"/>
          </a:xfrm>
          <a:prstGeom prst="wedgeEllipseCallout">
            <a:avLst>
              <a:gd name="adj1" fmla="val -11751"/>
              <a:gd name="adj2" fmla="val 4792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Ich </a:t>
            </a:r>
            <a:r>
              <a:rPr lang="de-DE" sz="2400" b="1" dirty="0" smtClean="0">
                <a:solidFill>
                  <a:srgbClr val="FF0000"/>
                </a:solidFill>
              </a:rPr>
              <a:t>finde</a:t>
            </a:r>
            <a:r>
              <a:rPr lang="de-DE" sz="2400" dirty="0" smtClean="0">
                <a:solidFill>
                  <a:schemeClr val="tx1"/>
                </a:solidFill>
              </a:rPr>
              <a:t>  den</a:t>
            </a:r>
            <a:r>
              <a:rPr lang="uk-UA" sz="2400" dirty="0" smtClean="0">
                <a:solidFill>
                  <a:schemeClr val="tx1"/>
                </a:solidFill>
              </a:rPr>
              <a:t>\ </a:t>
            </a:r>
            <a:r>
              <a:rPr lang="de-DE" sz="2400" dirty="0" smtClean="0">
                <a:solidFill>
                  <a:schemeClr val="tx1"/>
                </a:solidFill>
              </a:rPr>
              <a:t>die\das _________ zu ______. </a:t>
            </a:r>
          </a:p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Er </a:t>
            </a:r>
            <a:r>
              <a:rPr lang="en-US" sz="2400" dirty="0" smtClean="0">
                <a:solidFill>
                  <a:schemeClr val="tx1"/>
                </a:solidFill>
              </a:rPr>
              <a:t>\ </a:t>
            </a:r>
            <a:r>
              <a:rPr lang="en-US" sz="2400" dirty="0" err="1" smtClean="0">
                <a:solidFill>
                  <a:schemeClr val="tx1"/>
                </a:solidFill>
              </a:rPr>
              <a:t>Sie</a:t>
            </a:r>
            <a:r>
              <a:rPr lang="en-US" sz="2400" dirty="0" smtClean="0">
                <a:solidFill>
                  <a:schemeClr val="tx1"/>
                </a:solidFill>
              </a:rPr>
              <a:t> \ Es </a:t>
            </a:r>
            <a:r>
              <a:rPr lang="de-DE" sz="2400" b="1" dirty="0" smtClean="0">
                <a:solidFill>
                  <a:srgbClr val="FF0000"/>
                </a:solidFill>
              </a:rPr>
              <a:t>passt</a:t>
            </a:r>
            <a:r>
              <a:rPr lang="de-DE" sz="2400" dirty="0" smtClean="0">
                <a:solidFill>
                  <a:schemeClr val="tx1"/>
                </a:solidFill>
              </a:rPr>
              <a:t> mir nicht.  </a:t>
            </a:r>
            <a:endParaRPr lang="uk-UA" sz="2400" dirty="0" smtClean="0">
              <a:solidFill>
                <a:schemeClr val="tx1"/>
              </a:solidFill>
            </a:endParaRPr>
          </a:p>
          <a:p>
            <a:pPr algn="ctr"/>
            <a:endParaRPr lang="uk-UA" dirty="0"/>
          </a:p>
        </p:txBody>
      </p:sp>
      <p:pic>
        <p:nvPicPr>
          <p:cNvPr id="22534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000372"/>
            <a:ext cx="1833542" cy="1833542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786050" y="3643314"/>
            <a:ext cx="1714512" cy="107157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chemeClr val="tx1"/>
                </a:solidFill>
              </a:rPr>
              <a:t>zu kurz</a:t>
            </a:r>
            <a:endParaRPr lang="uk-UA" sz="3600" b="1" dirty="0">
              <a:solidFill>
                <a:schemeClr val="tx1"/>
              </a:solidFill>
            </a:endParaRPr>
          </a:p>
        </p:txBody>
      </p:sp>
      <p:pic>
        <p:nvPicPr>
          <p:cNvPr id="22536" name="Picture 8" descr="Картинки по запросу pulli zu kur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000636"/>
            <a:ext cx="1836061" cy="1644295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357422" y="5429264"/>
            <a:ext cx="1714512" cy="107157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chemeClr val="tx1"/>
                </a:solidFill>
              </a:rPr>
              <a:t>zu eng</a:t>
            </a:r>
            <a:endParaRPr lang="uk-UA" sz="3600" b="1" dirty="0">
              <a:solidFill>
                <a:schemeClr val="tx1"/>
              </a:solidFill>
            </a:endParaRPr>
          </a:p>
        </p:txBody>
      </p:sp>
      <p:sp>
        <p:nvSpPr>
          <p:cNvPr id="22538" name="AutoShape 10" descr="Картинки по запросу es regnet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540" name="AutoShape 12" descr="Картинки по запросу es regnet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2542" name="Picture 14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3000372"/>
            <a:ext cx="2071702" cy="2486042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5000628" y="5786454"/>
            <a:ext cx="3286148" cy="85725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chemeClr val="tx1"/>
                </a:solidFill>
              </a:rPr>
              <a:t>nicht zu dem Tag passen</a:t>
            </a:r>
            <a:endParaRPr lang="uk-UA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596" y="214290"/>
            <a:ext cx="2557474" cy="127159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800" b="1" dirty="0" smtClean="0">
                <a:solidFill>
                  <a:schemeClr val="tx1"/>
                </a:solidFill>
              </a:rPr>
              <a:t>Video</a:t>
            </a:r>
            <a:endParaRPr lang="uk-UA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2"/>
          <a:ext cx="9144001" cy="6857997"/>
        </p:xfrm>
        <a:graphic>
          <a:graphicData uri="http://schemas.openxmlformats.org/drawingml/2006/table">
            <a:tbl>
              <a:tblPr/>
              <a:tblGrid>
                <a:gridCol w="1383037"/>
                <a:gridCol w="1939798"/>
                <a:gridCol w="1940684"/>
                <a:gridCol w="1939798"/>
                <a:gridCol w="1940684"/>
              </a:tblGrid>
              <a:tr h="15202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>
                          <a:latin typeface="Times New Roman"/>
                          <a:ea typeface="Times New Roman"/>
                          <a:cs typeface="Times New Roman"/>
                        </a:rPr>
                        <a:t>Leonie trägt…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>
                          <a:latin typeface="Times New Roman"/>
                          <a:ea typeface="Times New Roman"/>
                          <a:cs typeface="Times New Roman"/>
                        </a:rPr>
                        <a:t>Markus trägt …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 dirty="0">
                          <a:latin typeface="Times New Roman"/>
                          <a:ea typeface="Times New Roman"/>
                          <a:cs typeface="Times New Roman"/>
                        </a:rPr>
                        <a:t>der Vater hat …. </a:t>
                      </a:r>
                      <a:r>
                        <a:rPr lang="de-DE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………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………</a:t>
                      </a:r>
                      <a:r>
                        <a:rPr lang="de-DE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an</a:t>
                      </a: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>
                          <a:latin typeface="Times New Roman"/>
                          <a:ea typeface="Times New Roman"/>
                          <a:cs typeface="Times New Roman"/>
                        </a:rPr>
                        <a:t>die Mutter hat ……………..an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4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 dirty="0">
                          <a:latin typeface="Times New Roman"/>
                          <a:ea typeface="Times New Roman"/>
                          <a:cs typeface="Times New Roman"/>
                        </a:rPr>
                        <a:t>Reihe 1</a:t>
                      </a: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4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 dirty="0">
                          <a:latin typeface="Times New Roman"/>
                          <a:ea typeface="Times New Roman"/>
                          <a:cs typeface="Times New Roman"/>
                        </a:rPr>
                        <a:t>Reihe 2</a:t>
                      </a: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4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>
                          <a:latin typeface="Times New Roman"/>
                          <a:ea typeface="Times New Roman"/>
                          <a:cs typeface="Times New Roman"/>
                        </a:rPr>
                        <a:t>Reihe 3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4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>
                          <a:latin typeface="Times New Roman"/>
                          <a:ea typeface="Times New Roman"/>
                          <a:cs typeface="Times New Roman"/>
                        </a:rPr>
                        <a:t>Reihe 4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gruppenarbei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941" y="276584"/>
            <a:ext cx="8892215" cy="6295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и по запросу justin bieber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962403"/>
            <a:ext cx="2438400" cy="289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" name="Рисунок 1" descr="Картинки по запросу монатик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14290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" name="Рисунок 2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786058"/>
            <a:ext cx="3593309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3554" name="Picture 2" descr="Картинки по запросу tina karol чорні сапож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428604"/>
            <a:ext cx="2632033" cy="3586145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5057"/>
            <a:ext cx="9310742" cy="6983057"/>
          </a:xfrm>
          <a:prstGeom prst="rect">
            <a:avLst/>
          </a:prstGeom>
          <a:noFill/>
        </p:spPr>
      </p:pic>
      <p:pic>
        <p:nvPicPr>
          <p:cNvPr id="34822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065347">
            <a:off x="6445605" y="802011"/>
            <a:ext cx="3526023" cy="3526023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06" y="1"/>
          <a:ext cx="9072594" cy="6857999"/>
        </p:xfrm>
        <a:graphic>
          <a:graphicData uri="http://schemas.openxmlformats.org/drawingml/2006/table">
            <a:tbl>
              <a:tblPr/>
              <a:tblGrid>
                <a:gridCol w="1561938"/>
                <a:gridCol w="2502988"/>
                <a:gridCol w="2503834"/>
                <a:gridCol w="2503834"/>
              </a:tblGrid>
              <a:tr h="14831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 i="1" dirty="0">
                          <a:latin typeface="Times New Roman"/>
                          <a:ea typeface="Times New Roman"/>
                        </a:rPr>
                        <a:t>im zweiten Stock</a:t>
                      </a:r>
                      <a:endParaRPr lang="uk-UA" sz="1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Kindermode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Damenmode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>
                          <a:latin typeface="Times New Roman"/>
                          <a:ea typeface="Times New Roman"/>
                        </a:rPr>
                        <a:t>Abteilung für </a:t>
                      </a: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Taschen</a:t>
                      </a:r>
                      <a:r>
                        <a:rPr lang="de-DE" sz="2800" b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Koffer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</a:tr>
              <a:tr h="1807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 i="1" dirty="0">
                          <a:latin typeface="Times New Roman"/>
                          <a:ea typeface="Times New Roman"/>
                        </a:rPr>
                        <a:t>im ersten Stock</a:t>
                      </a:r>
                      <a:endParaRPr lang="uk-UA" sz="1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Herrenmode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Junge </a:t>
                      </a:r>
                      <a:r>
                        <a:rPr lang="de-DE" sz="2800" b="1" dirty="0">
                          <a:latin typeface="Times New Roman"/>
                          <a:ea typeface="Times New Roman"/>
                        </a:rPr>
                        <a:t>Mode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Kosmetik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07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 i="1" dirty="0">
                          <a:latin typeface="Times New Roman"/>
                          <a:ea typeface="Times New Roman"/>
                        </a:rPr>
                        <a:t>im Erdgeschoss</a:t>
                      </a:r>
                      <a:endParaRPr lang="uk-UA" sz="1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Herrenschuhe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Damenschuhe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Supermarkt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605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1" i="1" dirty="0">
                          <a:latin typeface="Times New Roman"/>
                          <a:ea typeface="Times New Roman"/>
                        </a:rPr>
                        <a:t>im Untergeschoss</a:t>
                      </a:r>
                      <a:endParaRPr lang="uk-UA" sz="1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3200" b="1" dirty="0" smtClean="0">
                          <a:latin typeface="Times New Roman"/>
                          <a:ea typeface="Times New Roman"/>
                        </a:rPr>
                        <a:t>Bücher-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3200" b="1" dirty="0" err="1" smtClean="0">
                          <a:latin typeface="Times New Roman"/>
                          <a:ea typeface="Times New Roman"/>
                        </a:rPr>
                        <a:t>abteilung</a:t>
                      </a:r>
                      <a:endParaRPr lang="uk-UA" sz="32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>
                          <a:latin typeface="Times New Roman"/>
                          <a:ea typeface="Times New Roman"/>
                        </a:rPr>
                        <a:t>Alles für </a:t>
                      </a:r>
                      <a:endParaRPr lang="de-DE" sz="2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 smtClean="0">
                          <a:latin typeface="Times New Roman"/>
                          <a:ea typeface="Times New Roman"/>
                        </a:rPr>
                        <a:t>Hand 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b="1" dirty="0">
                          <a:latin typeface="Times New Roman"/>
                          <a:ea typeface="Times New Roman"/>
                        </a:rPr>
                        <a:t>Mode für Sport </a:t>
                      </a:r>
                      <a:endParaRPr lang="uk-UA" sz="2800" dirty="0">
                        <a:latin typeface="Times New Roman"/>
                        <a:ea typeface="Times New Roman"/>
                      </a:endParaRPr>
                    </a:p>
                  </a:txBody>
                  <a:tcPr marL="61301" marR="61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pic>
        <p:nvPicPr>
          <p:cNvPr id="35842" name="Picture 2" descr="Картинки по запросу fliegenklatsch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714884"/>
            <a:ext cx="2857488" cy="2857488"/>
          </a:xfrm>
          <a:prstGeom prst="irregularSeal1">
            <a:avLst/>
          </a:prstGeom>
          <a:noFill/>
        </p:spPr>
      </p:pic>
      <p:pic>
        <p:nvPicPr>
          <p:cNvPr id="4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631584">
            <a:off x="-1009809" y="-1081240"/>
            <a:ext cx="3157754" cy="315775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modisches t-shirt aus deutschla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57166"/>
            <a:ext cx="3286172" cy="3286172"/>
          </a:xfrm>
          <a:prstGeom prst="rect">
            <a:avLst/>
          </a:prstGeom>
          <a:noFill/>
          <a:effectLst/>
        </p:spPr>
      </p:pic>
      <p:sp>
        <p:nvSpPr>
          <p:cNvPr id="2" name="Скругленный прямоугольник 1"/>
          <p:cNvSpPr/>
          <p:nvPr/>
        </p:nvSpPr>
        <p:spPr>
          <a:xfrm>
            <a:off x="500034" y="4000504"/>
            <a:ext cx="8143932" cy="250033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0070C0"/>
                </a:solidFill>
              </a:rPr>
              <a:t>Wenn</a:t>
            </a:r>
            <a:r>
              <a:rPr lang="de-DE" sz="4400" b="1" dirty="0" smtClean="0">
                <a:solidFill>
                  <a:schemeClr val="tx1"/>
                </a:solidFill>
              </a:rPr>
              <a:t> ich </a:t>
            </a:r>
            <a:r>
              <a:rPr lang="de-DE" sz="4400" b="1" i="1" dirty="0" smtClean="0">
                <a:solidFill>
                  <a:srgbClr val="00B050"/>
                </a:solidFill>
              </a:rPr>
              <a:t>ein neues T-Shirt </a:t>
            </a:r>
            <a:r>
              <a:rPr lang="de-DE" sz="4400" b="1" dirty="0" smtClean="0">
                <a:solidFill>
                  <a:srgbClr val="FF0000"/>
                </a:solidFill>
              </a:rPr>
              <a:t>brauche</a:t>
            </a:r>
            <a:r>
              <a:rPr lang="de-DE" sz="4400" b="1" dirty="0" smtClean="0">
                <a:solidFill>
                  <a:schemeClr val="tx1"/>
                </a:solidFill>
              </a:rPr>
              <a:t>, </a:t>
            </a:r>
            <a:r>
              <a:rPr lang="de-DE" sz="4400" b="1" dirty="0" smtClean="0">
                <a:solidFill>
                  <a:srgbClr val="FF0000"/>
                </a:solidFill>
              </a:rPr>
              <a:t>muss</a:t>
            </a:r>
            <a:r>
              <a:rPr lang="de-DE" sz="4400" b="1" dirty="0" smtClean="0">
                <a:solidFill>
                  <a:schemeClr val="tx1"/>
                </a:solidFill>
              </a:rPr>
              <a:t> ich in die Abteilung für </a:t>
            </a:r>
            <a:r>
              <a:rPr lang="de-DE" sz="4400" b="1" i="1" dirty="0" smtClean="0">
                <a:solidFill>
                  <a:srgbClr val="00B050"/>
                </a:solidFill>
              </a:rPr>
              <a:t>Jugendmode</a:t>
            </a:r>
            <a:r>
              <a:rPr lang="de-DE" sz="4400" b="1" i="1" dirty="0" smtClean="0">
                <a:solidFill>
                  <a:schemeClr val="tx1"/>
                </a:solidFill>
              </a:rPr>
              <a:t> </a:t>
            </a:r>
            <a:r>
              <a:rPr lang="de-DE" sz="4400" b="1" dirty="0" smtClean="0">
                <a:solidFill>
                  <a:srgbClr val="FF0000"/>
                </a:solidFill>
              </a:rPr>
              <a:t>gehen</a:t>
            </a:r>
            <a:r>
              <a:rPr lang="de-DE" sz="4400" b="1" dirty="0" smtClean="0">
                <a:solidFill>
                  <a:schemeClr val="tx1"/>
                </a:solidFill>
              </a:rPr>
              <a:t>.</a:t>
            </a:r>
            <a:endParaRPr lang="uk-UA" sz="4400" b="1" dirty="0">
              <a:solidFill>
                <a:schemeClr val="tx1"/>
              </a:solidFill>
            </a:endParaRPr>
          </a:p>
        </p:txBody>
      </p:sp>
      <p:pic>
        <p:nvPicPr>
          <p:cNvPr id="5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35332">
            <a:off x="7171984" y="354954"/>
            <a:ext cx="1545632" cy="154563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3071810"/>
            <a:ext cx="8215370" cy="34290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0070C0"/>
                </a:solidFill>
              </a:rPr>
              <a:t>Wenn</a:t>
            </a:r>
            <a:r>
              <a:rPr lang="de-DE" sz="4400" b="1" dirty="0" smtClean="0">
                <a:solidFill>
                  <a:schemeClr val="tx1"/>
                </a:solidFill>
              </a:rPr>
              <a:t> _____</a:t>
            </a:r>
            <a:r>
              <a:rPr lang="de-DE" sz="4400" b="1" i="1" dirty="0" smtClean="0">
                <a:solidFill>
                  <a:srgbClr val="00B050"/>
                </a:solidFill>
              </a:rPr>
              <a:t>  _ _ _ _ _ _ </a:t>
            </a:r>
            <a:r>
              <a:rPr lang="de-DE" sz="4400" b="1" dirty="0" smtClean="0">
                <a:solidFill>
                  <a:srgbClr val="FF0000"/>
                </a:solidFill>
              </a:rPr>
              <a:t>brauch_</a:t>
            </a:r>
            <a:r>
              <a:rPr lang="de-DE" sz="4400" b="1" dirty="0" smtClean="0">
                <a:solidFill>
                  <a:schemeClr val="tx1"/>
                </a:solidFill>
              </a:rPr>
              <a:t>, </a:t>
            </a:r>
            <a:r>
              <a:rPr lang="de-DE" sz="4400" b="1" dirty="0" smtClean="0">
                <a:solidFill>
                  <a:srgbClr val="FF0000"/>
                </a:solidFill>
              </a:rPr>
              <a:t>muss</a:t>
            </a:r>
            <a:r>
              <a:rPr lang="de-DE" sz="4400" b="1" dirty="0" smtClean="0">
                <a:solidFill>
                  <a:schemeClr val="tx1"/>
                </a:solidFill>
              </a:rPr>
              <a:t> ______in die Abteilung für </a:t>
            </a:r>
            <a:r>
              <a:rPr lang="de-DE" sz="4400" b="1" i="1" dirty="0" smtClean="0">
                <a:solidFill>
                  <a:srgbClr val="00B050"/>
                </a:solidFill>
              </a:rPr>
              <a:t>_ _ _ _ _ _ _</a:t>
            </a:r>
            <a:r>
              <a:rPr lang="de-DE" sz="4400" b="1" dirty="0" smtClean="0">
                <a:solidFill>
                  <a:srgbClr val="FF0000"/>
                </a:solidFill>
              </a:rPr>
              <a:t>gehen</a:t>
            </a:r>
            <a:r>
              <a:rPr lang="de-DE" sz="4400" b="1" dirty="0" smtClean="0">
                <a:solidFill>
                  <a:schemeClr val="tx1"/>
                </a:solidFill>
              </a:rPr>
              <a:t>.</a:t>
            </a:r>
            <a:endParaRPr lang="uk-UA" sz="4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Картинки по запросу modisches T-Shirt girl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85728"/>
            <a:ext cx="2247900" cy="2247901"/>
          </a:xfrm>
          <a:prstGeom prst="rect">
            <a:avLst/>
          </a:prstGeom>
          <a:noFill/>
          <a:effectLst/>
        </p:spPr>
      </p:pic>
      <p:sp>
        <p:nvSpPr>
          <p:cNvPr id="5" name="Прямоугольник 4"/>
          <p:cNvSpPr/>
          <p:nvPr/>
        </p:nvSpPr>
        <p:spPr>
          <a:xfrm>
            <a:off x="2714612" y="1928802"/>
            <a:ext cx="5078891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meine Schwester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pic>
        <p:nvPicPr>
          <p:cNvPr id="2052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88720"/>
            <a:ext cx="538151" cy="601601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4429133"/>
            <a:ext cx="511229" cy="571504"/>
          </a:xfrm>
          <a:prstGeom prst="rect">
            <a:avLst/>
          </a:prstGeom>
          <a:noFill/>
        </p:spPr>
      </p:pic>
      <p:pic>
        <p:nvPicPr>
          <p:cNvPr id="9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35332">
            <a:off x="7171984" y="354954"/>
            <a:ext cx="1545632" cy="154563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3071810"/>
            <a:ext cx="8215370" cy="34290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0070C0"/>
                </a:solidFill>
              </a:rPr>
              <a:t>Wenn</a:t>
            </a:r>
            <a:r>
              <a:rPr lang="de-DE" sz="4400" b="1" dirty="0" smtClean="0">
                <a:solidFill>
                  <a:schemeClr val="tx1"/>
                </a:solidFill>
              </a:rPr>
              <a:t> _____</a:t>
            </a:r>
            <a:r>
              <a:rPr lang="de-DE" sz="4400" b="1" i="1" dirty="0" smtClean="0">
                <a:solidFill>
                  <a:srgbClr val="00B050"/>
                </a:solidFill>
              </a:rPr>
              <a:t>  _ _ _ _ _ _ </a:t>
            </a:r>
            <a:r>
              <a:rPr lang="de-DE" sz="4400" b="1" dirty="0" smtClean="0">
                <a:solidFill>
                  <a:srgbClr val="FF0000"/>
                </a:solidFill>
              </a:rPr>
              <a:t>brauch_</a:t>
            </a:r>
            <a:r>
              <a:rPr lang="de-DE" sz="4400" b="1" dirty="0" smtClean="0">
                <a:solidFill>
                  <a:schemeClr val="tx1"/>
                </a:solidFill>
              </a:rPr>
              <a:t>, </a:t>
            </a:r>
            <a:r>
              <a:rPr lang="de-DE" sz="4400" b="1" dirty="0" smtClean="0">
                <a:solidFill>
                  <a:srgbClr val="FF0000"/>
                </a:solidFill>
              </a:rPr>
              <a:t>muss</a:t>
            </a:r>
            <a:r>
              <a:rPr lang="de-DE" sz="4400" b="1" dirty="0" smtClean="0">
                <a:solidFill>
                  <a:schemeClr val="tx1"/>
                </a:solidFill>
              </a:rPr>
              <a:t> ______in die Abteilung für </a:t>
            </a:r>
            <a:r>
              <a:rPr lang="de-DE" sz="4400" b="1" i="1" dirty="0" smtClean="0">
                <a:solidFill>
                  <a:srgbClr val="00B050"/>
                </a:solidFill>
              </a:rPr>
              <a:t>_ _ _ _ _ _ _</a:t>
            </a:r>
            <a:r>
              <a:rPr lang="de-DE" sz="4400" b="1" dirty="0" smtClean="0">
                <a:solidFill>
                  <a:srgbClr val="FF0000"/>
                </a:solidFill>
              </a:rPr>
              <a:t>gehen</a:t>
            </a:r>
            <a:r>
              <a:rPr lang="de-DE" sz="4400" b="1" dirty="0" smtClean="0">
                <a:solidFill>
                  <a:schemeClr val="tx1"/>
                </a:solidFill>
              </a:rPr>
              <a:t>.</a:t>
            </a:r>
            <a:endParaRPr lang="uk-UA" sz="4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000240"/>
            <a:ext cx="3976025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unser Freund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pic>
        <p:nvPicPr>
          <p:cNvPr id="2052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88720"/>
            <a:ext cx="538151" cy="601601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429133"/>
            <a:ext cx="511229" cy="571504"/>
          </a:xfrm>
          <a:prstGeom prst="rect">
            <a:avLst/>
          </a:prstGeom>
          <a:noFill/>
        </p:spPr>
      </p:pic>
      <p:pic>
        <p:nvPicPr>
          <p:cNvPr id="29698" name="Picture 2" descr="Картинки по запросу hohe sportschuh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28604"/>
            <a:ext cx="2357435" cy="2481511"/>
          </a:xfrm>
          <a:prstGeom prst="rect">
            <a:avLst/>
          </a:prstGeom>
          <a:noFill/>
        </p:spPr>
      </p:pic>
      <p:pic>
        <p:nvPicPr>
          <p:cNvPr id="9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35332">
            <a:off x="7171984" y="354954"/>
            <a:ext cx="1545632" cy="154563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428604"/>
            <a:ext cx="10001287" cy="7500968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0"/>
            <a:ext cx="5715008" cy="2357430"/>
          </a:xfrm>
          <a:prstGeom prst="cloudCallout">
            <a:avLst>
              <a:gd name="adj1" fmla="val 910"/>
              <a:gd name="adj2" fmla="val 152647"/>
            </a:avLst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800" b="1" dirty="0" smtClean="0">
                <a:solidFill>
                  <a:schemeClr val="tx1"/>
                </a:solidFill>
                <a:cs typeface="Aharoni" pitchFamily="2" charset="-79"/>
              </a:rPr>
              <a:t>Hallo! </a:t>
            </a:r>
          </a:p>
          <a:p>
            <a:pPr algn="ctr"/>
            <a:r>
              <a:rPr lang="de-DE" sz="4800" b="1" dirty="0" smtClean="0">
                <a:solidFill>
                  <a:schemeClr val="tx1"/>
                </a:solidFill>
                <a:cs typeface="Aharoni" pitchFamily="2" charset="-79"/>
              </a:rPr>
              <a:t>Wie </a:t>
            </a:r>
            <a:r>
              <a:rPr lang="de-DE" sz="48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geht</a:t>
            </a:r>
            <a:r>
              <a:rPr lang="de-DE" sz="4800" b="1" dirty="0" smtClean="0">
                <a:solidFill>
                  <a:schemeClr val="tx1"/>
                </a:solidFill>
                <a:cs typeface="Aharoni" pitchFamily="2" charset="-79"/>
              </a:rPr>
              <a:t> es dir?</a:t>
            </a:r>
            <a:endParaRPr lang="uk-UA" sz="4800" b="1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571868" y="2786058"/>
            <a:ext cx="2857520" cy="1643074"/>
          </a:xfrm>
          <a:prstGeom prst="cloudCallout">
            <a:avLst>
              <a:gd name="adj1" fmla="val 35111"/>
              <a:gd name="adj2" fmla="val 99342"/>
            </a:avLst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chemeClr val="tx1"/>
                </a:solidFill>
                <a:cs typeface="Aharoni" pitchFamily="2" charset="-79"/>
              </a:rPr>
              <a:t>toll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3071810"/>
            <a:ext cx="8215370" cy="34290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0070C0"/>
                </a:solidFill>
              </a:rPr>
              <a:t>Wenn</a:t>
            </a:r>
            <a:r>
              <a:rPr lang="de-DE" sz="4400" b="1" dirty="0" smtClean="0">
                <a:solidFill>
                  <a:schemeClr val="tx1"/>
                </a:solidFill>
              </a:rPr>
              <a:t> _____</a:t>
            </a:r>
            <a:r>
              <a:rPr lang="de-DE" sz="4400" b="1" i="1" dirty="0" smtClean="0">
                <a:solidFill>
                  <a:srgbClr val="00B050"/>
                </a:solidFill>
              </a:rPr>
              <a:t>  _ _ _ _ _ _ </a:t>
            </a:r>
            <a:r>
              <a:rPr lang="de-DE" sz="4400" b="1" dirty="0" smtClean="0">
                <a:solidFill>
                  <a:srgbClr val="FF0000"/>
                </a:solidFill>
              </a:rPr>
              <a:t>brauch_</a:t>
            </a:r>
            <a:r>
              <a:rPr lang="de-DE" sz="4400" b="1" dirty="0" smtClean="0">
                <a:solidFill>
                  <a:schemeClr val="tx1"/>
                </a:solidFill>
              </a:rPr>
              <a:t>, </a:t>
            </a:r>
            <a:r>
              <a:rPr lang="de-DE" sz="4400" b="1" dirty="0" smtClean="0">
                <a:solidFill>
                  <a:srgbClr val="FF0000"/>
                </a:solidFill>
              </a:rPr>
              <a:t>muss</a:t>
            </a:r>
            <a:r>
              <a:rPr lang="de-DE" sz="4400" b="1" dirty="0" smtClean="0">
                <a:solidFill>
                  <a:schemeClr val="tx1"/>
                </a:solidFill>
              </a:rPr>
              <a:t> ______in die Abteilung für </a:t>
            </a:r>
            <a:r>
              <a:rPr lang="de-DE" sz="4400" b="1" i="1" dirty="0" smtClean="0">
                <a:solidFill>
                  <a:srgbClr val="00B050"/>
                </a:solidFill>
              </a:rPr>
              <a:t>_ _ _ _ _ _ _</a:t>
            </a:r>
            <a:r>
              <a:rPr lang="de-DE" sz="4400" b="1" dirty="0" smtClean="0">
                <a:solidFill>
                  <a:srgbClr val="FF0000"/>
                </a:solidFill>
              </a:rPr>
              <a:t>gehen</a:t>
            </a:r>
            <a:r>
              <a:rPr lang="de-DE" sz="4400" b="1" dirty="0" smtClean="0">
                <a:solidFill>
                  <a:schemeClr val="tx1"/>
                </a:solidFill>
              </a:rPr>
              <a:t>.</a:t>
            </a:r>
            <a:endParaRPr lang="uk-UA" sz="4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000240"/>
            <a:ext cx="4509824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meine Freunde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pic>
        <p:nvPicPr>
          <p:cNvPr id="2052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88720"/>
            <a:ext cx="538151" cy="601601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429133"/>
            <a:ext cx="511229" cy="571504"/>
          </a:xfrm>
          <a:prstGeom prst="rect">
            <a:avLst/>
          </a:prstGeom>
          <a:noFill/>
        </p:spPr>
      </p:pic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642918"/>
            <a:ext cx="1714512" cy="2152684"/>
          </a:xfrm>
          <a:prstGeom prst="rect">
            <a:avLst/>
          </a:prstGeom>
          <a:noFill/>
        </p:spPr>
      </p:pic>
      <p:pic>
        <p:nvPicPr>
          <p:cNvPr id="9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35332">
            <a:off x="7171984" y="354954"/>
            <a:ext cx="1545632" cy="154563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3071810"/>
            <a:ext cx="8215370" cy="34290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0070C0"/>
                </a:solidFill>
              </a:rPr>
              <a:t>Wenn</a:t>
            </a:r>
            <a:r>
              <a:rPr lang="de-DE" sz="4400" b="1" dirty="0" smtClean="0">
                <a:solidFill>
                  <a:schemeClr val="tx1"/>
                </a:solidFill>
              </a:rPr>
              <a:t> _____</a:t>
            </a:r>
            <a:r>
              <a:rPr lang="de-DE" sz="4400" b="1" i="1" dirty="0" smtClean="0">
                <a:solidFill>
                  <a:srgbClr val="00B050"/>
                </a:solidFill>
              </a:rPr>
              <a:t>  _ _ _ _ _ _ </a:t>
            </a:r>
            <a:r>
              <a:rPr lang="de-DE" sz="4400" b="1" dirty="0" smtClean="0">
                <a:solidFill>
                  <a:srgbClr val="FF0000"/>
                </a:solidFill>
              </a:rPr>
              <a:t>brauch_</a:t>
            </a:r>
            <a:r>
              <a:rPr lang="de-DE" sz="4400" b="1" dirty="0" smtClean="0">
                <a:solidFill>
                  <a:schemeClr val="tx1"/>
                </a:solidFill>
              </a:rPr>
              <a:t>, </a:t>
            </a:r>
            <a:r>
              <a:rPr lang="de-DE" sz="4400" b="1" dirty="0" smtClean="0">
                <a:solidFill>
                  <a:srgbClr val="FF0000"/>
                </a:solidFill>
              </a:rPr>
              <a:t>muss</a:t>
            </a:r>
            <a:r>
              <a:rPr lang="de-DE" sz="4400" b="1" dirty="0" smtClean="0">
                <a:solidFill>
                  <a:schemeClr val="tx1"/>
                </a:solidFill>
              </a:rPr>
              <a:t> ______in die Abteilung für </a:t>
            </a:r>
            <a:r>
              <a:rPr lang="de-DE" sz="4400" b="1" i="1" dirty="0" smtClean="0">
                <a:solidFill>
                  <a:srgbClr val="00B050"/>
                </a:solidFill>
              </a:rPr>
              <a:t>_ _ _ _ _ _ _</a:t>
            </a:r>
            <a:r>
              <a:rPr lang="de-DE" sz="4400" b="1" dirty="0" smtClean="0">
                <a:solidFill>
                  <a:srgbClr val="FF0000"/>
                </a:solidFill>
              </a:rPr>
              <a:t>gehen</a:t>
            </a:r>
            <a:r>
              <a:rPr lang="de-DE" sz="4400" b="1" dirty="0" smtClean="0">
                <a:solidFill>
                  <a:schemeClr val="tx1"/>
                </a:solidFill>
              </a:rPr>
              <a:t>.</a:t>
            </a:r>
            <a:endParaRPr lang="uk-UA" sz="4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000240"/>
            <a:ext cx="1016625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ich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pic>
        <p:nvPicPr>
          <p:cNvPr id="2052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88720"/>
            <a:ext cx="538151" cy="601601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429133"/>
            <a:ext cx="511229" cy="571504"/>
          </a:xfrm>
          <a:prstGeom prst="rect">
            <a:avLst/>
          </a:prstGeom>
          <a:noFill/>
        </p:spPr>
      </p:pic>
      <p:pic>
        <p:nvPicPr>
          <p:cNvPr id="31746" name="Picture 2" descr="Картинки по запросу hosen modisch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200653"/>
            <a:ext cx="1925868" cy="27046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9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35332">
            <a:off x="7171984" y="354954"/>
            <a:ext cx="1545632" cy="154563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3071810"/>
            <a:ext cx="8215370" cy="34290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0070C0"/>
                </a:solidFill>
              </a:rPr>
              <a:t>Wenn</a:t>
            </a:r>
            <a:r>
              <a:rPr lang="de-DE" sz="4400" b="1" dirty="0" smtClean="0">
                <a:solidFill>
                  <a:schemeClr val="tx1"/>
                </a:solidFill>
              </a:rPr>
              <a:t> _____</a:t>
            </a:r>
            <a:r>
              <a:rPr lang="de-DE" sz="4400" b="1" i="1" dirty="0" smtClean="0">
                <a:solidFill>
                  <a:srgbClr val="00B050"/>
                </a:solidFill>
              </a:rPr>
              <a:t>  _ _ _ _ _ _ </a:t>
            </a:r>
            <a:r>
              <a:rPr lang="de-DE" sz="4400" b="1" dirty="0" smtClean="0">
                <a:solidFill>
                  <a:srgbClr val="FF0000"/>
                </a:solidFill>
              </a:rPr>
              <a:t>brauch_</a:t>
            </a:r>
            <a:r>
              <a:rPr lang="de-DE" sz="4400" b="1" dirty="0" smtClean="0">
                <a:solidFill>
                  <a:schemeClr val="tx1"/>
                </a:solidFill>
              </a:rPr>
              <a:t>, </a:t>
            </a:r>
            <a:r>
              <a:rPr lang="de-DE" sz="4400" b="1" dirty="0" smtClean="0">
                <a:solidFill>
                  <a:srgbClr val="FF0000"/>
                </a:solidFill>
              </a:rPr>
              <a:t>muss</a:t>
            </a:r>
            <a:r>
              <a:rPr lang="de-DE" sz="4400" b="1" dirty="0" smtClean="0">
                <a:solidFill>
                  <a:schemeClr val="tx1"/>
                </a:solidFill>
              </a:rPr>
              <a:t> ______in die Abteilung für </a:t>
            </a:r>
            <a:r>
              <a:rPr lang="de-DE" sz="4400" b="1" i="1" dirty="0" smtClean="0">
                <a:solidFill>
                  <a:srgbClr val="00B050"/>
                </a:solidFill>
              </a:rPr>
              <a:t>_ _ _ _ _ _ _</a:t>
            </a:r>
            <a:r>
              <a:rPr lang="de-DE" sz="4400" b="1" dirty="0" smtClean="0">
                <a:solidFill>
                  <a:srgbClr val="FF0000"/>
                </a:solidFill>
              </a:rPr>
              <a:t>gehen</a:t>
            </a:r>
            <a:r>
              <a:rPr lang="de-DE" sz="4400" b="1" dirty="0" smtClean="0">
                <a:solidFill>
                  <a:schemeClr val="tx1"/>
                </a:solidFill>
              </a:rPr>
              <a:t>.</a:t>
            </a:r>
            <a:endParaRPr lang="uk-UA" sz="4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000240"/>
            <a:ext cx="4031874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das Mädchen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pic>
        <p:nvPicPr>
          <p:cNvPr id="2052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88720"/>
            <a:ext cx="538151" cy="601601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429133"/>
            <a:ext cx="511229" cy="571504"/>
          </a:xfrm>
          <a:prstGeom prst="rect">
            <a:avLst/>
          </a:prstGeom>
          <a:noFill/>
        </p:spPr>
      </p:pic>
      <p:pic>
        <p:nvPicPr>
          <p:cNvPr id="32772" name="Picture 4" descr="Картинки по запросу skianzu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ACAAAB"/>
              </a:clrFrom>
              <a:clrTo>
                <a:srgbClr val="ACAAA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85728"/>
            <a:ext cx="2643206" cy="2643206"/>
          </a:xfrm>
          <a:prstGeom prst="rect">
            <a:avLst/>
          </a:prstGeom>
          <a:noFill/>
          <a:effectLst/>
        </p:spPr>
      </p:pic>
      <p:pic>
        <p:nvPicPr>
          <p:cNvPr id="8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35332">
            <a:off x="7171984" y="354954"/>
            <a:ext cx="1545632" cy="154563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3071810"/>
            <a:ext cx="8215370" cy="34290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rgbClr val="0070C0"/>
                </a:solidFill>
              </a:rPr>
              <a:t>Wenn</a:t>
            </a:r>
            <a:r>
              <a:rPr lang="de-DE" sz="4400" b="1" dirty="0" smtClean="0">
                <a:solidFill>
                  <a:schemeClr val="tx1"/>
                </a:solidFill>
              </a:rPr>
              <a:t> _____</a:t>
            </a:r>
            <a:r>
              <a:rPr lang="de-DE" sz="4400" b="1" i="1" dirty="0" smtClean="0">
                <a:solidFill>
                  <a:srgbClr val="00B050"/>
                </a:solidFill>
              </a:rPr>
              <a:t>  _ _ _ _ _ _ </a:t>
            </a:r>
            <a:r>
              <a:rPr lang="de-DE" sz="4400" b="1" dirty="0" smtClean="0">
                <a:solidFill>
                  <a:srgbClr val="FF0000"/>
                </a:solidFill>
              </a:rPr>
              <a:t>brauch_</a:t>
            </a:r>
            <a:r>
              <a:rPr lang="de-DE" sz="4400" b="1" dirty="0" smtClean="0">
                <a:solidFill>
                  <a:schemeClr val="tx1"/>
                </a:solidFill>
              </a:rPr>
              <a:t>, </a:t>
            </a:r>
            <a:r>
              <a:rPr lang="de-DE" sz="4400" b="1" dirty="0" smtClean="0">
                <a:solidFill>
                  <a:srgbClr val="FF0000"/>
                </a:solidFill>
              </a:rPr>
              <a:t>muss</a:t>
            </a:r>
            <a:r>
              <a:rPr lang="de-DE" sz="4400" b="1" dirty="0" smtClean="0">
                <a:solidFill>
                  <a:schemeClr val="tx1"/>
                </a:solidFill>
              </a:rPr>
              <a:t> ______in die Abteilung für </a:t>
            </a:r>
            <a:r>
              <a:rPr lang="de-DE" sz="4400" b="1" i="1" dirty="0" smtClean="0">
                <a:solidFill>
                  <a:srgbClr val="00B050"/>
                </a:solidFill>
              </a:rPr>
              <a:t>_ _ _ _ _ _ _</a:t>
            </a:r>
            <a:r>
              <a:rPr lang="de-DE" sz="4400" b="1" dirty="0" smtClean="0">
                <a:solidFill>
                  <a:srgbClr val="FF0000"/>
                </a:solidFill>
              </a:rPr>
              <a:t>gehen</a:t>
            </a:r>
            <a:r>
              <a:rPr lang="de-DE" sz="4400" b="1" dirty="0" smtClean="0">
                <a:solidFill>
                  <a:schemeClr val="tx1"/>
                </a:solidFill>
              </a:rPr>
              <a:t>.</a:t>
            </a:r>
            <a:endParaRPr lang="uk-UA" sz="4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1857364"/>
            <a:ext cx="3156633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der Mann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pic>
        <p:nvPicPr>
          <p:cNvPr id="2052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88720"/>
            <a:ext cx="538151" cy="601601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человечек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429133"/>
            <a:ext cx="511229" cy="571504"/>
          </a:xfrm>
          <a:prstGeom prst="rect">
            <a:avLst/>
          </a:prstGeom>
          <a:noFill/>
        </p:spPr>
      </p:pic>
      <p:pic>
        <p:nvPicPr>
          <p:cNvPr id="33794" name="Picture 2" descr="Картинки по запросу buc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14290"/>
            <a:ext cx="4214808" cy="2809873"/>
          </a:xfrm>
          <a:prstGeom prst="rect">
            <a:avLst/>
          </a:prstGeom>
          <a:noFill/>
        </p:spPr>
      </p:pic>
      <p:pic>
        <p:nvPicPr>
          <p:cNvPr id="8" name="Picture 6" descr="Картинки по запросу fliegenklatsche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35332">
            <a:off x="7171984" y="354954"/>
            <a:ext cx="1545632" cy="154563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9DAC8"/>
              </a:clrFrom>
              <a:clrTo>
                <a:srgbClr val="C9DAC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85728"/>
            <a:ext cx="6072230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ncrypted-tbn0.gstatic.com/images?q=tbn:ANd9GcRD_ziT5PjXRi6Y41OE1kXcvzC_GI5ihz2a6c69C5kpsiZkPY3I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26863" cy="1857363"/>
          </a:xfrm>
          <a:prstGeom prst="rect">
            <a:avLst/>
          </a:prstGeom>
          <a:noFill/>
        </p:spPr>
      </p:pic>
      <p:sp>
        <p:nvSpPr>
          <p:cNvPr id="2" name="Блок-схема: альтернативный процесс 1"/>
          <p:cNvSpPr/>
          <p:nvPr/>
        </p:nvSpPr>
        <p:spPr>
          <a:xfrm>
            <a:off x="714348" y="1714488"/>
            <a:ext cx="7715304" cy="1214446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Hausaufgabe:</a:t>
            </a:r>
            <a:endParaRPr lang="uk-UA" sz="8000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428596" y="3143248"/>
            <a:ext cx="8286776" cy="3500462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Blip>
                <a:blip r:embed="rId3"/>
              </a:buBlip>
            </a:pPr>
            <a:r>
              <a:rPr lang="de-DE" sz="4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Wörter und Grammatik wiederholen ;</a:t>
            </a:r>
            <a:endParaRPr lang="uk-UA" sz="4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Blip>
                <a:blip r:embed="rId3"/>
              </a:buBlip>
            </a:pPr>
            <a:r>
              <a:rPr lang="de-DE" sz="4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eigenen Stil präsentieren</a:t>
            </a:r>
          </a:p>
          <a:p>
            <a:pPr algn="ctr"/>
            <a:r>
              <a:rPr lang="de-DE" sz="4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(zu Hause, in der Schule, beim Ausgehen)</a:t>
            </a:r>
          </a:p>
          <a:p>
            <a:pPr algn="ctr"/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www.funckeparkschule.de/bilder/2010_02_23_autorenlesung/eul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71744"/>
            <a:ext cx="1214416" cy="1119962"/>
          </a:xfrm>
          <a:prstGeom prst="rect">
            <a:avLst/>
          </a:prstGeom>
          <a:noFill/>
        </p:spPr>
      </p:pic>
      <p:pic>
        <p:nvPicPr>
          <p:cNvPr id="6" name="Picture 2" descr="http://erfolgstrainer.strato.de/wp-content/uploads/2013/03/artikel_schreiben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5643578"/>
            <a:ext cx="1771843" cy="1000108"/>
          </a:xfrm>
          <a:prstGeom prst="rect">
            <a:avLst/>
          </a:prstGeom>
          <a:noFill/>
        </p:spPr>
      </p:pic>
      <p:pic>
        <p:nvPicPr>
          <p:cNvPr id="7" name="Picture 2" descr="http://www.fancyicons.com/free-icons/157/general-application/png/256/messages_25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40" y="5572140"/>
            <a:ext cx="1285860" cy="1285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http://1.bp.blogspot.com/-ifead9ob7SY/ViiVN9nBYSI/AAAAAAAACJg/ZW1XdKoi2kc/s1600/bigstock-Happy-Smiley-Emoticon-Face-40695568-e143020218474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857364"/>
            <a:ext cx="3156787" cy="2083973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 rot="822867">
            <a:off x="-68877" y="1518230"/>
            <a:ext cx="3712309" cy="167359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Dialoge zu </a:t>
            </a:r>
            <a:r>
              <a:rPr lang="de-DE" sz="5400" b="1" dirty="0" smtClean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  <a:cs typeface="Arabic Typesetting" pitchFamily="66" charset="-78"/>
              </a:rPr>
              <a:t>spielen</a:t>
            </a:r>
            <a:endParaRPr lang="uk-UA" sz="5400" b="1" dirty="0">
              <a:solidFill>
                <a:schemeClr val="tx2">
                  <a:lumMod val="50000"/>
                </a:schemeClr>
              </a:solidFill>
              <a:cs typeface="Arabic Typesetting" pitchFamily="66" charset="-78"/>
            </a:endParaRPr>
          </a:p>
        </p:txBody>
      </p:sp>
      <p:sp>
        <p:nvSpPr>
          <p:cNvPr id="6" name="Овал 5"/>
          <p:cNvSpPr/>
          <p:nvPr/>
        </p:nvSpPr>
        <p:spPr>
          <a:xfrm rot="1732684">
            <a:off x="5069089" y="4039454"/>
            <a:ext cx="4136606" cy="194030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Fliegen zu klatschen</a:t>
            </a:r>
            <a:endParaRPr lang="uk-UA" sz="4800" b="1" dirty="0">
              <a:solidFill>
                <a:schemeClr val="tx2">
                  <a:lumMod val="50000"/>
                </a:schemeClr>
              </a:solidFill>
              <a:cs typeface="Arabic Typesetting" pitchFamily="66" charset="-78"/>
            </a:endParaRPr>
          </a:p>
        </p:txBody>
      </p:sp>
      <p:sp>
        <p:nvSpPr>
          <p:cNvPr id="7" name="Овал 6"/>
          <p:cNvSpPr/>
          <p:nvPr/>
        </p:nvSpPr>
        <p:spPr>
          <a:xfrm rot="20226241">
            <a:off x="214520" y="3942798"/>
            <a:ext cx="3648778" cy="184166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s</a:t>
            </a:r>
            <a:r>
              <a:rPr lang="de-DE" sz="32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ich einen Videoclip ansehen </a:t>
            </a:r>
            <a:endParaRPr lang="uk-UA" sz="4800" b="1" dirty="0">
              <a:solidFill>
                <a:schemeClr val="tx2">
                  <a:lumMod val="50000"/>
                </a:schemeClr>
              </a:solidFill>
              <a:cs typeface="Arabic Typesetting" pitchFamily="66" charset="-78"/>
            </a:endParaRPr>
          </a:p>
        </p:txBody>
      </p:sp>
      <p:sp>
        <p:nvSpPr>
          <p:cNvPr id="8" name="Овал 7"/>
          <p:cNvSpPr/>
          <p:nvPr/>
        </p:nvSpPr>
        <p:spPr>
          <a:xfrm rot="20624472">
            <a:off x="5512378" y="1242745"/>
            <a:ext cx="3697637" cy="200700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in der Gruppe zu </a:t>
            </a:r>
            <a:r>
              <a:rPr lang="de-DE" sz="4400" b="1" dirty="0" smtClean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  <a:cs typeface="Arabic Typesetting" pitchFamily="66" charset="-78"/>
              </a:rPr>
              <a:t>arbeiten</a:t>
            </a:r>
            <a:endParaRPr lang="uk-UA" sz="4400" b="1" dirty="0">
              <a:solidFill>
                <a:schemeClr val="tx2">
                  <a:lumMod val="50000"/>
                </a:schemeClr>
              </a:solidFill>
              <a:cs typeface="Arabic Typesetting" pitchFamily="66" charset="-78"/>
            </a:endParaRPr>
          </a:p>
        </p:txBody>
      </p:sp>
      <p:sp>
        <p:nvSpPr>
          <p:cNvPr id="9" name="Овал 8"/>
          <p:cNvSpPr/>
          <p:nvPr/>
        </p:nvSpPr>
        <p:spPr>
          <a:xfrm rot="16200000">
            <a:off x="3235450" y="4660020"/>
            <a:ext cx="2829492" cy="132886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?</a:t>
            </a:r>
            <a:endParaRPr lang="uk-UA" sz="8000" b="1" dirty="0">
              <a:solidFill>
                <a:schemeClr val="tx2">
                  <a:lumMod val="50000"/>
                </a:schemeClr>
              </a:solidFill>
              <a:cs typeface="Arabic Typesetting" pitchFamily="66" charset="-78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42910" y="0"/>
            <a:ext cx="7929618" cy="150017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Es </a:t>
            </a:r>
            <a:r>
              <a:rPr lang="de-DE" sz="4800" b="1" dirty="0" smtClean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  <a:cs typeface="Arabic Typesetting" pitchFamily="66" charset="-78"/>
              </a:rPr>
              <a:t>hat</a:t>
            </a:r>
            <a:r>
              <a:rPr lang="de-DE" sz="44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 mir Spaß </a:t>
            </a:r>
            <a:r>
              <a:rPr lang="de-DE" sz="4800" b="1" dirty="0" smtClean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  <a:cs typeface="Arabic Typesetting" pitchFamily="66" charset="-78"/>
              </a:rPr>
              <a:t>gemacht</a:t>
            </a:r>
            <a:r>
              <a:rPr lang="de-DE" sz="4400" b="1" dirty="0" smtClean="0">
                <a:solidFill>
                  <a:schemeClr val="tx1"/>
                </a:solidFill>
                <a:latin typeface="Baskerville Old Face" pitchFamily="18" charset="0"/>
                <a:cs typeface="Arabic Typesetting" pitchFamily="66" charset="-78"/>
              </a:rPr>
              <a:t>, ----</a:t>
            </a:r>
            <a:endParaRPr lang="uk-UA" sz="4400" b="1" dirty="0">
              <a:solidFill>
                <a:schemeClr val="tx2">
                  <a:lumMod val="50000"/>
                </a:schemeClr>
              </a:solidFill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9UUYwKEOvH0/Ua28j9IcLhI/AAAAAAAAEbw/41zcqi9uFME/s1600/kekse-danke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357166"/>
            <a:ext cx="9144001" cy="6096000"/>
          </a:xfrm>
          <a:prstGeom prst="rect">
            <a:avLst/>
          </a:prstGeom>
          <a:noFill/>
        </p:spPr>
      </p:pic>
      <p:pic>
        <p:nvPicPr>
          <p:cNvPr id="1028" name="Picture 4" descr="http://textgifs.de/danke/danke04/danke-17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3929090" cy="2311229"/>
          </a:xfrm>
          <a:prstGeom prst="rect">
            <a:avLst/>
          </a:prstGeom>
          <a:noFill/>
        </p:spPr>
      </p:pic>
      <p:pic>
        <p:nvPicPr>
          <p:cNvPr id="4" name="Picture 2" descr="http://www.gb-terror.de/data/media/44/gb_pic_smiley_07_www.gb-terror.d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507742"/>
            <a:ext cx="3643338" cy="3258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www.bizipic.de/gb-pics/Abschied/bis_bald_gaestebuchbild_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406725"/>
            <a:ext cx="4786314" cy="4451275"/>
          </a:xfrm>
          <a:prstGeom prst="rect">
            <a:avLst/>
          </a:prstGeom>
          <a:noFill/>
        </p:spPr>
      </p:pic>
      <p:pic>
        <p:nvPicPr>
          <p:cNvPr id="2052" name="Picture 4" descr="http://home.arcor.de/artep01071953/danke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285728"/>
            <a:ext cx="3571899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-285784" y="0"/>
            <a:ext cx="9644098" cy="6858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6000" b="1" dirty="0" smtClean="0">
                <a:solidFill>
                  <a:srgbClr val="FFFF00"/>
                </a:solidFill>
                <a:cs typeface="Aparajita" pitchFamily="34" charset="0"/>
              </a:rPr>
              <a:t>blau   </a:t>
            </a:r>
            <a:r>
              <a:rPr lang="de-DE" sz="6000" b="1" dirty="0" smtClean="0">
                <a:solidFill>
                  <a:srgbClr val="7030A0"/>
                </a:solidFill>
                <a:cs typeface="Aparajita" pitchFamily="34" charset="0"/>
              </a:rPr>
              <a:t>grün  </a:t>
            </a:r>
            <a:r>
              <a:rPr lang="de-DE" sz="6000" b="1" dirty="0" smtClean="0">
                <a:solidFill>
                  <a:srgbClr val="FFC000"/>
                </a:solidFill>
                <a:cs typeface="Aparajita" pitchFamily="34" charset="0"/>
              </a:rPr>
              <a:t>lila  </a:t>
            </a:r>
            <a:r>
              <a:rPr lang="de-DE" sz="6000" b="1" dirty="0" smtClean="0">
                <a:solidFill>
                  <a:srgbClr val="00B050"/>
                </a:solidFill>
                <a:cs typeface="Aparajita" pitchFamily="34" charset="0"/>
              </a:rPr>
              <a:t>orange  </a:t>
            </a:r>
            <a:r>
              <a:rPr lang="de-DE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parajita" pitchFamily="34" charset="0"/>
              </a:rPr>
              <a:t>braun</a:t>
            </a:r>
            <a:r>
              <a:rPr lang="de-DE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cs typeface="Aparajita" pitchFamily="34" charset="0"/>
              </a:rPr>
              <a:t>   </a:t>
            </a:r>
            <a:r>
              <a:rPr lang="de-DE" sz="6000" b="1" dirty="0" smtClean="0">
                <a:solidFill>
                  <a:srgbClr val="FF0000"/>
                </a:solidFill>
                <a:cs typeface="Aparajita" pitchFamily="34" charset="0"/>
              </a:rPr>
              <a:t>rot </a:t>
            </a:r>
            <a:r>
              <a:rPr lang="de-DE" sz="6000" b="1" dirty="0">
                <a:solidFill>
                  <a:srgbClr val="FFFF00"/>
                </a:solidFill>
                <a:cs typeface="Aparajita" pitchFamily="34" charset="0"/>
              </a:rPr>
              <a:t> </a:t>
            </a:r>
            <a:r>
              <a:rPr lang="de-DE" sz="6000" b="1" dirty="0" smtClean="0">
                <a:solidFill>
                  <a:srgbClr val="002060"/>
                </a:solidFill>
                <a:cs typeface="Aparajita" pitchFamily="34" charset="0"/>
              </a:rPr>
              <a:t>gelb  </a:t>
            </a:r>
            <a:r>
              <a:rPr lang="de-DE" sz="6000" b="1" dirty="0" smtClean="0">
                <a:solidFill>
                  <a:schemeClr val="accent6">
                    <a:lumMod val="50000"/>
                  </a:schemeClr>
                </a:solidFill>
                <a:cs typeface="Aparajita" pitchFamily="34" charset="0"/>
              </a:rPr>
              <a:t>rosa   </a:t>
            </a:r>
            <a:r>
              <a:rPr lang="de-DE" sz="6000" b="1" dirty="0" smtClean="0">
                <a:solidFill>
                  <a:srgbClr val="FFFF00"/>
                </a:solidFill>
                <a:cs typeface="Aparajita" pitchFamily="34" charset="0"/>
              </a:rPr>
              <a:t>grün  </a:t>
            </a:r>
            <a:r>
              <a:rPr lang="de-DE" sz="6000" b="1" dirty="0" smtClean="0">
                <a:solidFill>
                  <a:srgbClr val="00B050"/>
                </a:solidFill>
                <a:cs typeface="Aparajita" pitchFamily="34" charset="0"/>
              </a:rPr>
              <a:t>rot  </a:t>
            </a:r>
            <a:r>
              <a:rPr lang="de-DE" sz="6000" b="1" dirty="0" smtClean="0">
                <a:solidFill>
                  <a:srgbClr val="FFC000"/>
                </a:solidFill>
                <a:cs typeface="Aparajita" pitchFamily="34" charset="0"/>
              </a:rPr>
              <a:t>blau  </a:t>
            </a:r>
            <a:r>
              <a:rPr lang="de-DE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parajita" pitchFamily="34" charset="0"/>
              </a:rPr>
              <a:t>orange </a:t>
            </a:r>
            <a:r>
              <a:rPr lang="de-DE" sz="6000" b="1" dirty="0" smtClean="0">
                <a:solidFill>
                  <a:srgbClr val="00B050"/>
                </a:solidFill>
                <a:cs typeface="Aparajita" pitchFamily="34" charset="0"/>
              </a:rPr>
              <a:t>rosa  </a:t>
            </a:r>
            <a:r>
              <a:rPr lang="de-DE" sz="6000" b="1" dirty="0" smtClean="0">
                <a:solidFill>
                  <a:srgbClr val="002060"/>
                </a:solidFill>
                <a:cs typeface="Aparajita" pitchFamily="34" charset="0"/>
              </a:rPr>
              <a:t>gelb  </a:t>
            </a:r>
            <a:r>
              <a:rPr lang="de-DE" sz="6000" b="1" dirty="0" smtClean="0">
                <a:solidFill>
                  <a:srgbClr val="7030A0"/>
                </a:solidFill>
                <a:cs typeface="Aparajita" pitchFamily="34" charset="0"/>
              </a:rPr>
              <a:t>braun  </a:t>
            </a:r>
            <a:r>
              <a:rPr lang="de-DE" sz="6000" b="1" dirty="0" smtClean="0">
                <a:solidFill>
                  <a:schemeClr val="accent6">
                    <a:lumMod val="50000"/>
                  </a:schemeClr>
                </a:solidFill>
                <a:cs typeface="Aparajita" pitchFamily="34" charset="0"/>
              </a:rPr>
              <a:t>lila </a:t>
            </a:r>
            <a:r>
              <a:rPr lang="de-DE" sz="6000" b="1" dirty="0" smtClean="0">
                <a:solidFill>
                  <a:srgbClr val="FFC000"/>
                </a:solidFill>
                <a:cs typeface="Aparajita" pitchFamily="34" charset="0"/>
              </a:rPr>
              <a:t>schwarz </a:t>
            </a:r>
            <a:r>
              <a:rPr lang="de-DE" sz="6000" b="1" dirty="0" smtClean="0">
                <a:solidFill>
                  <a:schemeClr val="accent6">
                    <a:lumMod val="50000"/>
                  </a:schemeClr>
                </a:solidFill>
                <a:cs typeface="Aparajita" pitchFamily="34" charset="0"/>
              </a:rPr>
              <a:t> </a:t>
            </a:r>
            <a:r>
              <a:rPr lang="de-DE" sz="6000" b="1" dirty="0" smtClean="0">
                <a:solidFill>
                  <a:srgbClr val="FFFF00"/>
                </a:solidFill>
                <a:cs typeface="Aparajita" pitchFamily="34" charset="0"/>
              </a:rPr>
              <a:t>rot  </a:t>
            </a:r>
            <a:r>
              <a:rPr lang="de-DE" sz="6000" b="1" dirty="0" smtClean="0">
                <a:solidFill>
                  <a:srgbClr val="002060"/>
                </a:solidFill>
                <a:cs typeface="Aparajita" pitchFamily="34" charset="0"/>
              </a:rPr>
              <a:t>grün  </a:t>
            </a:r>
            <a:r>
              <a:rPr lang="de-DE" sz="6000" b="1" dirty="0" smtClean="0">
                <a:solidFill>
                  <a:srgbClr val="FF0000"/>
                </a:solidFill>
                <a:cs typeface="Aparajita" pitchFamily="34" charset="0"/>
              </a:rPr>
              <a:t>blau</a:t>
            </a:r>
            <a:r>
              <a:rPr lang="de-DE" sz="6000" b="1" dirty="0" smtClean="0">
                <a:solidFill>
                  <a:schemeClr val="accent6">
                    <a:lumMod val="50000"/>
                  </a:schemeClr>
                </a:solidFill>
                <a:cs typeface="Aparajita" pitchFamily="34" charset="0"/>
              </a:rPr>
              <a:t>  </a:t>
            </a:r>
            <a:r>
              <a:rPr lang="de-DE" sz="6000" b="1" dirty="0" smtClean="0">
                <a:solidFill>
                  <a:srgbClr val="00B050"/>
                </a:solidFill>
                <a:cs typeface="Aparajita" pitchFamily="34" charset="0"/>
              </a:rPr>
              <a:t>gelb </a:t>
            </a:r>
            <a:r>
              <a:rPr lang="de-DE" sz="6000" b="1" dirty="0" smtClean="0">
                <a:solidFill>
                  <a:srgbClr val="002060"/>
                </a:solidFill>
                <a:cs typeface="Aparajita" pitchFamily="34" charset="0"/>
              </a:rPr>
              <a:t>orange  </a:t>
            </a:r>
            <a:r>
              <a:rPr lang="de-DE" sz="6000" b="1" dirty="0" smtClean="0">
                <a:solidFill>
                  <a:srgbClr val="FFC000"/>
                </a:solidFill>
                <a:cs typeface="Aparajita" pitchFamily="34" charset="0"/>
              </a:rPr>
              <a:t>blau  </a:t>
            </a:r>
            <a:r>
              <a:rPr lang="de-DE" sz="6000" b="1" dirty="0" smtClean="0">
                <a:solidFill>
                  <a:schemeClr val="tx1"/>
                </a:solidFill>
                <a:cs typeface="Aparajita" pitchFamily="34" charset="0"/>
              </a:rPr>
              <a:t>braun  </a:t>
            </a:r>
            <a:r>
              <a:rPr lang="de-DE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parajita" pitchFamily="34" charset="0"/>
              </a:rPr>
              <a:t>rosa  </a:t>
            </a:r>
            <a:r>
              <a:rPr lang="de-DE" sz="6000" b="1" dirty="0" smtClean="0">
                <a:solidFill>
                  <a:schemeClr val="accent6">
                    <a:lumMod val="50000"/>
                  </a:schemeClr>
                </a:solidFill>
                <a:cs typeface="Aparajita" pitchFamily="34" charset="0"/>
              </a:rPr>
              <a:t>grün </a:t>
            </a:r>
            <a:r>
              <a:rPr lang="de-DE" sz="6000" b="1" dirty="0" smtClean="0">
                <a:solidFill>
                  <a:srgbClr val="7030A0"/>
                </a:solidFill>
                <a:cs typeface="Aparajita" pitchFamily="34" charset="0"/>
              </a:rPr>
              <a:t>rot </a:t>
            </a:r>
            <a:r>
              <a:rPr lang="de-DE" sz="6000" b="1" dirty="0" smtClean="0">
                <a:solidFill>
                  <a:srgbClr val="FFFF00"/>
                </a:solidFill>
                <a:cs typeface="Aparajita" pitchFamily="34" charset="0"/>
              </a:rPr>
              <a:t>schwarz  </a:t>
            </a:r>
            <a:r>
              <a:rPr lang="de-DE" sz="6000" b="1" dirty="0" smtClean="0">
                <a:solidFill>
                  <a:srgbClr val="FF0000"/>
                </a:solidFill>
                <a:cs typeface="Aparajita" pitchFamily="34" charset="0"/>
              </a:rPr>
              <a:t>gelb </a:t>
            </a:r>
            <a:r>
              <a:rPr lang="de-DE" sz="6000" b="1" dirty="0" smtClean="0">
                <a:solidFill>
                  <a:srgbClr val="7030A0"/>
                </a:solidFill>
                <a:cs typeface="Aparajita" pitchFamily="34" charset="0"/>
              </a:rPr>
              <a:t>lila </a:t>
            </a:r>
            <a:r>
              <a:rPr lang="de-DE" sz="6000" b="1" dirty="0" smtClean="0">
                <a:solidFill>
                  <a:srgbClr val="00B050"/>
                </a:solidFill>
                <a:cs typeface="Aparajita" pitchFamily="34" charset="0"/>
              </a:rPr>
              <a:t>blau</a:t>
            </a:r>
            <a:endParaRPr lang="uk-UA" sz="6000" b="1" dirty="0">
              <a:solidFill>
                <a:srgbClr val="FF0000"/>
              </a:solidFill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humbs.dreamstime.com/t/womans-clothing-accessories-hanging-ropes-colored-fashionable-female-set-sketchy-style-woman-wear-sticker-label-473288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286905" cy="6191275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0"/>
            <a:ext cx="9144000" cy="15716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48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entury Gothic" pitchFamily="34" charset="0"/>
                <a:ea typeface="BatangChe" pitchFamily="49" charset="-127"/>
              </a:rPr>
              <a:t>Thema: </a:t>
            </a:r>
            <a:endParaRPr lang="de-DE" sz="4800" b="1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Century Gothic" pitchFamily="34" charset="0"/>
              <a:ea typeface="BatangChe" pitchFamily="49" charset="-127"/>
            </a:endParaRPr>
          </a:p>
          <a:p>
            <a:r>
              <a:rPr lang="de-DE" sz="48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Century Gothic" pitchFamily="34" charset="0"/>
                <a:ea typeface="BatangChe" pitchFamily="49" charset="-127"/>
              </a:rPr>
              <a:t>Kleidung. </a:t>
            </a:r>
            <a:r>
              <a:rPr lang="de-DE" sz="48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Century Gothic" pitchFamily="34" charset="0"/>
                <a:ea typeface="BatangChe" pitchFamily="49" charset="-127"/>
              </a:rPr>
              <a:t>Wiederholung.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1"/>
          <p:cNvSpPr/>
          <p:nvPr/>
        </p:nvSpPr>
        <p:spPr>
          <a:xfrm>
            <a:off x="0" y="0"/>
            <a:ext cx="9144000" cy="6858000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de-DE" sz="5400" b="1" i="1" dirty="0" smtClean="0">
              <a:solidFill>
                <a:schemeClr val="tx1"/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de-DE" sz="5400" b="1" i="1" dirty="0" smtClean="0">
              <a:solidFill>
                <a:schemeClr val="tx1"/>
              </a:solidFill>
            </a:endParaRPr>
          </a:p>
          <a:p>
            <a:pPr algn="ctr"/>
            <a:endParaRPr lang="de-DE" sz="5400" b="1" i="1" dirty="0" smtClean="0">
              <a:solidFill>
                <a:schemeClr val="tx1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de-DE" sz="4800" b="1" i="1" dirty="0" smtClean="0">
                <a:solidFill>
                  <a:schemeClr val="tx1"/>
                </a:solidFill>
              </a:rPr>
              <a:t>Lexik wiederholen</a:t>
            </a:r>
          </a:p>
          <a:p>
            <a:pPr algn="ctr">
              <a:buFont typeface="Arial" pitchFamily="34" charset="0"/>
              <a:buChar char="•"/>
            </a:pPr>
            <a:r>
              <a:rPr lang="de-DE" sz="4800" b="1" i="1" dirty="0" smtClean="0">
                <a:solidFill>
                  <a:schemeClr val="tx1"/>
                </a:solidFill>
              </a:rPr>
              <a:t>Grammatik im Gespräch einüben</a:t>
            </a:r>
          </a:p>
          <a:p>
            <a:pPr algn="ctr">
              <a:buFont typeface="Arial" pitchFamily="34" charset="0"/>
              <a:buChar char="•"/>
            </a:pPr>
            <a:r>
              <a:rPr lang="de-DE" sz="4800" b="1" i="1" dirty="0" smtClean="0">
                <a:solidFill>
                  <a:schemeClr val="tx1"/>
                </a:solidFill>
              </a:rPr>
              <a:t>Hörverstehen</a:t>
            </a:r>
          </a:p>
          <a:p>
            <a:pPr algn="ctr">
              <a:buFont typeface="Arial" pitchFamily="34" charset="0"/>
              <a:buChar char="•"/>
            </a:pPr>
            <a:r>
              <a:rPr lang="de-DE" sz="4800" b="1" i="1" dirty="0" smtClean="0">
                <a:solidFill>
                  <a:schemeClr val="tx1"/>
                </a:solidFill>
              </a:rPr>
              <a:t>Texte lesen </a:t>
            </a:r>
          </a:p>
          <a:p>
            <a:pPr algn="ctr">
              <a:buFont typeface="Arial" pitchFamily="34" charset="0"/>
              <a:buChar char="•"/>
            </a:pPr>
            <a:r>
              <a:rPr lang="de-DE" sz="4800" b="1" i="1" dirty="0" smtClean="0">
                <a:solidFill>
                  <a:schemeClr val="tx1"/>
                </a:solidFill>
              </a:rPr>
              <a:t>Dialoge trainieren</a:t>
            </a:r>
          </a:p>
          <a:p>
            <a:pPr algn="ctr">
              <a:buFont typeface="Arial" pitchFamily="34" charset="0"/>
              <a:buChar char="•"/>
            </a:pPr>
            <a:r>
              <a:rPr lang="de-DE" sz="4800" b="1" i="1" dirty="0" smtClean="0">
                <a:solidFill>
                  <a:schemeClr val="tx1"/>
                </a:solidFill>
              </a:rPr>
              <a:t>Monologisches Sprechen</a:t>
            </a:r>
          </a:p>
          <a:p>
            <a:pPr algn="ctr"/>
            <a:endParaRPr lang="de-DE" sz="5400" b="1" i="1" dirty="0" smtClean="0">
              <a:solidFill>
                <a:schemeClr val="tx1"/>
              </a:solidFill>
            </a:endParaRPr>
          </a:p>
          <a:p>
            <a:pPr algn="ctr"/>
            <a:endParaRPr lang="de-DE" sz="5400" b="1" i="1" dirty="0" smtClean="0">
              <a:solidFill>
                <a:schemeClr val="tx1"/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uk-UA" sz="5400" b="1" i="1" dirty="0">
              <a:solidFill>
                <a:schemeClr val="tx1"/>
              </a:solidFill>
            </a:endParaRPr>
          </a:p>
        </p:txBody>
      </p:sp>
      <p:pic>
        <p:nvPicPr>
          <p:cNvPr id="3" name="Picture 2" descr="http://www.web-quests.de/aktiv_lesen_im_web/zi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890465"/>
            <a:ext cx="1785917" cy="1967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ompter\Downloads\Word Cloud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7135" y="0"/>
            <a:ext cx="4170815" cy="6858000"/>
          </a:xfrm>
          <a:prstGeom prst="rect">
            <a:avLst/>
          </a:prstGeom>
          <a:noFill/>
        </p:spPr>
      </p:pic>
      <p:pic>
        <p:nvPicPr>
          <p:cNvPr id="1029" name="Picture 5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66750">
            <a:off x="6286512" y="1500174"/>
            <a:ext cx="3071802" cy="990590"/>
          </a:xfrm>
          <a:prstGeom prst="rect">
            <a:avLst/>
          </a:prstGeom>
          <a:noFill/>
        </p:spPr>
      </p:pic>
      <p:pic>
        <p:nvPicPr>
          <p:cNvPr id="1031" name="Picture 7" descr="Похожее изображени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135735">
            <a:off x="7546041" y="2694708"/>
            <a:ext cx="1357322" cy="1285884"/>
          </a:xfrm>
          <a:prstGeom prst="rect">
            <a:avLst/>
          </a:prstGeom>
          <a:noFill/>
        </p:spPr>
      </p:pic>
      <p:pic>
        <p:nvPicPr>
          <p:cNvPr id="1035" name="Picture 11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84" y="5348311"/>
            <a:ext cx="9772650" cy="1581151"/>
          </a:xfrm>
          <a:prstGeom prst="rect">
            <a:avLst/>
          </a:prstGeom>
          <a:noFill/>
        </p:spPr>
      </p:pic>
      <p:pic>
        <p:nvPicPr>
          <p:cNvPr id="1037" name="Picture 13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"/>
            <a:ext cx="2643174" cy="16939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0FCEF"/>
              </a:clrFrom>
              <a:clrTo>
                <a:srgbClr val="90FCEF">
                  <a:alpha val="0"/>
                </a:srgbClr>
              </a:clrTo>
            </a:clrChange>
          </a:blip>
          <a:srcRect r="20325" b="19442"/>
          <a:stretch>
            <a:fillRect/>
          </a:stretch>
        </p:blipFill>
        <p:spPr bwMode="auto">
          <a:xfrm>
            <a:off x="1500166" y="214290"/>
            <a:ext cx="7000924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8"/>
            <a:ext cx="4562503" cy="351287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42910" y="4643446"/>
            <a:ext cx="3929090" cy="1143008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5400" b="1" dirty="0" smtClean="0">
                <a:solidFill>
                  <a:srgbClr val="002060"/>
                </a:solidFill>
              </a:rPr>
              <a:t>Grete, 14</a:t>
            </a:r>
            <a:endParaRPr lang="uk-UA" sz="5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Картинки по запросу rosahose  clipart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22654">
            <a:off x="5429256" y="357166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Картинки по запросу t-shirt girl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75954">
            <a:off x="7198321" y="1154539"/>
            <a:ext cx="1449824" cy="175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Картинки по запросу kleid girl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53867">
            <a:off x="4987085" y="2714932"/>
            <a:ext cx="2010969" cy="178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Картинки по запросу röcke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32456">
            <a:off x="7385582" y="3176087"/>
            <a:ext cx="107157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Картинки по запросу pullis mädchen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25512">
            <a:off x="5427235" y="4610832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Картинки по запросу schuhe mädchen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83653">
            <a:off x="7072330" y="5214950"/>
            <a:ext cx="142876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rgbClr val="FFFF00"/>
            </a:gs>
            <a:gs pos="100000">
              <a:srgbClr val="92D05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mattias 14 jahre a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253" y="164891"/>
            <a:ext cx="3500462" cy="5250693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71406" y="5429264"/>
            <a:ext cx="3929090" cy="1143008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5400" b="1" dirty="0" smtClean="0">
                <a:solidFill>
                  <a:srgbClr val="002060"/>
                </a:solidFill>
              </a:rPr>
              <a:t>Mattias, 14</a:t>
            </a:r>
            <a:endParaRPr lang="uk-UA" sz="5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Картинки по запросу t-shirt"/>
          <p:cNvPicPr/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37891">
            <a:off x="4137041" y="486213"/>
            <a:ext cx="150019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Рисунок 4" descr="Картинки по запросу braune hose mädchen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79469">
            <a:off x="5996932" y="2513384"/>
            <a:ext cx="1352329" cy="169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 descr="Картинки по запросу grünes kariertes hemd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FFF"/>
              </a:clrFrom>
              <a:clrTo>
                <a:srgbClr val="F5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51279">
            <a:off x="6946609" y="470870"/>
            <a:ext cx="2060770" cy="2060770"/>
          </a:xfrm>
          <a:prstGeom prst="rect">
            <a:avLst/>
          </a:prstGeom>
          <a:noFill/>
          <a:effectLst/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10295">
            <a:off x="4643438" y="4572008"/>
            <a:ext cx="1485274" cy="162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Картинки по запросу pulli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9444" flipH="1">
            <a:off x="3786182" y="2571744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Картинки по запросу schuhe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42165">
            <a:off x="7441709" y="4622635"/>
            <a:ext cx="1337204" cy="132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372</Words>
  <Application>Microsoft Office PowerPoint</Application>
  <PresentationFormat>Экран (4:3)</PresentationFormat>
  <Paragraphs>82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Compter</dc:creator>
  <cp:lastModifiedBy>Compter</cp:lastModifiedBy>
  <cp:revision>93</cp:revision>
  <dcterms:created xsi:type="dcterms:W3CDTF">2017-02-25T19:40:33Z</dcterms:created>
  <dcterms:modified xsi:type="dcterms:W3CDTF">2017-11-22T19:47:13Z</dcterms:modified>
</cp:coreProperties>
</file>