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80" r:id="rId2"/>
    <p:sldId id="304" r:id="rId3"/>
    <p:sldId id="302" r:id="rId4"/>
    <p:sldId id="281" r:id="rId5"/>
    <p:sldId id="282" r:id="rId6"/>
    <p:sldId id="283" r:id="rId7"/>
    <p:sldId id="285" r:id="rId8"/>
    <p:sldId id="284" r:id="rId9"/>
    <p:sldId id="288" r:id="rId10"/>
    <p:sldId id="289" r:id="rId11"/>
    <p:sldId id="301" r:id="rId12"/>
    <p:sldId id="256" r:id="rId13"/>
    <p:sldId id="257" r:id="rId14"/>
    <p:sldId id="258" r:id="rId15"/>
    <p:sldId id="259" r:id="rId16"/>
    <p:sldId id="260" r:id="rId17"/>
    <p:sldId id="261" r:id="rId18"/>
    <p:sldId id="262" r:id="rId19"/>
    <p:sldId id="264" r:id="rId20"/>
    <p:sldId id="265" r:id="rId21"/>
    <p:sldId id="266" r:id="rId22"/>
    <p:sldId id="267" r:id="rId23"/>
    <p:sldId id="268" r:id="rId24"/>
    <p:sldId id="269" r:id="rId25"/>
    <p:sldId id="270" r:id="rId26"/>
    <p:sldId id="271" r:id="rId27"/>
    <p:sldId id="272" r:id="rId28"/>
    <p:sldId id="273" r:id="rId29"/>
    <p:sldId id="274" r:id="rId30"/>
    <p:sldId id="275" r:id="rId31"/>
    <p:sldId id="276" r:id="rId32"/>
    <p:sldId id="277" r:id="rId33"/>
    <p:sldId id="278" r:id="rId34"/>
    <p:sldId id="279" r:id="rId35"/>
    <p:sldId id="290" r:id="rId36"/>
    <p:sldId id="298" r:id="rId37"/>
    <p:sldId id="291" r:id="rId38"/>
    <p:sldId id="292" r:id="rId39"/>
    <p:sldId id="293" r:id="rId40"/>
    <p:sldId id="294" r:id="rId41"/>
    <p:sldId id="295" r:id="rId42"/>
    <p:sldId id="299" r:id="rId43"/>
    <p:sldId id="296" r:id="rId44"/>
    <p:sldId id="300" r:id="rId45"/>
    <p:sldId id="297" r:id="rId46"/>
    <p:sldId id="303"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69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6/24/2021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6/24/2021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6/24/2021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6/24/2021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6/24/2021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2A54C80-263E-416B-A8E0-580EDEADCBDC}" type="datetimeFigureOut">
              <a:rPr lang="en-US" dirty="0"/>
              <a:t>6/24/2021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6/24/2021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6/24/2021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6/24/2021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6/24/2021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6/24/2021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6/24/2021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6/24/2021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6/24/2021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merriam-webster.com/dictionary/" TargetMode="Externa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hyperlink" Target="https://dictionary.cambridge.org/dictionary/english/dish" TargetMode="External"/><Relationship Id="rId7" Type="http://schemas.openxmlformats.org/officeDocument/2006/relationships/hyperlink" Target="https://dictionary.cambridge.org/dictionary/english/bed" TargetMode="External"/><Relationship Id="rId2" Type="http://schemas.openxmlformats.org/officeDocument/2006/relationships/hyperlink" Target="https://dictionary.cambridge.org/dictionary/english/flat" TargetMode="External"/><Relationship Id="rId1" Type="http://schemas.openxmlformats.org/officeDocument/2006/relationships/slideLayout" Target="../slideLayouts/slideLayout2.xml"/><Relationship Id="rId6" Type="http://schemas.openxmlformats.org/officeDocument/2006/relationships/hyperlink" Target="https://dictionary.cambridge.org/dictionary/english/ill" TargetMode="External"/><Relationship Id="rId5" Type="http://schemas.openxmlformats.org/officeDocument/2006/relationships/hyperlink" Target="https://dictionary.cambridge.org/dictionary/english/people" TargetMode="External"/><Relationship Id="rId4" Type="http://schemas.openxmlformats.org/officeDocument/2006/relationships/hyperlink" Target="https://dictionary.cambridge.org/dictionary/english/toilet"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hyperlink" Target="https://dictionary.cambridge.org/dictionary/english/cut" TargetMode="External"/><Relationship Id="rId7" Type="http://schemas.openxmlformats.org/officeDocument/2006/relationships/hyperlink" Target="https://dictionary.cambridge.org/dictionary/english/protect" TargetMode="External"/><Relationship Id="rId2" Type="http://schemas.openxmlformats.org/officeDocument/2006/relationships/hyperlink" Target="https://dictionary.cambridge.org/dictionary/english/covering" TargetMode="External"/><Relationship Id="rId1" Type="http://schemas.openxmlformats.org/officeDocument/2006/relationships/slideLayout" Target="../slideLayouts/slideLayout2.xml"/><Relationship Id="rId6" Type="http://schemas.openxmlformats.org/officeDocument/2006/relationships/hyperlink" Target="https://dictionary.cambridge.org/dictionary/english/skin" TargetMode="External"/><Relationship Id="rId5" Type="http://schemas.openxmlformats.org/officeDocument/2006/relationships/hyperlink" Target="https://dictionary.cambridge.org/dictionary/english/damaged" TargetMode="External"/><Relationship Id="rId4" Type="http://schemas.openxmlformats.org/officeDocument/2006/relationships/hyperlink" Target="https://dictionary.cambridge.org/dictionary/english/area"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dictionary.cambridge.org/dictionary/english/part" TargetMode="External"/><Relationship Id="rId3" Type="http://schemas.openxmlformats.org/officeDocument/2006/relationships/hyperlink" Target="https://dictionary.cambridge.org/dictionary/english/narrow" TargetMode="External"/><Relationship Id="rId7" Type="http://schemas.openxmlformats.org/officeDocument/2006/relationships/hyperlink" Target="https://dictionary.cambridge.org/dictionary/english/injury" TargetMode="External"/><Relationship Id="rId2" Type="http://schemas.openxmlformats.org/officeDocument/2006/relationships/hyperlink" Target="https://dictionary.cambridge.org/dictionary/english/long" TargetMode="External"/><Relationship Id="rId1" Type="http://schemas.openxmlformats.org/officeDocument/2006/relationships/slideLayout" Target="../slideLayouts/slideLayout2.xml"/><Relationship Id="rId6" Type="http://schemas.openxmlformats.org/officeDocument/2006/relationships/hyperlink" Target="https://dictionary.cambridge.org/dictionary/english/tie" TargetMode="External"/><Relationship Id="rId11" Type="http://schemas.openxmlformats.org/officeDocument/2006/relationships/image" Target="../media/image8.jpeg"/><Relationship Id="rId5" Type="http://schemas.openxmlformats.org/officeDocument/2006/relationships/hyperlink" Target="https://dictionary.cambridge.org/dictionary/english/cloth" TargetMode="External"/><Relationship Id="rId10" Type="http://schemas.openxmlformats.org/officeDocument/2006/relationships/hyperlink" Target="https://dictionary.cambridge.org/dictionary/english/hurt" TargetMode="External"/><Relationship Id="rId4" Type="http://schemas.openxmlformats.org/officeDocument/2006/relationships/hyperlink" Target="https://dictionary.cambridge.org/dictionary/english/piece" TargetMode="External"/><Relationship Id="rId9" Type="http://schemas.openxmlformats.org/officeDocument/2006/relationships/hyperlink" Target="https://dictionary.cambridge.org/dictionary/english/body"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hyperlink" Target="https://dictionary.cambridge.org/dictionary/english/cleaning" TargetMode="External"/><Relationship Id="rId7" Type="http://schemas.openxmlformats.org/officeDocument/2006/relationships/hyperlink" Target="https://dictionary.cambridge.org/dictionary/english/anus" TargetMode="External"/><Relationship Id="rId2" Type="http://schemas.openxmlformats.org/officeDocument/2006/relationships/hyperlink" Target="https://dictionary.cambridge.org/dictionary/english/treatment" TargetMode="External"/><Relationship Id="rId1" Type="http://schemas.openxmlformats.org/officeDocument/2006/relationships/slideLayout" Target="../slideLayouts/slideLayout2.xml"/><Relationship Id="rId6" Type="http://schemas.openxmlformats.org/officeDocument/2006/relationships/hyperlink" Target="https://dictionary.cambridge.org/dictionary/english/liquid" TargetMode="External"/><Relationship Id="rId5" Type="http://schemas.openxmlformats.org/officeDocument/2006/relationships/hyperlink" Target="https://dictionary.cambridge.org/dictionary/english/filling" TargetMode="External"/><Relationship Id="rId4" Type="http://schemas.openxmlformats.org/officeDocument/2006/relationships/hyperlink" Target="https://dictionary.cambridge.org/dictionary/english/bowels"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hyperlink" Target="https://dictionary.cambridge.org/dictionary/english/bed" TargetMode="External"/><Relationship Id="rId3" Type="http://schemas.openxmlformats.org/officeDocument/2006/relationships/hyperlink" Target="https://dictionary.cambridge.org/dictionary/english/container" TargetMode="External"/><Relationship Id="rId7" Type="http://schemas.openxmlformats.org/officeDocument/2006/relationships/hyperlink" Target="https://dictionary.cambridge.org/dictionary/english/warm" TargetMode="External"/><Relationship Id="rId12" Type="http://schemas.openxmlformats.org/officeDocument/2006/relationships/image" Target="../media/image15.jpeg"/><Relationship Id="rId2" Type="http://schemas.openxmlformats.org/officeDocument/2006/relationships/hyperlink" Target="https://dictionary.cambridge.org/dictionary/english/rubber" TargetMode="External"/><Relationship Id="rId1" Type="http://schemas.openxmlformats.org/officeDocument/2006/relationships/slideLayout" Target="../slideLayouts/slideLayout2.xml"/><Relationship Id="rId6" Type="http://schemas.openxmlformats.org/officeDocument/2006/relationships/hyperlink" Target="https://dictionary.cambridge.org/dictionary/english/water" TargetMode="External"/><Relationship Id="rId11" Type="http://schemas.openxmlformats.org/officeDocument/2006/relationships/hyperlink" Target="https://dictionary.cambridge.org/dictionary/english/body" TargetMode="External"/><Relationship Id="rId5" Type="http://schemas.openxmlformats.org/officeDocument/2006/relationships/hyperlink" Target="https://dictionary.cambridge.org/dictionary/english/hot" TargetMode="External"/><Relationship Id="rId10" Type="http://schemas.openxmlformats.org/officeDocument/2006/relationships/hyperlink" Target="https://dictionary.cambridge.org/dictionary/english/your" TargetMode="External"/><Relationship Id="rId4" Type="http://schemas.openxmlformats.org/officeDocument/2006/relationships/hyperlink" Target="https://dictionary.cambridge.org/dictionary/english/fill" TargetMode="External"/><Relationship Id="rId9" Type="http://schemas.openxmlformats.org/officeDocument/2006/relationships/hyperlink" Target="https://dictionary.cambridge.org/dictionary/english/part" TargetMode="Externa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dictionary.cambridge.org/dictionary/english/wheel" TargetMode="External"/><Relationship Id="rId7" Type="http://schemas.openxmlformats.org/officeDocument/2006/relationships/hyperlink" Target="https://dictionary.cambridge.org/dictionary/english/moving" TargetMode="External"/><Relationship Id="rId2" Type="http://schemas.openxmlformats.org/officeDocument/2006/relationships/hyperlink" Target="https://dictionary.cambridge.org/dictionary/english/chair" TargetMode="External"/><Relationship Id="rId1" Type="http://schemas.openxmlformats.org/officeDocument/2006/relationships/slideLayout" Target="../slideLayouts/slideLayout2.xml"/><Relationship Id="rId6" Type="http://schemas.openxmlformats.org/officeDocument/2006/relationships/hyperlink" Target="https://dictionary.cambridge.org/dictionary/english/walk" TargetMode="External"/><Relationship Id="rId5" Type="http://schemas.openxmlformats.org/officeDocument/2006/relationships/hyperlink" Target="https://dictionary.cambridge.org/dictionary/english/unable" TargetMode="External"/><Relationship Id="rId4" Type="http://schemas.openxmlformats.org/officeDocument/2006/relationships/hyperlink" Target="https://dictionary.cambridge.org/dictionary/english/people" TargetMode="External"/></Relationships>
</file>

<file path=ppt/slides/_rels/slide25.xml.rels><?xml version="1.0" encoding="UTF-8" standalone="yes"?>
<Relationships xmlns="http://schemas.openxmlformats.org/package/2006/relationships"><Relationship Id="rId8" Type="http://schemas.openxmlformats.org/officeDocument/2006/relationships/hyperlink" Target="https://dictionary.cambridge.org/dictionary/english/measure" TargetMode="External"/><Relationship Id="rId13" Type="http://schemas.openxmlformats.org/officeDocument/2006/relationships/image" Target="../media/image18.jpeg"/><Relationship Id="rId3" Type="http://schemas.openxmlformats.org/officeDocument/2006/relationships/hyperlink" Target="https://dictionary.cambridge.org/dictionary/english/glass" TargetMode="External"/><Relationship Id="rId7" Type="http://schemas.openxmlformats.org/officeDocument/2006/relationships/hyperlink" Target="https://dictionary.cambridge.org/dictionary/english/chemistry" TargetMode="External"/><Relationship Id="rId12" Type="http://schemas.openxmlformats.org/officeDocument/2006/relationships/hyperlink" Target="https://dictionary.cambridge.org/dictionary/english/liquid" TargetMode="External"/><Relationship Id="rId2" Type="http://schemas.openxmlformats.org/officeDocument/2006/relationships/hyperlink" Target="https://dictionary.cambridge.org/dictionary/english/thin" TargetMode="External"/><Relationship Id="rId1" Type="http://schemas.openxmlformats.org/officeDocument/2006/relationships/slideLayout" Target="../slideLayouts/slideLayout2.xml"/><Relationship Id="rId6" Type="http://schemas.openxmlformats.org/officeDocument/2006/relationships/hyperlink" Target="https://dictionary.cambridge.org/dictionary/english/biology" TargetMode="External"/><Relationship Id="rId11" Type="http://schemas.openxmlformats.org/officeDocument/2006/relationships/hyperlink" Target="https://dictionary.cambridge.org/dictionary/english/amount" TargetMode="External"/><Relationship Id="rId5" Type="http://schemas.openxmlformats.org/officeDocument/2006/relationships/hyperlink" Target="https://dictionary.cambridge.org/dictionary/english/especially" TargetMode="External"/><Relationship Id="rId10" Type="http://schemas.openxmlformats.org/officeDocument/2006/relationships/hyperlink" Target="https://dictionary.cambridge.org/dictionary/english/small" TargetMode="External"/><Relationship Id="rId4" Type="http://schemas.openxmlformats.org/officeDocument/2006/relationships/hyperlink" Target="https://dictionary.cambridge.org/dictionary/english/tube" TargetMode="External"/><Relationship Id="rId9" Type="http://schemas.openxmlformats.org/officeDocument/2006/relationships/hyperlink" Target="https://dictionary.cambridge.org/dictionary/english/moving" TargetMode="Externa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hyperlink" Target="https://dictionary.cambridge.org/dictionary/english/protect" TargetMode="External"/><Relationship Id="rId3" Type="http://schemas.openxmlformats.org/officeDocument/2006/relationships/hyperlink" Target="https://dictionary.cambridge.org/dictionary/english/material" TargetMode="External"/><Relationship Id="rId7" Type="http://schemas.openxmlformats.org/officeDocument/2006/relationships/hyperlink" Target="https://dictionary.cambridge.org/dictionary/english/order" TargetMode="External"/><Relationship Id="rId2" Type="http://schemas.openxmlformats.org/officeDocument/2006/relationships/hyperlink" Target="https://dictionary.cambridge.org/dictionary/english/piece" TargetMode="External"/><Relationship Id="rId1" Type="http://schemas.openxmlformats.org/officeDocument/2006/relationships/slideLayout" Target="../slideLayouts/slideLayout2.xml"/><Relationship Id="rId6" Type="http://schemas.openxmlformats.org/officeDocument/2006/relationships/hyperlink" Target="https://dictionary.cambridge.org/dictionary/english/skin" TargetMode="External"/><Relationship Id="rId11" Type="http://schemas.openxmlformats.org/officeDocument/2006/relationships/image" Target="../media/image20.jpeg"/><Relationship Id="rId5" Type="http://schemas.openxmlformats.org/officeDocument/2006/relationships/hyperlink" Target="https://dictionary.cambridge.org/dictionary/english/cut" TargetMode="External"/><Relationship Id="rId10" Type="http://schemas.openxmlformats.org/officeDocument/2006/relationships/hyperlink" Target="https://dictionary.cambridge.org/dictionary/english/clean" TargetMode="External"/><Relationship Id="rId4" Type="http://schemas.openxmlformats.org/officeDocument/2006/relationships/hyperlink" Target="https://dictionary.cambridge.org/dictionary/english/small" TargetMode="External"/><Relationship Id="rId9" Type="http://schemas.openxmlformats.org/officeDocument/2006/relationships/hyperlink" Target="https://dictionary.cambridge.org/dictionary/english/keep"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dictionary.cambridge.org/dictionary/english/washing" TargetMode="External"/><Relationship Id="rId2" Type="http://schemas.openxmlformats.org/officeDocument/2006/relationships/hyperlink" Target="https://dictionary.cambridge.org/dictionary/english/substance" TargetMode="External"/><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hyperlink" Target="https://dictionary.cambridge.org/dictionary/english/body" TargetMode="External"/></Relationships>
</file>

<file path=ppt/slides/_rels/slide29.xml.rels><?xml version="1.0" encoding="UTF-8" standalone="yes"?>
<Relationships xmlns="http://schemas.openxmlformats.org/package/2006/relationships"><Relationship Id="rId8" Type="http://schemas.openxmlformats.org/officeDocument/2006/relationships/hyperlink" Target="https://dictionary.cambridge.org/dictionary/english/especially" TargetMode="External"/><Relationship Id="rId13" Type="http://schemas.openxmlformats.org/officeDocument/2006/relationships/hyperlink" Target="https://dictionary.cambridge.org/dictionary/english/remove" TargetMode="External"/><Relationship Id="rId3" Type="http://schemas.openxmlformats.org/officeDocument/2006/relationships/hyperlink" Target="https://dictionary.cambridge.org/dictionary/english/piece" TargetMode="External"/><Relationship Id="rId7" Type="http://schemas.openxmlformats.org/officeDocument/2006/relationships/hyperlink" Target="https://dictionary.cambridge.org/dictionary/english/pushing" TargetMode="External"/><Relationship Id="rId12" Type="http://schemas.openxmlformats.org/officeDocument/2006/relationships/hyperlink" Target="https://dictionary.cambridge.org/dictionary/english/drug" TargetMode="External"/><Relationship Id="rId17" Type="http://schemas.openxmlformats.org/officeDocument/2006/relationships/image" Target="../media/image23.jpeg"/><Relationship Id="rId2" Type="http://schemas.openxmlformats.org/officeDocument/2006/relationships/hyperlink" Target="https://dictionary.cambridge.org/dictionary/english/hollow" TargetMode="External"/><Relationship Id="rId16" Type="http://schemas.openxmlformats.org/officeDocument/2006/relationships/hyperlink" Target="https://dictionary.cambridge.org/dictionary/english/blood" TargetMode="External"/><Relationship Id="rId1" Type="http://schemas.openxmlformats.org/officeDocument/2006/relationships/slideLayout" Target="../slideLayouts/slideLayout2.xml"/><Relationship Id="rId6" Type="http://schemas.openxmlformats.org/officeDocument/2006/relationships/hyperlink" Target="https://dictionary.cambridge.org/dictionary/english/liquid" TargetMode="External"/><Relationship Id="rId11" Type="http://schemas.openxmlformats.org/officeDocument/2006/relationships/hyperlink" Target="https://dictionary.cambridge.org/dictionary/english/inject" TargetMode="External"/><Relationship Id="rId5" Type="http://schemas.openxmlformats.org/officeDocument/2006/relationships/hyperlink" Target="https://dictionary.cambridge.org/dictionary/english/suck" TargetMode="External"/><Relationship Id="rId15" Type="http://schemas.openxmlformats.org/officeDocument/2006/relationships/hyperlink" Target="https://dictionary.cambridge.org/dictionary/english/amount" TargetMode="External"/><Relationship Id="rId10" Type="http://schemas.openxmlformats.org/officeDocument/2006/relationships/hyperlink" Target="https://dictionary.cambridge.org/dictionary/english/skin" TargetMode="External"/><Relationship Id="rId4" Type="http://schemas.openxmlformats.org/officeDocument/2006/relationships/hyperlink" Target="https://dictionary.cambridge.org/dictionary/english/equipment" TargetMode="External"/><Relationship Id="rId9" Type="http://schemas.openxmlformats.org/officeDocument/2006/relationships/hyperlink" Target="https://dictionary.cambridge.org/dictionary/english/needle" TargetMode="External"/><Relationship Id="rId14" Type="http://schemas.openxmlformats.org/officeDocument/2006/relationships/hyperlink" Target="https://dictionary.cambridge.org/dictionary/english/small"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s://dictionary.cambridge.org/ru/%D1%81%D0%BB%D0%BE%D0%B2%D0%B0%D1%80%D1%8C/%D0%B0%D0%BD%D0%B3%D0%BB%D0%B8%D0%B9%D1%81%D0%BA%D0%B8%D0%B9/sharp" TargetMode="External"/><Relationship Id="rId13" Type="http://schemas.openxmlformats.org/officeDocument/2006/relationships/hyperlink" Target="https://dictionary.cambridge.org/ru/%D1%81%D0%BB%D0%BE%D0%B2%D0%B0%D1%80%D1%8C/%D0%B0%D0%BD%D0%B3%D0%BB%D0%B8%D0%B9%D1%81%D0%BA%D0%B8%D0%B9/hole" TargetMode="External"/><Relationship Id="rId3" Type="http://schemas.openxmlformats.org/officeDocument/2006/relationships/hyperlink" Target="https://dictionary.cambridge.org/ru/%D1%81%D0%BB%D0%BE%D0%B2%D0%B0%D1%80%D1%8C/%D0%B0%D0%BD%D0%B3%D0%BB%D0%B8%D0%B9%D1%81%D0%BA%D0%B8%D0%B9/cutting" TargetMode="External"/><Relationship Id="rId7" Type="http://schemas.openxmlformats.org/officeDocument/2006/relationships/hyperlink" Target="https://dictionary.cambridge.org/ru/%D1%81%D0%BB%D0%BE%D0%B2%D0%B0%D1%80%D1%8C/%D0%B0%D0%BD%D0%B3%D0%BB%D0%B8%D0%B9%D1%81%D0%BA%D0%B8%D0%B9/hair" TargetMode="External"/><Relationship Id="rId12" Type="http://schemas.openxmlformats.org/officeDocument/2006/relationships/hyperlink" Target="https://dictionary.cambridge.org/ru/%D1%81%D0%BB%D0%BE%D0%B2%D0%B0%D1%80%D1%8C/%D0%B0%D0%BD%D0%B3%D0%BB%D0%B8%D0%B9%D1%81%D0%BA%D0%B8%D0%B9/handle" TargetMode="External"/><Relationship Id="rId17" Type="http://schemas.openxmlformats.org/officeDocument/2006/relationships/image" Target="../media/image25.jpeg"/><Relationship Id="rId2" Type="http://schemas.openxmlformats.org/officeDocument/2006/relationships/hyperlink" Target="https://dictionary.cambridge.org/ru/%D1%81%D0%BB%D0%BE%D0%B2%D0%B0%D1%80%D1%8C/%D0%B0%D0%BD%D0%B3%D0%BB%D0%B8%D0%B9%D1%81%D0%BA%D0%B8%D0%B9/device" TargetMode="External"/><Relationship Id="rId16"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hyperlink" Target="https://dictionary.cambridge.org/ru/%D1%81%D0%BB%D0%BE%D0%B2%D0%B0%D1%80%D1%8C/%D0%B0%D0%BD%D0%B3%D0%BB%D0%B8%D0%B9%D1%81%D0%BA%D0%B8%D0%B9/cloth" TargetMode="External"/><Relationship Id="rId11" Type="http://schemas.openxmlformats.org/officeDocument/2006/relationships/hyperlink" Target="https://dictionary.cambridge.org/ru/%D1%81%D0%BB%D0%BE%D0%B2%D0%B0%D1%80%D1%8C/%D0%B0%D0%BD%D0%B3%D0%BB%D0%B8%D0%B9%D1%81%D0%BA%D0%B8%D0%B9/middle" TargetMode="External"/><Relationship Id="rId5" Type="http://schemas.openxmlformats.org/officeDocument/2006/relationships/hyperlink" Target="https://dictionary.cambridge.org/ru/%D1%81%D0%BB%D0%BE%D0%B2%D0%B0%D1%80%D1%8C/%D0%B0%D0%BD%D0%B3%D0%BB%D0%B8%D0%B9%D1%81%D0%BA%D0%B8%D0%B9/paper" TargetMode="External"/><Relationship Id="rId15" Type="http://schemas.openxmlformats.org/officeDocument/2006/relationships/hyperlink" Target="https://dictionary.cambridge.org/ru/%D1%81%D0%BB%D0%BE%D0%B2%D0%B0%D1%80%D1%8C/%D0%B0%D0%BD%D0%B3%D0%BB%D0%B8%D0%B9%D1%81%D0%BA%D0%B8%D0%B9/finger" TargetMode="External"/><Relationship Id="rId10" Type="http://schemas.openxmlformats.org/officeDocument/2006/relationships/hyperlink" Target="https://dictionary.cambridge.org/ru/%D1%81%D0%BB%D0%BE%D0%B2%D0%B0%D1%80%D1%8C/%D0%B0%D0%BD%D0%B3%D0%BB%D0%B8%D0%B9%D1%81%D0%BA%D0%B8%D0%B9/join" TargetMode="External"/><Relationship Id="rId4" Type="http://schemas.openxmlformats.org/officeDocument/2006/relationships/hyperlink" Target="https://dictionary.cambridge.org/ru/%D1%81%D0%BB%D0%BE%D0%B2%D0%B0%D1%80%D1%8C/%D0%B0%D0%BD%D0%B3%D0%BB%D0%B8%D0%B9%D1%81%D0%BA%D0%B8%D0%B9/material" TargetMode="External"/><Relationship Id="rId9" Type="http://schemas.openxmlformats.org/officeDocument/2006/relationships/hyperlink" Target="https://dictionary.cambridge.org/ru/%D1%81%D0%BB%D0%BE%D0%B2%D0%B0%D1%80%D1%8C/%D0%B0%D0%BD%D0%B3%D0%BB%D0%B8%D0%B9%D1%81%D0%BA%D0%B8%D0%B9/blade" TargetMode="External"/><Relationship Id="rId14" Type="http://schemas.openxmlformats.org/officeDocument/2006/relationships/hyperlink" Target="https://dictionary.cambridge.org/ru/%D1%81%D0%BB%D0%BE%D0%B2%D0%B0%D1%80%D1%8C/%D0%B0%D0%BD%D0%B3%D0%BB%D0%B8%D0%B9%D1%81%D0%BA%D0%B8%D0%B9/your" TargetMode="External"/></Relationships>
</file>

<file path=ppt/slides/_rels/slide31.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hyperlink" Target="https://dictionary.cambridge.org/ru/%D1%81%D0%BB%D0%BE%D0%B2%D0%B0%D1%80%D1%8C/%D0%B0%D0%BD%D0%B3%D0%BB%D0%B8%D0%B9%D1%81%D0%BA%D0%B8%D0%B9/measure" TargetMode="External"/><Relationship Id="rId7" Type="http://schemas.openxmlformats.org/officeDocument/2006/relationships/hyperlink" Target="https://dictionary.cambridge.org/ru/%D1%81%D0%BB%D0%BE%D0%B2%D0%B0%D1%80%D1%8C/%D0%B0%D0%BD%D0%B3%D0%BB%D0%B8%D0%B9%D1%81%D0%BA%D0%B8%D0%B9/body" TargetMode="External"/><Relationship Id="rId2" Type="http://schemas.openxmlformats.org/officeDocument/2006/relationships/hyperlink" Target="https://dictionary.cambridge.org/ru/%D1%81%D0%BB%D0%BE%D0%B2%D0%B0%D1%80%D1%8C/%D0%B0%D0%BD%D0%B3%D0%BB%D0%B8%D0%B9%D1%81%D0%BA%D0%B8%D0%B9/device" TargetMode="External"/><Relationship Id="rId1" Type="http://schemas.openxmlformats.org/officeDocument/2006/relationships/slideLayout" Target="../slideLayouts/slideLayout2.xml"/><Relationship Id="rId6" Type="http://schemas.openxmlformats.org/officeDocument/2006/relationships/hyperlink" Target="https://dictionary.cambridge.org/ru/%D1%81%D0%BB%D0%BE%D0%B2%D0%B0%D1%80%D1%8C/%D0%B0%D0%BD%D0%B3%D0%BB%D0%B8%D0%B9%D1%81%D0%BA%D0%B8%D0%B9/air" TargetMode="External"/><Relationship Id="rId5" Type="http://schemas.openxmlformats.org/officeDocument/2006/relationships/hyperlink" Target="https://dictionary.cambridge.org/ru/%D1%81%D0%BB%D0%BE%D0%B2%D0%B0%D1%80%D1%8C/%D0%B0%D0%BD%D0%B3%D0%BB%D0%B8%D0%B9%D1%81%D0%BA%D0%B8%D0%B9/especially" TargetMode="External"/><Relationship Id="rId10" Type="http://schemas.openxmlformats.org/officeDocument/2006/relationships/image" Target="../media/image28.jpeg"/><Relationship Id="rId4" Type="http://schemas.openxmlformats.org/officeDocument/2006/relationships/hyperlink" Target="https://dictionary.cambridge.org/ru/%D1%81%D0%BB%D0%BE%D0%B2%D0%B0%D1%80%D1%8C/%D0%B0%D0%BD%D0%B3%D0%BB%D0%B8%D0%B9%D1%81%D0%BA%D0%B8%D0%B9/temperature" TargetMode="External"/><Relationship Id="rId9" Type="http://schemas.openxmlformats.org/officeDocument/2006/relationships/image" Target="../media/image27.jpeg"/></Relationships>
</file>

<file path=ppt/slides/_rels/slide32.xml.rels><?xml version="1.0" encoding="UTF-8" standalone="yes"?>
<Relationships xmlns="http://schemas.openxmlformats.org/package/2006/relationships"><Relationship Id="rId8" Type="http://schemas.openxmlformats.org/officeDocument/2006/relationships/hyperlink" Target="https://dictionary.cambridge.org/ru/%D1%81%D0%BB%D0%BE%D0%B2%D0%B0%D1%80%D1%8C/%D0%B0%D0%BD%D0%B3%D0%BB%D0%B8%D0%B9%D1%81%D0%BA%D0%B8%D0%B9/side" TargetMode="External"/><Relationship Id="rId3" Type="http://schemas.openxmlformats.org/officeDocument/2006/relationships/hyperlink" Target="https://dictionary.cambridge.org/ru/%D1%81%D0%BB%D0%BE%D0%B2%D0%B0%D1%80%D1%8C/%D0%B0%D0%BD%D0%B3%D0%BB%D0%B8%D0%B9%D1%81%D0%BA%D0%B8%D0%B9/open" TargetMode="External"/><Relationship Id="rId7" Type="http://schemas.openxmlformats.org/officeDocument/2006/relationships/hyperlink" Target="https://dictionary.cambridge.org/ru/%D1%81%D0%BB%D0%BE%D0%B2%D0%B0%D1%80%D1%8C/%D0%B0%D0%BD%D0%B3%D0%BB%D0%B8%D0%B9%D1%81%D0%BA%D0%B8%D0%B9/sloping" TargetMode="External"/><Relationship Id="rId12"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 Id="rId6" Type="http://schemas.openxmlformats.org/officeDocument/2006/relationships/hyperlink" Target="https://dictionary.cambridge.org/ru/%D1%81%D0%BB%D0%BE%D0%B2%D0%B0%D1%80%D1%8C/%D0%B0%D0%BD%D0%B3%D0%BB%D0%B8%D0%B9%D1%81%D0%BA%D0%B8%D0%B9/bowl" TargetMode="External"/><Relationship Id="rId11" Type="http://schemas.openxmlformats.org/officeDocument/2006/relationships/hyperlink" Target="https://dictionary.cambridge.org/ru/%D1%81%D0%BB%D0%BE%D0%B2%D0%B0%D1%80%D1%8C/%D0%B0%D0%BD%D0%B3%D0%BB%D0%B8%D0%B9%D1%81%D0%BA%D0%B8%D0%B9/liquid" TargetMode="External"/><Relationship Id="rId5" Type="http://schemas.openxmlformats.org/officeDocument/2006/relationships/hyperlink" Target="https://dictionary.cambridge.org/ru/%D1%81%D0%BB%D0%BE%D0%B2%D0%B0%D1%80%D1%8C/%D0%B0%D0%BD%D0%B3%D0%BB%D0%B8%D0%B9%D1%81%D0%BA%D0%B8%D0%B9/shaped" TargetMode="External"/><Relationship Id="rId10" Type="http://schemas.openxmlformats.org/officeDocument/2006/relationships/hyperlink" Target="https://dictionary.cambridge.org/ru/%D1%81%D0%BB%D0%BE%D0%B2%D0%B0%D1%80%D1%8C/%D0%B0%D0%BD%D0%B3%D0%BB%D0%B8%D0%B9%D1%81%D0%BA%D0%B8%D0%B9/food" TargetMode="External"/><Relationship Id="rId4" Type="http://schemas.openxmlformats.org/officeDocument/2006/relationships/hyperlink" Target="https://dictionary.cambridge.org/ru/%D1%81%D0%BB%D0%BE%D0%B2%D0%B0%D1%80%D1%8C/%D0%B0%D0%BD%D0%B3%D0%BB%D0%B8%D0%B9%D1%81%D0%BA%D0%B8%D0%B9/container" TargetMode="External"/><Relationship Id="rId9" Type="http://schemas.openxmlformats.org/officeDocument/2006/relationships/hyperlink" Target="https://dictionary.cambridge.org/ru/%D1%81%D0%BB%D0%BE%D0%B2%D0%B0%D1%80%D1%8C/%D0%B0%D0%BD%D0%B3%D0%BB%D0%B8%D0%B9%D1%81%D0%BA%D0%B8%D0%B9/holding" TargetMode="External"/></Relationships>
</file>

<file path=ppt/slides/_rels/slide33.xml.rels><?xml version="1.0" encoding="UTF-8" standalone="yes"?>
<Relationships xmlns="http://schemas.openxmlformats.org/package/2006/relationships"><Relationship Id="rId8" Type="http://schemas.openxmlformats.org/officeDocument/2006/relationships/hyperlink" Target="https://dictionary.cambridge.org/ru/%D1%81%D0%BB%D0%BE%D0%B2%D0%B0%D1%80%D1%8C/%D0%B0%D0%BD%D0%B3%D0%BB%D0%B8%D0%B9%D1%81%D0%BA%D0%B8%D0%B9/liquid" TargetMode="External"/><Relationship Id="rId3" Type="http://schemas.openxmlformats.org/officeDocument/2006/relationships/hyperlink" Target="https://dictionary.cambridge.org/ru/%D1%81%D0%BB%D0%BE%D0%B2%D0%B0%D1%80%D1%8C/%D0%B0%D0%BD%D0%B3%D0%BB%D0%B8%D0%B9%D1%81%D0%BA%D0%B8%D0%B9/substance" TargetMode="External"/><Relationship Id="rId7" Type="http://schemas.openxmlformats.org/officeDocument/2006/relationships/hyperlink" Target="https://dictionary.cambridge.org/ru/%D1%81%D0%BB%D0%BE%D0%B2%D0%B0%D1%80%D1%8C/%D0%B0%D0%BD%D0%B3%D0%BB%D0%B8%D0%B9%D1%81%D0%BA%D0%B8%D0%B9/absorb" TargetMode="External"/><Relationship Id="rId12" Type="http://schemas.openxmlformats.org/officeDocument/2006/relationships/image" Target="../media/image32.jpeg"/><Relationship Id="rId2" Type="http://schemas.openxmlformats.org/officeDocument/2006/relationships/hyperlink" Target="https://dictionary.cambridge.org/ru/%D1%81%D0%BB%D0%BE%D0%B2%D0%B0%D1%80%D1%8C/%D0%B0%D0%BD%D0%B3%D0%BB%D0%B8%D0%B9%D1%81%D0%BA%D0%B8%D0%B9/soft" TargetMode="External"/><Relationship Id="rId1" Type="http://schemas.openxmlformats.org/officeDocument/2006/relationships/slideLayout" Target="../slideLayouts/slideLayout2.xml"/><Relationship Id="rId6" Type="http://schemas.openxmlformats.org/officeDocument/2006/relationships/hyperlink" Target="https://dictionary.cambridge.org/ru/%D1%81%D0%BB%D0%BE%D0%B2%D0%B0%D1%80%D1%8C/%D0%B0%D0%BD%D0%B3%D0%BB%D0%B8%D0%B9%D1%81%D0%BA%D0%B8%D0%B9/hole" TargetMode="External"/><Relationship Id="rId11" Type="http://schemas.openxmlformats.org/officeDocument/2006/relationships/image" Target="../media/image31.jpeg"/><Relationship Id="rId5" Type="http://schemas.openxmlformats.org/officeDocument/2006/relationships/hyperlink" Target="https://dictionary.cambridge.org/ru/%D1%81%D0%BB%D0%BE%D0%B2%D0%B0%D1%80%D1%8C/%D0%B0%D0%BD%D0%B3%D0%BB%D0%B8%D0%B9%D1%81%D0%BA%D0%B8%D0%B9/small" TargetMode="External"/><Relationship Id="rId10" Type="http://schemas.openxmlformats.org/officeDocument/2006/relationships/hyperlink" Target="https://dictionary.cambridge.org/ru/%D1%81%D0%BB%D0%BE%D0%B2%D0%B0%D1%80%D1%8C/%D0%B0%D0%BD%D0%B3%D0%BB%D0%B8%D0%B9%D1%81%D0%BA%D0%B8%D0%B9/cleaning" TargetMode="External"/><Relationship Id="rId4" Type="http://schemas.openxmlformats.org/officeDocument/2006/relationships/hyperlink" Target="https://dictionary.cambridge.org/ru/%D1%81%D0%BB%D0%BE%D0%B2%D0%B0%D1%80%D1%8C/%D0%B0%D0%BD%D0%B3%D0%BB%D0%B8%D0%B9%D1%81%D0%BA%D0%B8%D0%B9/full" TargetMode="External"/><Relationship Id="rId9" Type="http://schemas.openxmlformats.org/officeDocument/2006/relationships/hyperlink" Target="https://dictionary.cambridge.org/ru/%D1%81%D0%BB%D0%BE%D0%B2%D0%B0%D1%80%D1%8C/%D0%B0%D0%BD%D0%B3%D0%BB%D0%B8%D0%B9%D1%81%D0%BA%D0%B8%D0%B9/washing" TargetMode="External"/></Relationships>
</file>

<file path=ppt/slides/_rels/slide34.xml.rels><?xml version="1.0" encoding="UTF-8" standalone="yes"?>
<Relationships xmlns="http://schemas.openxmlformats.org/package/2006/relationships"><Relationship Id="rId8" Type="http://schemas.openxmlformats.org/officeDocument/2006/relationships/hyperlink" Target="https://dictionary.cambridge.org/ru/%D1%81%D0%BB%D0%BE%D0%B2%D0%B0%D1%80%D1%8C/%D0%B0%D0%BD%D0%B3%D0%BB%D0%B8%D0%B9%D1%81%D0%BA%D0%B8%D0%B9/material" TargetMode="External"/><Relationship Id="rId13" Type="http://schemas.openxmlformats.org/officeDocument/2006/relationships/hyperlink" Target="https://dictionary.cambridge.org/ru/%D1%81%D0%BB%D0%BE%D0%B2%D0%B0%D1%80%D1%8C/%D0%B0%D0%BD%D0%B3%D0%BB%D0%B8%D0%B9%D1%81%D0%BA%D0%B8%D0%B9/injured" TargetMode="External"/><Relationship Id="rId3" Type="http://schemas.openxmlformats.org/officeDocument/2006/relationships/hyperlink" Target="https://dictionary.cambridge.org/ru/%D1%81%D0%BB%D0%BE%D0%B2%D0%B0%D1%80%D1%8C/%D0%B0%D0%BD%D0%B3%D0%BB%D0%B8%D0%B9%D1%81%D0%BA%D0%B8%D0%B9/frame" TargetMode="External"/><Relationship Id="rId7" Type="http://schemas.openxmlformats.org/officeDocument/2006/relationships/hyperlink" Target="https://dictionary.cambridge.org/ru/%D1%81%D0%BB%D0%BE%D0%B2%D0%B0%D1%80%D1%8C/%D0%B0%D0%BD%D0%B3%D0%BB%D0%B8%D0%B9%D1%81%D0%BA%D0%B8%D0%B9/soft" TargetMode="External"/><Relationship Id="rId12" Type="http://schemas.openxmlformats.org/officeDocument/2006/relationships/hyperlink" Target="https://dictionary.cambridge.org/ru/%D1%81%D0%BB%D0%BE%D0%B2%D0%B0%D1%80%D1%8C/%D0%B0%D0%BD%D0%B3%D0%BB%D0%B8%D0%B9%D1%81%D0%BA%D0%B8%D0%B9/ill" TargetMode="External"/><Relationship Id="rId2" Type="http://schemas.openxmlformats.org/officeDocument/2006/relationships/hyperlink" Target="https://dictionary.cambridge.org/ru/%D1%81%D0%BB%D0%BE%D0%B2%D0%B0%D1%80%D1%8C/%D0%B0%D0%BD%D0%B3%D0%BB%D0%B8%D0%B9%D1%81%D0%BA%D0%B8%D0%B9/light" TargetMode="External"/><Relationship Id="rId1" Type="http://schemas.openxmlformats.org/officeDocument/2006/relationships/slideLayout" Target="../slideLayouts/slideLayout2.xml"/><Relationship Id="rId6" Type="http://schemas.openxmlformats.org/officeDocument/2006/relationships/hyperlink" Target="https://dictionary.cambridge.org/ru/%D1%81%D0%BB%D0%BE%D0%B2%D0%B0%D1%80%D1%8C/%D0%B0%D0%BD%D0%B3%D0%BB%D0%B8%D0%B9%D1%81%D0%BA%D0%B8%D0%B9/cover" TargetMode="External"/><Relationship Id="rId11" Type="http://schemas.openxmlformats.org/officeDocument/2006/relationships/hyperlink" Target="https://dictionary.cambridge.org/ru/%D1%81%D0%BB%D0%BE%D0%B2%D0%B0%D1%80%D1%8C/%D0%B0%D0%BD%D0%B3%D0%BB%D0%B8%D0%B9%D1%81%D0%BA%D0%B8%D0%B9/people" TargetMode="External"/><Relationship Id="rId5" Type="http://schemas.openxmlformats.org/officeDocument/2006/relationships/hyperlink" Target="https://dictionary.cambridge.org/ru/%D1%81%D0%BB%D0%BE%D0%B2%D0%B0%D1%80%D1%8C/%D0%B0%D0%BD%D0%B3%D0%BB%D0%B8%D0%B9%D1%81%D0%BA%D0%B8%D0%B9/pole" TargetMode="External"/><Relationship Id="rId15" Type="http://schemas.openxmlformats.org/officeDocument/2006/relationships/image" Target="../media/image33.jpeg"/><Relationship Id="rId10" Type="http://schemas.openxmlformats.org/officeDocument/2006/relationships/hyperlink" Target="https://dictionary.cambridge.org/ru/%D1%81%D0%BB%D0%BE%D0%B2%D0%B0%D1%80%D1%8C/%D0%B0%D0%BD%D0%B3%D0%BB%D0%B8%D0%B9%D1%81%D0%BA%D0%B8%D0%B9/carry" TargetMode="External"/><Relationship Id="rId4" Type="http://schemas.openxmlformats.org/officeDocument/2006/relationships/hyperlink" Target="https://dictionary.cambridge.org/ru/%D1%81%D0%BB%D0%BE%D0%B2%D0%B0%D1%80%D1%8C/%D0%B0%D0%BD%D0%B3%D0%BB%D0%B8%D0%B9%D1%81%D0%BA%D0%B8%D0%B9/long" TargetMode="External"/><Relationship Id="rId9" Type="http://schemas.openxmlformats.org/officeDocument/2006/relationships/hyperlink" Target="https://dictionary.cambridge.org/ru/%D1%81%D0%BB%D0%BE%D0%B2%D0%B0%D1%80%D1%8C/%D0%B0%D0%BD%D0%B3%D0%BB%D0%B8%D0%B9%D1%81%D0%BA%D0%B8%D0%B9/stretch" TargetMode="External"/><Relationship Id="rId14" Type="http://schemas.openxmlformats.org/officeDocument/2006/relationships/hyperlink" Target="https://dictionary.cambridge.org/ru/%D1%81%D0%BB%D0%BE%D0%B2%D0%B0%D1%80%D1%8C/%D0%B0%D0%BD%D0%B3%D0%BB%D0%B8%D0%B9%D1%81%D0%BA%D0%B8%D0%B9/dead"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4.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19.jpeg"/><Relationship Id="rId13" Type="http://schemas.openxmlformats.org/officeDocument/2006/relationships/image" Target="../media/image31.jpeg"/><Relationship Id="rId18" Type="http://schemas.openxmlformats.org/officeDocument/2006/relationships/image" Target="../media/image17.jpeg"/><Relationship Id="rId3" Type="http://schemas.openxmlformats.org/officeDocument/2006/relationships/image" Target="../media/image5.jpeg"/><Relationship Id="rId21" Type="http://schemas.openxmlformats.org/officeDocument/2006/relationships/image" Target="../media/image11.jpeg"/><Relationship Id="rId7" Type="http://schemas.openxmlformats.org/officeDocument/2006/relationships/image" Target="../media/image23.jpeg"/><Relationship Id="rId12" Type="http://schemas.openxmlformats.org/officeDocument/2006/relationships/image" Target="../media/image27.jpeg"/><Relationship Id="rId17" Type="http://schemas.openxmlformats.org/officeDocument/2006/relationships/image" Target="../media/image22.jpeg"/><Relationship Id="rId2" Type="http://schemas.openxmlformats.org/officeDocument/2006/relationships/image" Target="../media/image4.jpeg"/><Relationship Id="rId16" Type="http://schemas.openxmlformats.org/officeDocument/2006/relationships/image" Target="../media/image20.jpeg"/><Relationship Id="rId20"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2.jpeg"/><Relationship Id="rId11" Type="http://schemas.openxmlformats.org/officeDocument/2006/relationships/image" Target="../media/image30.jpeg"/><Relationship Id="rId5" Type="http://schemas.openxmlformats.org/officeDocument/2006/relationships/image" Target="../media/image7.jpeg"/><Relationship Id="rId15" Type="http://schemas.openxmlformats.org/officeDocument/2006/relationships/image" Target="../media/image15.jpeg"/><Relationship Id="rId10" Type="http://schemas.openxmlformats.org/officeDocument/2006/relationships/image" Target="../media/image33.jpeg"/><Relationship Id="rId19" Type="http://schemas.openxmlformats.org/officeDocument/2006/relationships/image" Target="../media/image13.jpeg"/><Relationship Id="rId4" Type="http://schemas.openxmlformats.org/officeDocument/2006/relationships/image" Target="../media/image6.jpeg"/><Relationship Id="rId9" Type="http://schemas.openxmlformats.org/officeDocument/2006/relationships/image" Target="../media/image24.jpeg"/><Relationship Id="rId14" Type="http://schemas.openxmlformats.org/officeDocument/2006/relationships/image" Target="../media/image18.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26473" y="789709"/>
            <a:ext cx="9060872" cy="4959927"/>
          </a:xfrm>
        </p:spPr>
        <p:txBody>
          <a:bodyPr/>
          <a:lstStyle/>
          <a:p>
            <a:pPr algn="ctr"/>
            <a:r>
              <a:rPr lang="en-US" sz="4400" dirty="0">
                <a:solidFill>
                  <a:schemeClr val="tx1"/>
                </a:solidFill>
              </a:rPr>
              <a:t>Nikopol Medical College</a:t>
            </a:r>
            <a:br>
              <a:rPr lang="en-US" sz="4400" dirty="0">
                <a:solidFill>
                  <a:schemeClr val="tx1"/>
                </a:solidFill>
              </a:rPr>
            </a:br>
            <a:r>
              <a:rPr lang="en-US" sz="4400" dirty="0"/>
              <a:t/>
            </a:r>
            <a:br>
              <a:rPr lang="en-US" sz="4400" dirty="0"/>
            </a:br>
            <a:r>
              <a:rPr lang="en-US" dirty="0"/>
              <a:t>English lesson</a:t>
            </a:r>
            <a:r>
              <a:rPr lang="uk-UA" dirty="0"/>
              <a:t> 2</a:t>
            </a:r>
            <a:r>
              <a:rPr lang="en-US" dirty="0"/>
              <a:t/>
            </a:r>
            <a:br>
              <a:rPr lang="en-US" dirty="0"/>
            </a:br>
            <a:r>
              <a:rPr lang="en-US" dirty="0"/>
              <a:t>Theme:</a:t>
            </a:r>
            <a:r>
              <a:rPr lang="en-US" b="1" dirty="0">
                <a:solidFill>
                  <a:schemeClr val="tx1"/>
                </a:solidFill>
              </a:rPr>
              <a:t> Things for nursing. Medicine as a science</a:t>
            </a:r>
            <a:r>
              <a:rPr lang="en-US" dirty="0"/>
              <a:t/>
            </a:r>
            <a:br>
              <a:rPr lang="en-US" dirty="0"/>
            </a:br>
            <a:endParaRPr lang="ru-RU" dirty="0"/>
          </a:p>
        </p:txBody>
      </p:sp>
      <p:sp>
        <p:nvSpPr>
          <p:cNvPr id="3" name="Подзаголовок 2"/>
          <p:cNvSpPr>
            <a:spLocks noGrp="1"/>
          </p:cNvSpPr>
          <p:nvPr>
            <p:ph type="subTitle" idx="1"/>
          </p:nvPr>
        </p:nvSpPr>
        <p:spPr>
          <a:xfrm>
            <a:off x="1507066" y="5120640"/>
            <a:ext cx="8703733" cy="900332"/>
          </a:xfrm>
        </p:spPr>
        <p:txBody>
          <a:bodyPr>
            <a:normAutofit lnSpcReduction="10000"/>
          </a:bodyPr>
          <a:lstStyle/>
          <a:p>
            <a:pPr algn="l"/>
            <a:r>
              <a:rPr lang="en-US" sz="2400" b="1" dirty="0" smtClean="0">
                <a:solidFill>
                  <a:schemeClr val="tx1"/>
                </a:solidFill>
              </a:rPr>
              <a:t>Teacher-</a:t>
            </a:r>
            <a:r>
              <a:rPr lang="en-US" sz="2400" b="1" dirty="0" err="1" smtClean="0">
                <a:solidFill>
                  <a:schemeClr val="tx1"/>
                </a:solidFill>
              </a:rPr>
              <a:t>Syrotina</a:t>
            </a:r>
            <a:r>
              <a:rPr lang="en-US" sz="2400" b="1" dirty="0" smtClean="0">
                <a:solidFill>
                  <a:schemeClr val="tx1"/>
                </a:solidFill>
              </a:rPr>
              <a:t> Y.G.</a:t>
            </a:r>
          </a:p>
          <a:p>
            <a:pPr algn="l"/>
            <a:r>
              <a:rPr lang="en-US" sz="2400" b="1" dirty="0" smtClean="0">
                <a:solidFill>
                  <a:schemeClr val="tx1"/>
                </a:solidFill>
              </a:rPr>
              <a:t>Group – 1 NB-18</a:t>
            </a:r>
            <a:endParaRPr lang="ru-RU" sz="2400" b="1" dirty="0">
              <a:solidFill>
                <a:schemeClr val="tx1"/>
              </a:solidFill>
            </a:endParaRPr>
          </a:p>
        </p:txBody>
      </p:sp>
    </p:spTree>
    <p:extLst>
      <p:ext uri="{BB962C8B-B14F-4D97-AF65-F5344CB8AC3E}">
        <p14:creationId xmlns:p14="http://schemas.microsoft.com/office/powerpoint/2010/main" val="4042607902"/>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7633DD0-F1E6-4EB6-B5A8-FB53FF025B70}"/>
              </a:ext>
            </a:extLst>
          </p:cNvPr>
          <p:cNvSpPr>
            <a:spLocks noGrp="1"/>
          </p:cNvSpPr>
          <p:nvPr>
            <p:ph type="title"/>
          </p:nvPr>
        </p:nvSpPr>
        <p:spPr>
          <a:xfrm>
            <a:off x="2068813" y="2504661"/>
            <a:ext cx="8596668" cy="1320800"/>
          </a:xfrm>
        </p:spPr>
        <p:txBody>
          <a:bodyPr/>
          <a:lstStyle/>
          <a:p>
            <a:endParaRPr lang="ru-RU" dirty="0"/>
          </a:p>
        </p:txBody>
      </p:sp>
      <p:sp>
        <p:nvSpPr>
          <p:cNvPr id="7" name="Объект 6">
            <a:extLst>
              <a:ext uri="{FF2B5EF4-FFF2-40B4-BE49-F238E27FC236}">
                <a16:creationId xmlns:a16="http://schemas.microsoft.com/office/drawing/2014/main" xmlns="" id="{1CAFABEA-8AA4-4CD0-9815-346E4208AEC1}"/>
              </a:ext>
            </a:extLst>
          </p:cNvPr>
          <p:cNvSpPr>
            <a:spLocks noGrp="1"/>
          </p:cNvSpPr>
          <p:nvPr>
            <p:ph idx="1"/>
          </p:nvPr>
        </p:nvSpPr>
        <p:spPr>
          <a:xfrm>
            <a:off x="677334" y="1152939"/>
            <a:ext cx="8596668" cy="4888423"/>
          </a:xfrm>
        </p:spPr>
        <p:txBody>
          <a:bodyPr>
            <a:normAutofit/>
          </a:bodyPr>
          <a:lstStyle/>
          <a:p>
            <a:r>
              <a:rPr lang="en-GB" sz="4400" dirty="0"/>
              <a:t>Believe in yourself.</a:t>
            </a:r>
          </a:p>
          <a:p>
            <a:r>
              <a:rPr lang="en-GB" sz="4400" dirty="0"/>
              <a:t>And always remember, we believe in you, too.</a:t>
            </a:r>
          </a:p>
          <a:p>
            <a:endParaRPr lang="ru-RU" sz="2800" dirty="0"/>
          </a:p>
        </p:txBody>
      </p:sp>
      <p:pic>
        <p:nvPicPr>
          <p:cNvPr id="7176" name="Picture 8" descr="Як школярику швидко та ефективно вивчити англійську - Ковель">
            <a:extLst>
              <a:ext uri="{FF2B5EF4-FFF2-40B4-BE49-F238E27FC236}">
                <a16:creationId xmlns:a16="http://schemas.microsoft.com/office/drawing/2014/main" xmlns="" id="{0BAACA77-8574-4B05-9662-14113FFA29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91226" y="4059589"/>
            <a:ext cx="2982776" cy="22342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2038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2AB59BBF-2B6E-44CC-A748-F51347E7D556}"/>
              </a:ext>
            </a:extLst>
          </p:cNvPr>
          <p:cNvSpPr>
            <a:spLocks noGrp="1"/>
          </p:cNvSpPr>
          <p:nvPr>
            <p:ph type="title"/>
          </p:nvPr>
        </p:nvSpPr>
        <p:spPr/>
        <p:txBody>
          <a:bodyPr>
            <a:normAutofit fontScale="90000"/>
          </a:bodyPr>
          <a:lstStyle/>
          <a:p>
            <a:pPr algn="ctr"/>
            <a:r>
              <a:rPr lang="en-GB" b="1" dirty="0">
                <a:solidFill>
                  <a:schemeClr val="tx1"/>
                </a:solidFill>
              </a:rPr>
              <a:t>T</a:t>
            </a:r>
            <a:r>
              <a:rPr lang="en-US" b="1" dirty="0" err="1">
                <a:solidFill>
                  <a:schemeClr val="tx1"/>
                </a:solidFill>
              </a:rPr>
              <a:t>oday</a:t>
            </a:r>
            <a:r>
              <a:rPr lang="en-US" b="1" dirty="0">
                <a:solidFill>
                  <a:schemeClr val="tx1"/>
                </a:solidFill>
              </a:rPr>
              <a:t> we have a joint lesson for two subgroups of one group. This lesson allows everybody of you to learn from each other and improve your communication skills in English. The topic is closely related to your future profession and discipline </a:t>
            </a:r>
            <a:r>
              <a:rPr lang="en-US" b="1" u="sng" dirty="0"/>
              <a:t>Fundamentals of Nursing.</a:t>
            </a:r>
            <a:endParaRPr lang="ru-RU" b="1" u="sng" dirty="0"/>
          </a:p>
        </p:txBody>
      </p:sp>
      <p:sp>
        <p:nvSpPr>
          <p:cNvPr id="3" name="Объект 2">
            <a:extLst>
              <a:ext uri="{FF2B5EF4-FFF2-40B4-BE49-F238E27FC236}">
                <a16:creationId xmlns:a16="http://schemas.microsoft.com/office/drawing/2014/main" xmlns="" id="{6061E138-D82D-4794-AAD5-179EDDEC722B}"/>
              </a:ext>
            </a:extLst>
          </p:cNvPr>
          <p:cNvSpPr>
            <a:spLocks noGrp="1"/>
          </p:cNvSpPr>
          <p:nvPr>
            <p:ph idx="1"/>
          </p:nvPr>
        </p:nvSpPr>
        <p:spPr>
          <a:xfrm>
            <a:off x="677334" y="4518991"/>
            <a:ext cx="8596668" cy="1522371"/>
          </a:xfrm>
        </p:spPr>
        <p:txBody>
          <a:bodyPr/>
          <a:lstStyle/>
          <a:p>
            <a:endParaRPr lang="ru-RU" dirty="0"/>
          </a:p>
        </p:txBody>
      </p:sp>
    </p:spTree>
    <p:extLst>
      <p:ext uri="{BB962C8B-B14F-4D97-AF65-F5344CB8AC3E}">
        <p14:creationId xmlns:p14="http://schemas.microsoft.com/office/powerpoint/2010/main" val="1343635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2160589"/>
            <a:ext cx="8596668" cy="2369847"/>
          </a:xfrm>
        </p:spPr>
        <p:txBody>
          <a:bodyPr/>
          <a:lstStyle/>
          <a:p>
            <a:pPr algn="ctr"/>
            <a:r>
              <a:rPr lang="uk-UA" sz="4400" b="1" dirty="0">
                <a:solidFill>
                  <a:schemeClr val="tx1"/>
                </a:solidFill>
              </a:rPr>
              <a:t>1.</a:t>
            </a:r>
            <a:r>
              <a:rPr lang="en-US" sz="4400" b="1" dirty="0">
                <a:solidFill>
                  <a:schemeClr val="tx1"/>
                </a:solidFill>
              </a:rPr>
              <a:t>Checking Homework</a:t>
            </a:r>
            <a:r>
              <a:rPr lang="en-US" b="1" dirty="0"/>
              <a:t/>
            </a:r>
            <a:br>
              <a:rPr lang="en-US" b="1" dirty="0"/>
            </a:br>
            <a:r>
              <a:rPr lang="en-US" b="1" dirty="0"/>
              <a:t/>
            </a:r>
            <a:br>
              <a:rPr lang="en-US" b="1" dirty="0"/>
            </a:br>
            <a:r>
              <a:rPr lang="en-US" sz="4000" b="1" dirty="0"/>
              <a:t>Translate into Ukrainian</a:t>
            </a:r>
            <a:endParaRPr lang="ru-RU" sz="4000" b="1" dirty="0"/>
          </a:p>
        </p:txBody>
      </p:sp>
      <p:pic>
        <p:nvPicPr>
          <p:cNvPr id="8194" name="Picture 2" descr="Смайлики картинки гиф анимации: Красивые смайлики скачать">
            <a:extLst>
              <a:ext uri="{FF2B5EF4-FFF2-40B4-BE49-F238E27FC236}">
                <a16:creationId xmlns:a16="http://schemas.microsoft.com/office/drawing/2014/main" xmlns="" id="{5431DD3E-AA59-48E3-A038-A4C7935B99D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777947" y="4417047"/>
            <a:ext cx="2395442" cy="1993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671508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677333" y="0"/>
            <a:ext cx="9090121" cy="6041363"/>
          </a:xfrm>
        </p:spPr>
        <p:txBody>
          <a:bodyPr>
            <a:noAutofit/>
          </a:bodyPr>
          <a:lstStyle/>
          <a:p>
            <a:pPr indent="450215"/>
            <a:r>
              <a:rPr lang="uk-UA" sz="2400" b="1" dirty="0" err="1">
                <a:latin typeface="Times New Roman" panose="02020603050405020304" pitchFamily="18" charset="0"/>
                <a:ea typeface="Calibri" panose="020F0502020204030204" pitchFamily="34" charset="0"/>
                <a:cs typeface="Times New Roman" panose="02020603050405020304" pitchFamily="18" charset="0"/>
              </a:rPr>
              <a:t>headache</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endParaRPr lang="ru-RU" dirty="0">
              <a:latin typeface="Calibri" panose="020F0502020204030204" pitchFamily="34" charset="0"/>
              <a:ea typeface="Calibri" panose="020F0502020204030204" pitchFamily="34" charset="0"/>
              <a:cs typeface="Times New Roman" panose="02020603050405020304" pitchFamily="18" charset="0"/>
            </a:endParaRPr>
          </a:p>
          <a:p>
            <a:pPr indent="450215"/>
            <a:r>
              <a:rPr lang="uk-UA" sz="2400" b="1" dirty="0" err="1">
                <a:latin typeface="Times New Roman" panose="02020603050405020304" pitchFamily="18" charset="0"/>
                <a:ea typeface="Calibri" panose="020F0502020204030204" pitchFamily="34" charset="0"/>
                <a:cs typeface="Times New Roman" panose="02020603050405020304" pitchFamily="18" charset="0"/>
              </a:rPr>
              <a:t>e.g</a:t>
            </a:r>
            <a:r>
              <a:rPr lang="uk-UA" sz="2400" b="1" dirty="0">
                <a:latin typeface="Times New Roman" panose="02020603050405020304" pitchFamily="18" charset="0"/>
                <a:ea typeface="Calibri" panose="020F0502020204030204" pitchFamily="34" charset="0"/>
                <a:cs typeface="Times New Roman" panose="02020603050405020304" pitchFamily="18" charset="0"/>
              </a:rPr>
              <a:t>. I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have</a:t>
            </a:r>
            <a:r>
              <a:rPr lang="uk-UA" sz="2400" b="1" dirty="0">
                <a:latin typeface="Times New Roman" panose="02020603050405020304" pitchFamily="18" charset="0"/>
                <a:ea typeface="Calibri" panose="020F0502020204030204" pitchFamily="34" charset="0"/>
                <a:cs typeface="Times New Roman" panose="02020603050405020304" pitchFamily="18" charset="0"/>
              </a:rPr>
              <a:t> a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bad</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headache</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endParaRPr lang="ru-RU" dirty="0">
              <a:latin typeface="Calibri" panose="020F0502020204030204" pitchFamily="34" charset="0"/>
              <a:ea typeface="Calibri" panose="020F0502020204030204" pitchFamily="34" charset="0"/>
              <a:cs typeface="Times New Roman" panose="02020603050405020304" pitchFamily="18" charset="0"/>
            </a:endParaRPr>
          </a:p>
          <a:p>
            <a:pPr indent="450215"/>
            <a:r>
              <a:rPr lang="uk-UA" sz="2400" b="1" dirty="0" err="1">
                <a:latin typeface="Times New Roman" panose="02020603050405020304" pitchFamily="18" charset="0"/>
                <a:ea typeface="Calibri" panose="020F0502020204030204" pitchFamily="34" charset="0"/>
                <a:cs typeface="Times New Roman" panose="02020603050405020304" pitchFamily="18" charset="0"/>
              </a:rPr>
              <a:t>toothache</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p>
          <a:p>
            <a:pPr indent="450215"/>
            <a:r>
              <a:rPr lang="uk-UA" sz="2400" b="1" dirty="0" err="1">
                <a:latin typeface="Times New Roman" panose="02020603050405020304" pitchFamily="18" charset="0"/>
                <a:ea typeface="Calibri" panose="020F0502020204030204" pitchFamily="34" charset="0"/>
                <a:cs typeface="Times New Roman" panose="02020603050405020304" pitchFamily="18" charset="0"/>
              </a:rPr>
              <a:t>e.g</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His</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toothache</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was</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so</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bad</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endParaRPr lang="ru-RU" dirty="0">
              <a:latin typeface="Calibri" panose="020F0502020204030204" pitchFamily="34" charset="0"/>
              <a:ea typeface="Calibri" panose="020F0502020204030204" pitchFamily="34" charset="0"/>
              <a:cs typeface="Times New Roman" panose="02020603050405020304" pitchFamily="18" charset="0"/>
            </a:endParaRPr>
          </a:p>
          <a:p>
            <a:pPr indent="450215"/>
            <a:r>
              <a:rPr lang="uk-UA" sz="2400" b="1" dirty="0" err="1">
                <a:latin typeface="Times New Roman" panose="02020603050405020304" pitchFamily="18" charset="0"/>
                <a:ea typeface="Calibri" panose="020F0502020204030204" pitchFamily="34" charset="0"/>
                <a:cs typeface="Times New Roman" panose="02020603050405020304" pitchFamily="18" charset="0"/>
              </a:rPr>
              <a:t>stomachache</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p>
          <a:p>
            <a:pPr indent="450215"/>
            <a:r>
              <a:rPr lang="uk-UA" sz="2400" b="1" dirty="0" err="1">
                <a:latin typeface="Times New Roman" panose="02020603050405020304" pitchFamily="18" charset="0"/>
                <a:ea typeface="Calibri" panose="020F0502020204030204" pitchFamily="34" charset="0"/>
                <a:cs typeface="Times New Roman" panose="02020603050405020304" pitchFamily="18" charset="0"/>
              </a:rPr>
              <a:t>e.g</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He</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is</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suffering</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from</a:t>
            </a:r>
            <a:r>
              <a:rPr lang="uk-UA" sz="2400" b="1" dirty="0">
                <a:latin typeface="Times New Roman" panose="02020603050405020304" pitchFamily="18" charset="0"/>
                <a:ea typeface="Calibri" panose="020F0502020204030204" pitchFamily="34" charset="0"/>
                <a:cs typeface="Times New Roman" panose="02020603050405020304" pitchFamily="18" charset="0"/>
              </a:rPr>
              <a:t> a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stomachache</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endParaRPr lang="ru-RU" dirty="0">
              <a:latin typeface="Calibri" panose="020F0502020204030204" pitchFamily="34" charset="0"/>
              <a:ea typeface="Calibri" panose="020F0502020204030204" pitchFamily="34" charset="0"/>
              <a:cs typeface="Times New Roman" panose="02020603050405020304" pitchFamily="18" charset="0"/>
            </a:endParaRPr>
          </a:p>
          <a:p>
            <a:pPr indent="450215"/>
            <a:r>
              <a:rPr lang="uk-UA" sz="2400" b="1" dirty="0" err="1">
                <a:latin typeface="Times New Roman" panose="02020603050405020304" pitchFamily="18" charset="0"/>
                <a:ea typeface="Calibri" panose="020F0502020204030204" pitchFamily="34" charset="0"/>
                <a:cs typeface="Times New Roman" panose="02020603050405020304" pitchFamily="18" charset="0"/>
              </a:rPr>
              <a:t>earache</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p>
          <a:p>
            <a:pPr indent="450215"/>
            <a:r>
              <a:rPr lang="uk-UA" sz="2400" b="1" dirty="0" err="1">
                <a:latin typeface="Times New Roman" panose="02020603050405020304" pitchFamily="18" charset="0"/>
                <a:ea typeface="Calibri" panose="020F0502020204030204" pitchFamily="34" charset="0"/>
                <a:cs typeface="Times New Roman" panose="02020603050405020304" pitchFamily="18" charset="0"/>
              </a:rPr>
              <a:t>e.g</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The</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child</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cries</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because</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of</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his</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earache</a:t>
            </a:r>
            <a:r>
              <a:rPr lang="uk-UA" sz="2400" b="1"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pPr indent="450215"/>
            <a:r>
              <a:rPr lang="uk-UA" sz="2400" b="1" dirty="0" err="1">
                <a:latin typeface="Times New Roman" panose="02020603050405020304" pitchFamily="18" charset="0"/>
                <a:ea typeface="Calibri" panose="020F0502020204030204" pitchFamily="34" charset="0"/>
                <a:cs typeface="Times New Roman" panose="02020603050405020304" pitchFamily="18" charset="0"/>
              </a:rPr>
              <a:t>Heartache</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p>
          <a:p>
            <a:pPr indent="450215"/>
            <a:r>
              <a:rPr lang="uk-UA" sz="2400" b="1" dirty="0" err="1">
                <a:latin typeface="Times New Roman" panose="02020603050405020304" pitchFamily="18" charset="0"/>
                <a:ea typeface="Calibri" panose="020F0502020204030204" pitchFamily="34" charset="0"/>
                <a:cs typeface="Times New Roman" panose="02020603050405020304" pitchFamily="18" charset="0"/>
              </a:rPr>
              <a:t>e.g</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He</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has</a:t>
            </a:r>
            <a:r>
              <a:rPr lang="uk-UA" sz="2400" b="1" dirty="0">
                <a:latin typeface="Times New Roman" panose="02020603050405020304" pitchFamily="18" charset="0"/>
                <a:ea typeface="Calibri" panose="020F0502020204030204" pitchFamily="34" charset="0"/>
                <a:cs typeface="Times New Roman" panose="02020603050405020304" pitchFamily="18" charset="0"/>
              </a:rPr>
              <a:t> a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heartache</a:t>
            </a:r>
            <a:r>
              <a:rPr lang="uk-UA" sz="2400" b="1"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a:p>
            <a:pPr indent="450215"/>
            <a:r>
              <a:rPr lang="uk-UA" sz="2400" b="1" dirty="0" err="1">
                <a:latin typeface="Times New Roman" panose="02020603050405020304" pitchFamily="18" charset="0"/>
                <a:ea typeface="Calibri" panose="020F0502020204030204" pitchFamily="34" charset="0"/>
                <a:cs typeface="Times New Roman" panose="02020603050405020304" pitchFamily="18" charset="0"/>
              </a:rPr>
              <a:t>sore</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throat</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p>
          <a:p>
            <a:pPr indent="450215"/>
            <a:r>
              <a:rPr lang="uk-UA" sz="2400" b="1" dirty="0" err="1">
                <a:latin typeface="Times New Roman" panose="02020603050405020304" pitchFamily="18" charset="0"/>
                <a:ea typeface="Calibri" panose="020F0502020204030204" pitchFamily="34" charset="0"/>
                <a:cs typeface="Times New Roman" panose="02020603050405020304" pitchFamily="18" charset="0"/>
              </a:rPr>
              <a:t>e.g</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The</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baby</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has</a:t>
            </a:r>
            <a:r>
              <a:rPr lang="uk-UA" sz="2400" b="1" dirty="0">
                <a:latin typeface="Times New Roman" panose="02020603050405020304" pitchFamily="18" charset="0"/>
                <a:ea typeface="Calibri" panose="020F0502020204030204" pitchFamily="34" charset="0"/>
                <a:cs typeface="Times New Roman" panose="02020603050405020304" pitchFamily="18" charset="0"/>
              </a:rPr>
              <a:t> a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sore</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throat</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and</a:t>
            </a:r>
            <a:r>
              <a:rPr lang="uk-UA" sz="2400" b="1" dirty="0">
                <a:latin typeface="Times New Roman" panose="02020603050405020304" pitchFamily="18" charset="0"/>
                <a:ea typeface="Calibri" panose="020F0502020204030204" pitchFamily="34" charset="0"/>
                <a:cs typeface="Times New Roman" panose="02020603050405020304" pitchFamily="18" charset="0"/>
              </a:rPr>
              <a:t> a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high</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temperature</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endParaRPr lang="ru-RU" dirty="0">
              <a:latin typeface="Calibri" panose="020F0502020204030204" pitchFamily="34" charset="0"/>
              <a:ea typeface="Calibri" panose="020F0502020204030204" pitchFamily="34" charset="0"/>
              <a:cs typeface="Times New Roman" panose="02020603050405020304" pitchFamily="18" charset="0"/>
            </a:endParaRPr>
          </a:p>
          <a:p>
            <a:pPr indent="450215"/>
            <a:r>
              <a:rPr lang="uk-UA" sz="2400" b="1" dirty="0" err="1">
                <a:latin typeface="Times New Roman" panose="02020603050405020304" pitchFamily="18" charset="0"/>
                <a:ea typeface="Calibri" panose="020F0502020204030204" pitchFamily="34" charset="0"/>
                <a:cs typeface="Times New Roman" panose="02020603050405020304" pitchFamily="18" charset="0"/>
              </a:rPr>
              <a:t>bleeding</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p>
          <a:p>
            <a:pPr indent="450215"/>
            <a:r>
              <a:rPr lang="uk-UA" sz="2400" b="1" dirty="0" err="1">
                <a:latin typeface="Times New Roman" panose="02020603050405020304" pitchFamily="18" charset="0"/>
                <a:ea typeface="Calibri" panose="020F0502020204030204" pitchFamily="34" charset="0"/>
                <a:cs typeface="Times New Roman" panose="02020603050405020304" pitchFamily="18" charset="0"/>
              </a:rPr>
              <a:t>e.g</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You</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must</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stop</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bleeding</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as</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soon</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as</a:t>
            </a:r>
            <a:r>
              <a:rPr lang="uk-UA" sz="2400" b="1" dirty="0">
                <a:latin typeface="Times New Roman" panose="02020603050405020304" pitchFamily="18" charset="0"/>
                <a:ea typeface="Calibri" panose="020F0502020204030204" pitchFamily="34" charset="0"/>
                <a:cs typeface="Times New Roman" panose="02020603050405020304" pitchFamily="18" charset="0"/>
              </a:rPr>
              <a:t> </a:t>
            </a:r>
            <a:r>
              <a:rPr lang="uk-UA" sz="2400" b="1" dirty="0" err="1">
                <a:latin typeface="Times New Roman" panose="02020603050405020304" pitchFamily="18" charset="0"/>
                <a:ea typeface="Calibri" panose="020F0502020204030204" pitchFamily="34" charset="0"/>
                <a:cs typeface="Times New Roman" panose="02020603050405020304" pitchFamily="18" charset="0"/>
              </a:rPr>
              <a:t>possible</a:t>
            </a:r>
            <a:r>
              <a:rPr lang="uk-UA" sz="2400" b="1"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8249255"/>
      </p:ext>
    </p:extLst>
  </p:cSld>
  <p:clrMapOvr>
    <a:masterClrMapping/>
  </p:clrMapOvr>
  <p:transition spd="med">
    <p:pull/>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677334" y="277091"/>
            <a:ext cx="8596668" cy="6386945"/>
          </a:xfrm>
        </p:spPr>
        <p:txBody>
          <a:bodyPr>
            <a:normAutofit lnSpcReduction="10000"/>
          </a:bodyPr>
          <a:lstStyle/>
          <a:p>
            <a:pPr lvl="0" indent="450215">
              <a:lnSpc>
                <a:spcPct val="107000"/>
              </a:lnSpc>
              <a:buClr>
                <a:srgbClr val="90C226"/>
              </a:buClr>
            </a:pPr>
            <a:r>
              <a:rPr lang="uk-UA" sz="2600" b="1" dirty="0" err="1">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Cough</a:t>
            </a:r>
            <a:r>
              <a:rPr lang="uk-UA" sz="2600" b="1"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 </a:t>
            </a:r>
          </a:p>
          <a:p>
            <a:pPr lvl="0" indent="450215">
              <a:lnSpc>
                <a:spcPct val="107000"/>
              </a:lnSpc>
              <a:buClr>
                <a:srgbClr val="90C226"/>
              </a:buClr>
            </a:pPr>
            <a:r>
              <a:rPr lang="uk-UA" sz="2600" b="1" dirty="0" err="1">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e.g</a:t>
            </a:r>
            <a:r>
              <a:rPr lang="uk-UA" sz="2600" b="1"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He</a:t>
            </a:r>
            <a:r>
              <a:rPr lang="uk-UA" sz="2600" b="1"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asked</a:t>
            </a:r>
            <a:r>
              <a:rPr lang="uk-UA" sz="2600" b="1"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me</a:t>
            </a:r>
            <a:r>
              <a:rPr lang="uk-UA" sz="2600" b="1"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to</a:t>
            </a:r>
            <a:r>
              <a:rPr lang="uk-UA" sz="2600" b="1"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cough</a:t>
            </a:r>
            <a:r>
              <a:rPr lang="uk-UA" sz="2600" b="1"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a:t>
            </a:r>
            <a:endParaRPr lang="ru-RU" sz="1700" dirty="0">
              <a:solidFill>
                <a:prstClr val="black">
                  <a:lumMod val="75000"/>
                  <a:lumOff val="25000"/>
                </a:prstClr>
              </a:solidFill>
              <a:latin typeface="Calibri" panose="020F0502020204030204" pitchFamily="34" charset="0"/>
              <a:ea typeface="Calibri" panose="020F0502020204030204" pitchFamily="34" charset="0"/>
              <a:cs typeface="Times New Roman" panose="02020603050405020304" pitchFamily="18" charset="0"/>
            </a:endParaRPr>
          </a:p>
          <a:p>
            <a:pPr lvl="0" indent="450215">
              <a:lnSpc>
                <a:spcPct val="107000"/>
              </a:lnSpc>
              <a:buClr>
                <a:srgbClr val="90C226"/>
              </a:buClr>
            </a:pPr>
            <a:r>
              <a:rPr lang="uk-UA" sz="2600" b="1" dirty="0" err="1">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cold</a:t>
            </a:r>
            <a:r>
              <a:rPr lang="uk-UA" sz="2600" b="1"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in</a:t>
            </a:r>
            <a:r>
              <a:rPr lang="uk-UA" sz="2600" b="1"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the</a:t>
            </a:r>
            <a:r>
              <a:rPr lang="uk-UA" sz="2600" b="1"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head</a:t>
            </a:r>
            <a:endParaRPr lang="uk-UA" sz="2600" b="1"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endParaRPr>
          </a:p>
          <a:p>
            <a:pPr lvl="0" indent="450215">
              <a:lnSpc>
                <a:spcPct val="107000"/>
              </a:lnSpc>
              <a:buClr>
                <a:srgbClr val="90C226"/>
              </a:buClr>
            </a:pPr>
            <a:r>
              <a:rPr lang="uk-UA" sz="2600" b="1" dirty="0" err="1">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e.g</a:t>
            </a:r>
            <a:r>
              <a:rPr lang="uk-UA" sz="2600" b="1"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Influenza</a:t>
            </a:r>
            <a:r>
              <a:rPr lang="uk-UA" sz="2600" b="1"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is</a:t>
            </a:r>
            <a:r>
              <a:rPr lang="uk-UA" sz="2600" b="1"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not</a:t>
            </a:r>
            <a:r>
              <a:rPr lang="uk-UA" sz="2600" b="1"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 a </a:t>
            </a:r>
            <a:r>
              <a:rPr lang="uk-UA" sz="2600" b="1" dirty="0" err="1">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cold</a:t>
            </a:r>
            <a:r>
              <a:rPr lang="uk-UA" sz="2600" b="1"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in</a:t>
            </a:r>
            <a:r>
              <a:rPr lang="uk-UA" sz="2600" b="1"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the</a:t>
            </a:r>
            <a:r>
              <a:rPr lang="uk-UA" sz="2600" b="1"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head</a:t>
            </a:r>
            <a:r>
              <a:rPr lang="uk-UA" sz="2600" b="1"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a:t>
            </a:r>
            <a:endParaRPr lang="ru-RU" sz="1700" dirty="0">
              <a:solidFill>
                <a:prstClr val="black">
                  <a:lumMod val="75000"/>
                  <a:lumOff val="25000"/>
                </a:prstClr>
              </a:solidFill>
              <a:latin typeface="Calibri" panose="020F0502020204030204" pitchFamily="34" charset="0"/>
              <a:ea typeface="Calibri" panose="020F0502020204030204" pitchFamily="34" charset="0"/>
              <a:cs typeface="Times New Roman" panose="02020603050405020304" pitchFamily="18" charset="0"/>
            </a:endParaRPr>
          </a:p>
          <a:p>
            <a:pPr lvl="0" indent="450215">
              <a:lnSpc>
                <a:spcPct val="107000"/>
              </a:lnSpc>
              <a:buClr>
                <a:srgbClr val="90C226"/>
              </a:buClr>
            </a:pPr>
            <a:r>
              <a:rPr lang="uk-UA" sz="2600" b="1" dirty="0" err="1">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fracture</a:t>
            </a:r>
            <a:r>
              <a:rPr lang="uk-UA" sz="2600" b="1"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 </a:t>
            </a:r>
          </a:p>
          <a:p>
            <a:pPr lvl="0" indent="450215">
              <a:lnSpc>
                <a:spcPct val="107000"/>
              </a:lnSpc>
              <a:buClr>
                <a:srgbClr val="90C226"/>
              </a:buClr>
            </a:pPr>
            <a:r>
              <a:rPr lang="uk-UA" sz="2600" b="1" dirty="0" err="1">
                <a:latin typeface="Times New Roman" panose="02020603050405020304" pitchFamily="18" charset="0"/>
                <a:ea typeface="Calibri" panose="020F0502020204030204" pitchFamily="34" charset="0"/>
                <a:cs typeface="Times New Roman" panose="02020603050405020304" pitchFamily="18" charset="0"/>
              </a:rPr>
              <a:t>e.g</a:t>
            </a:r>
            <a:r>
              <a:rPr lang="uk-UA" sz="2600" b="1" dirty="0">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latin typeface="Times New Roman" panose="02020603050405020304" pitchFamily="18" charset="0"/>
                <a:ea typeface="Calibri" panose="020F0502020204030204" pitchFamily="34" charset="0"/>
                <a:cs typeface="Times New Roman" panose="02020603050405020304" pitchFamily="18" charset="0"/>
              </a:rPr>
              <a:t>There</a:t>
            </a:r>
            <a:r>
              <a:rPr lang="uk-UA" sz="2600" b="1" dirty="0">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latin typeface="Times New Roman" panose="02020603050405020304" pitchFamily="18" charset="0"/>
                <a:ea typeface="Calibri" panose="020F0502020204030204" pitchFamily="34" charset="0"/>
                <a:cs typeface="Times New Roman" panose="02020603050405020304" pitchFamily="18" charset="0"/>
              </a:rPr>
              <a:t>are</a:t>
            </a:r>
            <a:r>
              <a:rPr lang="uk-UA" sz="2600" b="1" dirty="0">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latin typeface="Times New Roman" panose="02020603050405020304" pitchFamily="18" charset="0"/>
                <a:ea typeface="Calibri" panose="020F0502020204030204" pitchFamily="34" charset="0"/>
                <a:cs typeface="Times New Roman" panose="02020603050405020304" pitchFamily="18" charset="0"/>
              </a:rPr>
              <a:t>open</a:t>
            </a:r>
            <a:r>
              <a:rPr lang="uk-UA" sz="2600" b="1" dirty="0">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latin typeface="Times New Roman" panose="02020603050405020304" pitchFamily="18" charset="0"/>
                <a:ea typeface="Calibri" panose="020F0502020204030204" pitchFamily="34" charset="0"/>
                <a:cs typeface="Times New Roman" panose="02020603050405020304" pitchFamily="18" charset="0"/>
              </a:rPr>
              <a:t>and</a:t>
            </a:r>
            <a:r>
              <a:rPr lang="uk-UA" sz="2600" b="1" dirty="0">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latin typeface="Times New Roman" panose="02020603050405020304" pitchFamily="18" charset="0"/>
                <a:ea typeface="Calibri" panose="020F0502020204030204" pitchFamily="34" charset="0"/>
                <a:cs typeface="Times New Roman" panose="02020603050405020304" pitchFamily="18" charset="0"/>
              </a:rPr>
              <a:t>closed</a:t>
            </a:r>
            <a:r>
              <a:rPr lang="uk-UA" sz="2600" b="1" dirty="0">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latin typeface="Times New Roman" panose="02020603050405020304" pitchFamily="18" charset="0"/>
                <a:ea typeface="Calibri" panose="020F0502020204030204" pitchFamily="34" charset="0"/>
                <a:cs typeface="Times New Roman" panose="02020603050405020304" pitchFamily="18" charset="0"/>
              </a:rPr>
              <a:t>fractures</a:t>
            </a:r>
            <a:r>
              <a:rPr lang="uk-UA" sz="2600" b="1" dirty="0">
                <a:latin typeface="Times New Roman" panose="02020603050405020304" pitchFamily="18" charset="0"/>
                <a:ea typeface="Calibri" panose="020F0502020204030204" pitchFamily="34" charset="0"/>
                <a:cs typeface="Times New Roman" panose="02020603050405020304" pitchFamily="18" charset="0"/>
              </a:rPr>
              <a:t>.</a:t>
            </a:r>
            <a:endParaRPr lang="ru-RU" sz="1900" dirty="0">
              <a:latin typeface="Calibri" panose="020F0502020204030204" pitchFamily="34" charset="0"/>
              <a:ea typeface="Calibri" panose="020F0502020204030204" pitchFamily="34" charset="0"/>
              <a:cs typeface="Times New Roman" panose="02020603050405020304" pitchFamily="18" charset="0"/>
            </a:endParaRPr>
          </a:p>
          <a:p>
            <a:pPr indent="450215">
              <a:lnSpc>
                <a:spcPct val="107000"/>
              </a:lnSpc>
            </a:pPr>
            <a:r>
              <a:rPr lang="uk-UA" sz="2600" b="1" dirty="0" err="1">
                <a:latin typeface="Times New Roman" panose="02020603050405020304" pitchFamily="18" charset="0"/>
                <a:ea typeface="Calibri" panose="020F0502020204030204" pitchFamily="34" charset="0"/>
                <a:cs typeface="Times New Roman" panose="02020603050405020304" pitchFamily="18" charset="0"/>
              </a:rPr>
              <a:t>sunstroke</a:t>
            </a:r>
            <a:r>
              <a:rPr lang="uk-UA" sz="2600" b="1" dirty="0">
                <a:latin typeface="Times New Roman" panose="02020603050405020304" pitchFamily="18" charset="0"/>
                <a:ea typeface="Calibri" panose="020F0502020204030204" pitchFamily="34" charset="0"/>
                <a:cs typeface="Times New Roman" panose="02020603050405020304" pitchFamily="18" charset="0"/>
              </a:rPr>
              <a:t> </a:t>
            </a:r>
          </a:p>
          <a:p>
            <a:pPr indent="450215">
              <a:lnSpc>
                <a:spcPct val="107000"/>
              </a:lnSpc>
            </a:pPr>
            <a:r>
              <a:rPr lang="uk-UA" sz="2600" b="1" dirty="0" err="1">
                <a:latin typeface="Times New Roman" panose="02020603050405020304" pitchFamily="18" charset="0"/>
                <a:ea typeface="Calibri" panose="020F0502020204030204" pitchFamily="34" charset="0"/>
                <a:cs typeface="Times New Roman" panose="02020603050405020304" pitchFamily="18" charset="0"/>
              </a:rPr>
              <a:t>e.g</a:t>
            </a:r>
            <a:r>
              <a:rPr lang="uk-UA" sz="2600" b="1" dirty="0">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latin typeface="Times New Roman" panose="02020603050405020304" pitchFamily="18" charset="0"/>
                <a:ea typeface="Calibri" panose="020F0502020204030204" pitchFamily="34" charset="0"/>
                <a:cs typeface="Times New Roman" panose="02020603050405020304" pitchFamily="18" charset="0"/>
              </a:rPr>
              <a:t>He</a:t>
            </a:r>
            <a:r>
              <a:rPr lang="uk-UA" sz="2600" b="1" dirty="0">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latin typeface="Times New Roman" panose="02020603050405020304" pitchFamily="18" charset="0"/>
                <a:ea typeface="Calibri" panose="020F0502020204030204" pitchFamily="34" charset="0"/>
                <a:cs typeface="Times New Roman" panose="02020603050405020304" pitchFamily="18" charset="0"/>
              </a:rPr>
              <a:t>can</a:t>
            </a:r>
            <a:r>
              <a:rPr lang="uk-UA" sz="2600" b="1" dirty="0">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latin typeface="Times New Roman" panose="02020603050405020304" pitchFamily="18" charset="0"/>
                <a:ea typeface="Calibri" panose="020F0502020204030204" pitchFamily="34" charset="0"/>
                <a:cs typeface="Times New Roman" panose="02020603050405020304" pitchFamily="18" charset="0"/>
              </a:rPr>
              <a:t>get</a:t>
            </a:r>
            <a:r>
              <a:rPr lang="uk-UA" sz="2600" b="1" dirty="0">
                <a:latin typeface="Times New Roman" panose="02020603050405020304" pitchFamily="18" charset="0"/>
                <a:ea typeface="Calibri" panose="020F0502020204030204" pitchFamily="34" charset="0"/>
                <a:cs typeface="Times New Roman" panose="02020603050405020304" pitchFamily="18" charset="0"/>
              </a:rPr>
              <a:t> a </a:t>
            </a:r>
            <a:r>
              <a:rPr lang="uk-UA" sz="2600" b="1" dirty="0" err="1">
                <a:latin typeface="Times New Roman" panose="02020603050405020304" pitchFamily="18" charset="0"/>
                <a:ea typeface="Calibri" panose="020F0502020204030204" pitchFamily="34" charset="0"/>
                <a:cs typeface="Times New Roman" panose="02020603050405020304" pitchFamily="18" charset="0"/>
              </a:rPr>
              <a:t>sunstroke</a:t>
            </a:r>
            <a:r>
              <a:rPr lang="uk-UA" sz="2600" b="1" dirty="0">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latin typeface="Times New Roman" panose="02020603050405020304" pitchFamily="18" charset="0"/>
                <a:ea typeface="Calibri" panose="020F0502020204030204" pitchFamily="34" charset="0"/>
                <a:cs typeface="Times New Roman" panose="02020603050405020304" pitchFamily="18" charset="0"/>
              </a:rPr>
              <a:t>It's</a:t>
            </a:r>
            <a:r>
              <a:rPr lang="uk-UA" sz="2600" b="1" dirty="0">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latin typeface="Times New Roman" panose="02020603050405020304" pitchFamily="18" charset="0"/>
                <a:ea typeface="Calibri" panose="020F0502020204030204" pitchFamily="34" charset="0"/>
                <a:cs typeface="Times New Roman" panose="02020603050405020304" pitchFamily="18" charset="0"/>
              </a:rPr>
              <a:t>very</a:t>
            </a:r>
            <a:r>
              <a:rPr lang="uk-UA" sz="2600" b="1" dirty="0">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latin typeface="Times New Roman" panose="02020603050405020304" pitchFamily="18" charset="0"/>
                <a:ea typeface="Calibri" panose="020F0502020204030204" pitchFamily="34" charset="0"/>
                <a:cs typeface="Times New Roman" panose="02020603050405020304" pitchFamily="18" charset="0"/>
              </a:rPr>
              <a:t>hot</a:t>
            </a:r>
            <a:r>
              <a:rPr lang="uk-UA" sz="2600" b="1" dirty="0">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latin typeface="Times New Roman" panose="02020603050405020304" pitchFamily="18" charset="0"/>
                <a:ea typeface="Calibri" panose="020F0502020204030204" pitchFamily="34" charset="0"/>
                <a:cs typeface="Times New Roman" panose="02020603050405020304" pitchFamily="18" charset="0"/>
              </a:rPr>
              <a:t>today</a:t>
            </a:r>
            <a:r>
              <a:rPr lang="uk-UA" sz="2600" b="1" dirty="0">
                <a:latin typeface="Times New Roman" panose="02020603050405020304" pitchFamily="18" charset="0"/>
                <a:ea typeface="Calibri" panose="020F0502020204030204" pitchFamily="34" charset="0"/>
                <a:cs typeface="Times New Roman" panose="02020603050405020304" pitchFamily="18" charset="0"/>
              </a:rPr>
              <a:t>.</a:t>
            </a:r>
            <a:endParaRPr lang="ru-RU" sz="1900" dirty="0">
              <a:latin typeface="Calibri" panose="020F0502020204030204" pitchFamily="34" charset="0"/>
              <a:ea typeface="Calibri" panose="020F0502020204030204" pitchFamily="34" charset="0"/>
              <a:cs typeface="Times New Roman" panose="02020603050405020304" pitchFamily="18" charset="0"/>
            </a:endParaRPr>
          </a:p>
          <a:p>
            <a:pPr indent="450215">
              <a:lnSpc>
                <a:spcPct val="107000"/>
              </a:lnSpc>
            </a:pPr>
            <a:r>
              <a:rPr lang="uk-UA" sz="2600" b="1" dirty="0" err="1">
                <a:latin typeface="Times New Roman" panose="02020603050405020304" pitchFamily="18" charset="0"/>
                <a:ea typeface="Calibri" panose="020F0502020204030204" pitchFamily="34" charset="0"/>
                <a:cs typeface="Times New Roman" panose="02020603050405020304" pitchFamily="18" charset="0"/>
              </a:rPr>
              <a:t>fever</a:t>
            </a:r>
            <a:r>
              <a:rPr lang="uk-UA" sz="2600" b="1" dirty="0">
                <a:latin typeface="Times New Roman" panose="02020603050405020304" pitchFamily="18" charset="0"/>
                <a:ea typeface="Calibri" panose="020F0502020204030204" pitchFamily="34" charset="0"/>
                <a:cs typeface="Times New Roman" panose="02020603050405020304" pitchFamily="18" charset="0"/>
              </a:rPr>
              <a:t> </a:t>
            </a:r>
          </a:p>
          <a:p>
            <a:pPr indent="450215">
              <a:lnSpc>
                <a:spcPct val="107000"/>
              </a:lnSpc>
            </a:pPr>
            <a:r>
              <a:rPr lang="uk-UA" sz="2600" b="1" dirty="0" err="1">
                <a:latin typeface="Times New Roman" panose="02020603050405020304" pitchFamily="18" charset="0"/>
                <a:ea typeface="Calibri" panose="020F0502020204030204" pitchFamily="34" charset="0"/>
                <a:cs typeface="Times New Roman" panose="02020603050405020304" pitchFamily="18" charset="0"/>
              </a:rPr>
              <a:t>e.g</a:t>
            </a:r>
            <a:r>
              <a:rPr lang="uk-UA" sz="2600" b="1" dirty="0">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latin typeface="Times New Roman" panose="02020603050405020304" pitchFamily="18" charset="0"/>
                <a:ea typeface="Calibri" panose="020F0502020204030204" pitchFamily="34" charset="0"/>
                <a:cs typeface="Times New Roman" panose="02020603050405020304" pitchFamily="18" charset="0"/>
              </a:rPr>
              <a:t>She</a:t>
            </a:r>
            <a:r>
              <a:rPr lang="uk-UA" sz="2600" b="1" dirty="0">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latin typeface="Times New Roman" panose="02020603050405020304" pitchFamily="18" charset="0"/>
                <a:ea typeface="Calibri" panose="020F0502020204030204" pitchFamily="34" charset="0"/>
                <a:cs typeface="Times New Roman" panose="02020603050405020304" pitchFamily="18" charset="0"/>
              </a:rPr>
              <a:t>had</a:t>
            </a:r>
            <a:r>
              <a:rPr lang="uk-UA" sz="2600" b="1" dirty="0">
                <a:latin typeface="Times New Roman" panose="02020603050405020304" pitchFamily="18" charset="0"/>
                <a:ea typeface="Calibri" panose="020F0502020204030204" pitchFamily="34" charset="0"/>
                <a:cs typeface="Times New Roman" panose="02020603050405020304" pitchFamily="18" charset="0"/>
              </a:rPr>
              <a:t> a </a:t>
            </a:r>
            <a:r>
              <a:rPr lang="uk-UA" sz="2600" b="1" dirty="0" err="1">
                <a:latin typeface="Times New Roman" panose="02020603050405020304" pitchFamily="18" charset="0"/>
                <a:ea typeface="Calibri" panose="020F0502020204030204" pitchFamily="34" charset="0"/>
                <a:cs typeface="Times New Roman" panose="02020603050405020304" pitchFamily="18" charset="0"/>
              </a:rPr>
              <a:t>bad</a:t>
            </a:r>
            <a:r>
              <a:rPr lang="uk-UA" sz="2600" b="1" dirty="0">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latin typeface="Times New Roman" panose="02020603050405020304" pitchFamily="18" charset="0"/>
                <a:ea typeface="Calibri" panose="020F0502020204030204" pitchFamily="34" charset="0"/>
                <a:cs typeface="Times New Roman" panose="02020603050405020304" pitchFamily="18" charset="0"/>
              </a:rPr>
              <a:t>fever</a:t>
            </a:r>
            <a:r>
              <a:rPr lang="uk-UA" sz="2600" b="1" dirty="0">
                <a:latin typeface="Times New Roman" panose="02020603050405020304" pitchFamily="18" charset="0"/>
                <a:ea typeface="Calibri" panose="020F0502020204030204" pitchFamily="34" charset="0"/>
                <a:cs typeface="Times New Roman" panose="02020603050405020304" pitchFamily="18" charset="0"/>
              </a:rPr>
              <a:t>.</a:t>
            </a:r>
            <a:endParaRPr lang="ru-RU" sz="1900" dirty="0">
              <a:latin typeface="Calibri" panose="020F0502020204030204" pitchFamily="34" charset="0"/>
              <a:ea typeface="Calibri" panose="020F0502020204030204" pitchFamily="34" charset="0"/>
              <a:cs typeface="Times New Roman" panose="02020603050405020304" pitchFamily="18" charset="0"/>
            </a:endParaRPr>
          </a:p>
          <a:p>
            <a:pPr indent="450215">
              <a:lnSpc>
                <a:spcPct val="107000"/>
              </a:lnSpc>
            </a:pPr>
            <a:r>
              <a:rPr lang="uk-UA" sz="2600" b="1" dirty="0" err="1">
                <a:latin typeface="Times New Roman" panose="02020603050405020304" pitchFamily="18" charset="0"/>
                <a:ea typeface="Calibri" panose="020F0502020204030204" pitchFamily="34" charset="0"/>
                <a:cs typeface="Times New Roman" panose="02020603050405020304" pitchFamily="18" charset="0"/>
              </a:rPr>
              <a:t>temperature</a:t>
            </a:r>
            <a:r>
              <a:rPr lang="uk-UA" sz="2600" b="1" dirty="0">
                <a:latin typeface="Times New Roman" panose="02020603050405020304" pitchFamily="18" charset="0"/>
                <a:ea typeface="Calibri" panose="020F0502020204030204" pitchFamily="34" charset="0"/>
                <a:cs typeface="Times New Roman" panose="02020603050405020304" pitchFamily="18" charset="0"/>
              </a:rPr>
              <a:t> </a:t>
            </a:r>
          </a:p>
          <a:p>
            <a:pPr indent="450215">
              <a:lnSpc>
                <a:spcPct val="107000"/>
              </a:lnSpc>
            </a:pPr>
            <a:r>
              <a:rPr lang="uk-UA" sz="2600" b="1" dirty="0" err="1">
                <a:latin typeface="Times New Roman" panose="02020603050405020304" pitchFamily="18" charset="0"/>
                <a:ea typeface="Calibri" panose="020F0502020204030204" pitchFamily="34" charset="0"/>
              </a:rPr>
              <a:t>e.g</a:t>
            </a:r>
            <a:r>
              <a:rPr lang="uk-UA" sz="2600" b="1" dirty="0">
                <a:latin typeface="Times New Roman" panose="02020603050405020304" pitchFamily="18" charset="0"/>
                <a:ea typeface="Calibri" panose="020F0502020204030204" pitchFamily="34" charset="0"/>
              </a:rPr>
              <a:t>. </a:t>
            </a:r>
            <a:r>
              <a:rPr lang="uk-UA" sz="2600" b="1" dirty="0" err="1">
                <a:latin typeface="Times New Roman" panose="02020603050405020304" pitchFamily="18" charset="0"/>
                <a:ea typeface="Calibri" panose="020F0502020204030204" pitchFamily="34" charset="0"/>
              </a:rPr>
              <a:t>Her</a:t>
            </a:r>
            <a:r>
              <a:rPr lang="uk-UA" sz="2600" b="1" dirty="0">
                <a:latin typeface="Times New Roman" panose="02020603050405020304" pitchFamily="18" charset="0"/>
                <a:ea typeface="Calibri" panose="020F0502020204030204" pitchFamily="34" charset="0"/>
              </a:rPr>
              <a:t> son </a:t>
            </a:r>
            <a:r>
              <a:rPr lang="uk-UA" sz="2600" b="1" dirty="0">
                <a:latin typeface="Times New Roman" panose="02020603050405020304" pitchFamily="18" charset="0"/>
                <a:ea typeface="Calibri" panose="020F0502020204030204" pitchFamily="34" charset="0"/>
                <a:cs typeface="Times New Roman" panose="02020603050405020304" pitchFamily="18" charset="0"/>
              </a:rPr>
              <a:t>a </a:t>
            </a:r>
            <a:r>
              <a:rPr lang="uk-UA" sz="2600" b="1" dirty="0" err="1">
                <a:latin typeface="Times New Roman" panose="02020603050405020304" pitchFamily="18" charset="0"/>
                <a:ea typeface="Calibri" panose="020F0502020204030204" pitchFamily="34" charset="0"/>
                <a:cs typeface="Times New Roman" panose="02020603050405020304" pitchFamily="18" charset="0"/>
              </a:rPr>
              <a:t>high</a:t>
            </a:r>
            <a:r>
              <a:rPr lang="uk-UA" sz="2600" b="1" dirty="0">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latin typeface="Times New Roman" panose="02020603050405020304" pitchFamily="18" charset="0"/>
                <a:ea typeface="Calibri" panose="020F0502020204030204" pitchFamily="34" charset="0"/>
                <a:cs typeface="Times New Roman" panose="02020603050405020304" pitchFamily="18" charset="0"/>
              </a:rPr>
              <a:t>temperature</a:t>
            </a:r>
            <a:r>
              <a:rPr lang="uk-UA" sz="2600" b="1" dirty="0">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latin typeface="Times New Roman" panose="02020603050405020304" pitchFamily="18" charset="0"/>
                <a:ea typeface="Calibri" panose="020F0502020204030204" pitchFamily="34" charset="0"/>
                <a:cs typeface="Times New Roman" panose="02020603050405020304" pitchFamily="18" charset="0"/>
              </a:rPr>
              <a:t>in</a:t>
            </a:r>
            <a:r>
              <a:rPr lang="uk-UA" sz="2600" b="1" dirty="0">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latin typeface="Times New Roman" panose="02020603050405020304" pitchFamily="18" charset="0"/>
                <a:ea typeface="Calibri" panose="020F0502020204030204" pitchFamily="34" charset="0"/>
                <a:cs typeface="Times New Roman" panose="02020603050405020304" pitchFamily="18" charset="0"/>
              </a:rPr>
              <a:t>the</a:t>
            </a:r>
            <a:r>
              <a:rPr lang="uk-UA" sz="2600" b="1" dirty="0">
                <a:latin typeface="Times New Roman" panose="02020603050405020304" pitchFamily="18" charset="0"/>
                <a:ea typeface="Calibri" panose="020F0502020204030204" pitchFamily="34" charset="0"/>
                <a:cs typeface="Times New Roman" panose="02020603050405020304" pitchFamily="18" charset="0"/>
              </a:rPr>
              <a:t> </a:t>
            </a:r>
            <a:r>
              <a:rPr lang="uk-UA" sz="2600" b="1" dirty="0" err="1">
                <a:latin typeface="Times New Roman" panose="02020603050405020304" pitchFamily="18" charset="0"/>
                <a:ea typeface="Calibri" panose="020F0502020204030204" pitchFamily="34" charset="0"/>
                <a:cs typeface="Times New Roman" panose="02020603050405020304" pitchFamily="18" charset="0"/>
              </a:rPr>
              <a:t>evening</a:t>
            </a:r>
            <a:r>
              <a:rPr lang="uk-UA" sz="2600" b="1" dirty="0">
                <a:latin typeface="Times New Roman" panose="02020603050405020304" pitchFamily="18" charset="0"/>
                <a:ea typeface="Calibri" panose="020F0502020204030204" pitchFamily="34" charset="0"/>
                <a:cs typeface="Times New Roman" panose="02020603050405020304" pitchFamily="18" charset="0"/>
              </a:rPr>
              <a:t>.</a:t>
            </a:r>
            <a:endParaRPr lang="ru-RU" sz="1900" dirty="0">
              <a:latin typeface="Calibri" panose="020F0502020204030204" pitchFamily="34" charset="0"/>
              <a:ea typeface="Calibri" panose="020F0502020204030204" pitchFamily="34" charset="0"/>
              <a:cs typeface="Times New Roman" panose="02020603050405020304" pitchFamily="18" charset="0"/>
            </a:endParaRPr>
          </a:p>
          <a:p>
            <a:endParaRPr lang="ru-RU" sz="1100" dirty="0">
              <a:solidFill>
                <a:prstClr val="black">
                  <a:lumMod val="75000"/>
                  <a:lumOff val="25000"/>
                </a:prstClr>
              </a:solidFill>
            </a:endParaRPr>
          </a:p>
          <a:p>
            <a:endParaRPr lang="ru-RU" dirty="0"/>
          </a:p>
        </p:txBody>
      </p:sp>
    </p:spTree>
    <p:extLst>
      <p:ext uri="{BB962C8B-B14F-4D97-AF65-F5344CB8AC3E}">
        <p14:creationId xmlns:p14="http://schemas.microsoft.com/office/powerpoint/2010/main" val="1241959644"/>
      </p:ext>
    </p:extLst>
  </p:cSld>
  <p:clrMapOvr>
    <a:masterClrMapping/>
  </p:clrMapOvr>
  <p:transition spd="med">
    <p:pull/>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2313709"/>
            <a:ext cx="8596668" cy="955963"/>
          </a:xfrm>
        </p:spPr>
        <p:txBody>
          <a:bodyPr>
            <a:normAutofit/>
          </a:bodyPr>
          <a:lstStyle/>
          <a:p>
            <a:pPr algn="ctr"/>
            <a:r>
              <a:rPr lang="en-US" sz="4400" b="1" dirty="0"/>
              <a:t>Translate into English</a:t>
            </a:r>
            <a:endParaRPr lang="ru-RU" sz="4400" b="1" dirty="0"/>
          </a:p>
        </p:txBody>
      </p:sp>
      <p:sp>
        <p:nvSpPr>
          <p:cNvPr id="3" name="Объект 2"/>
          <p:cNvSpPr>
            <a:spLocks noGrp="1"/>
          </p:cNvSpPr>
          <p:nvPr>
            <p:ph idx="1"/>
          </p:nvPr>
        </p:nvSpPr>
        <p:spPr>
          <a:xfrm>
            <a:off x="677334" y="3532909"/>
            <a:ext cx="8596668" cy="2508453"/>
          </a:xfrm>
        </p:spPr>
        <p:txBody>
          <a:bodyPr>
            <a:normAutofit/>
          </a:bodyPr>
          <a:lstStyle/>
          <a:p>
            <a:endParaRPr lang="ru-RU" sz="2400" dirty="0"/>
          </a:p>
        </p:txBody>
      </p:sp>
    </p:spTree>
    <p:extLst>
      <p:ext uri="{BB962C8B-B14F-4D97-AF65-F5344CB8AC3E}">
        <p14:creationId xmlns:p14="http://schemas.microsoft.com/office/powerpoint/2010/main" val="4164937447"/>
      </p:ext>
    </p:extLst>
  </p:cSld>
  <p:clrMapOvr>
    <a:masterClrMapping/>
  </p:clrMapOvr>
  <p:transition spd="med">
    <p:pull/>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387927" y="318655"/>
            <a:ext cx="9573491" cy="6165272"/>
          </a:xfrm>
        </p:spPr>
        <p:txBody>
          <a:bodyPr>
            <a:normAutofit fontScale="92500" lnSpcReduction="20000"/>
          </a:bodyPr>
          <a:lstStyle/>
          <a:p>
            <a:pPr indent="450215">
              <a:lnSpc>
                <a:spcPct val="107000"/>
              </a:lnSpc>
            </a:pPr>
            <a:r>
              <a:rPr lang="uk-UA" sz="1900" b="1" dirty="0">
                <a:latin typeface="Times New Roman" panose="02020603050405020304" pitchFamily="18" charset="0"/>
                <a:ea typeface="Calibri" panose="020F0502020204030204" pitchFamily="34" charset="0"/>
                <a:cs typeface="Times New Roman" panose="02020603050405020304" pitchFamily="18" charset="0"/>
              </a:rPr>
              <a:t>сильний головний біль (біль у серці, у вусі, у животі, зубний)</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pPr indent="450215">
              <a:lnSpc>
                <a:spcPct val="107000"/>
              </a:lnSpc>
            </a:pPr>
            <a:r>
              <a:rPr lang="uk-UA" sz="1900" b="1" dirty="0">
                <a:latin typeface="Times New Roman" panose="02020603050405020304" pitchFamily="18" charset="0"/>
                <a:ea typeface="Calibri" panose="020F0502020204030204" pitchFamily="34" charset="0"/>
                <a:cs typeface="Times New Roman" panose="02020603050405020304" pitchFamily="18" charset="0"/>
              </a:rPr>
              <a:t>прийняти таблетку від...</a:t>
            </a:r>
          </a:p>
          <a:p>
            <a:pPr indent="450215">
              <a:lnSpc>
                <a:spcPct val="107000"/>
              </a:lnSpc>
            </a:pPr>
            <a:r>
              <a:rPr lang="uk-UA" sz="1900" b="1" dirty="0">
                <a:latin typeface="Times New Roman" panose="02020603050405020304" pitchFamily="18" charset="0"/>
                <a:ea typeface="Calibri" panose="020F0502020204030204" pitchFamily="34" charset="0"/>
                <a:cs typeface="Times New Roman" panose="02020603050405020304" pitchFamily="18" charset="0"/>
              </a:rPr>
              <a:t> - полоскати рот</a:t>
            </a:r>
          </a:p>
          <a:p>
            <a:pPr indent="450215">
              <a:lnSpc>
                <a:spcPct val="107000"/>
              </a:lnSpc>
            </a:pPr>
            <a:r>
              <a:rPr lang="uk-UA" sz="1900" b="1" dirty="0">
                <a:latin typeface="Times New Roman" panose="02020603050405020304" pitchFamily="18" charset="0"/>
                <a:ea typeface="Calibri" panose="020F0502020204030204" pitchFamily="34" charset="0"/>
                <a:cs typeface="Times New Roman" panose="02020603050405020304" pitchFamily="18" charset="0"/>
              </a:rPr>
              <a:t> - дотримуватись дієти</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pPr indent="450215">
              <a:lnSpc>
                <a:spcPct val="107000"/>
              </a:lnSpc>
            </a:pPr>
            <a:r>
              <a:rPr lang="uk-UA" sz="1900" b="1" dirty="0">
                <a:latin typeface="Times New Roman" panose="02020603050405020304" pitchFamily="18" charset="0"/>
                <a:ea typeface="Calibri" panose="020F0502020204030204" pitchFamily="34" charset="0"/>
                <a:cs typeface="Times New Roman" panose="02020603050405020304" pitchFamily="18" charset="0"/>
              </a:rPr>
              <a:t>- покласти теплий компрес на...</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pPr indent="450215">
              <a:lnSpc>
                <a:spcPct val="107000"/>
              </a:lnSpc>
            </a:pPr>
            <a:r>
              <a:rPr lang="uk-UA" sz="1900" b="1" dirty="0">
                <a:latin typeface="Times New Roman" panose="02020603050405020304" pitchFamily="18" charset="0"/>
                <a:ea typeface="Calibri" panose="020F0502020204030204" pitchFamily="34" charset="0"/>
                <a:cs typeface="Times New Roman" panose="02020603050405020304" pitchFamily="18" charset="0"/>
              </a:rPr>
              <a:t>- прослухати серце</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pPr indent="450215">
              <a:lnSpc>
                <a:spcPct val="107000"/>
              </a:lnSpc>
            </a:pPr>
            <a:r>
              <a:rPr lang="uk-UA" sz="1900" b="1" dirty="0">
                <a:latin typeface="Times New Roman" panose="02020603050405020304" pitchFamily="18" charset="0"/>
                <a:ea typeface="Calibri" panose="020F0502020204030204" pitchFamily="34" charset="0"/>
                <a:cs typeface="Times New Roman" panose="02020603050405020304" pitchFamily="18" charset="0"/>
              </a:rPr>
              <a:t>- слабке серце</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pPr indent="450215">
              <a:lnSpc>
                <a:spcPct val="107000"/>
              </a:lnSpc>
            </a:pPr>
            <a:r>
              <a:rPr lang="uk-UA" sz="1900" b="1" dirty="0">
                <a:latin typeface="Times New Roman" panose="02020603050405020304" pitchFamily="18" charset="0"/>
                <a:ea typeface="Calibri" panose="020F0502020204030204" pitchFamily="34" charset="0"/>
                <a:cs typeface="Times New Roman" panose="02020603050405020304" pitchFamily="18" charset="0"/>
              </a:rPr>
              <a:t>- полоскати горло</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pPr indent="450215">
              <a:lnSpc>
                <a:spcPct val="107000"/>
              </a:lnSpc>
            </a:pPr>
            <a:r>
              <a:rPr lang="uk-UA" sz="1900" b="1" dirty="0">
                <a:latin typeface="Times New Roman" panose="02020603050405020304" pitchFamily="18" charset="0"/>
                <a:ea typeface="Calibri" panose="020F0502020204030204" pitchFamily="34" charset="0"/>
                <a:cs typeface="Times New Roman" panose="02020603050405020304" pitchFamily="18" charset="0"/>
              </a:rPr>
              <a:t>- сухий (сильний) кашель</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pPr indent="450215">
              <a:lnSpc>
                <a:spcPct val="107000"/>
              </a:lnSpc>
            </a:pPr>
            <a:r>
              <a:rPr lang="uk-UA" sz="1900" b="1" dirty="0">
                <a:latin typeface="Times New Roman" panose="02020603050405020304" pitchFamily="18" charset="0"/>
                <a:ea typeface="Calibri" panose="020F0502020204030204" pitchFamily="34" charset="0"/>
                <a:cs typeface="Times New Roman" panose="02020603050405020304" pitchFamily="18" charset="0"/>
              </a:rPr>
              <a:t>- сильний нежить</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pPr indent="450215">
              <a:lnSpc>
                <a:spcPct val="107000"/>
              </a:lnSpc>
            </a:pPr>
            <a:r>
              <a:rPr lang="uk-UA" sz="1900" b="1" dirty="0">
                <a:latin typeface="Times New Roman" panose="02020603050405020304" pitchFamily="18" charset="0"/>
                <a:ea typeface="Calibri" panose="020F0502020204030204" pitchFamily="34" charset="0"/>
                <a:cs typeface="Times New Roman" panose="02020603050405020304" pitchFamily="18" charset="0"/>
              </a:rPr>
              <a:t>- нежить</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pPr indent="450215">
              <a:lnSpc>
                <a:spcPct val="107000"/>
              </a:lnSpc>
            </a:pPr>
            <a:r>
              <a:rPr lang="uk-UA" sz="1900" b="1" dirty="0">
                <a:latin typeface="Times New Roman" panose="02020603050405020304" pitchFamily="18" charset="0"/>
                <a:ea typeface="Calibri" panose="020F0502020204030204" pitchFamily="34" charset="0"/>
                <a:cs typeface="Times New Roman" panose="02020603050405020304" pitchFamily="18" charset="0"/>
              </a:rPr>
              <a:t>- накладати шини</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pPr indent="450215">
              <a:lnSpc>
                <a:spcPct val="107000"/>
              </a:lnSpc>
            </a:pPr>
            <a:r>
              <a:rPr lang="uk-UA" sz="1900" b="1" dirty="0">
                <a:latin typeface="Times New Roman" panose="02020603050405020304" pitchFamily="18" charset="0"/>
                <a:ea typeface="Calibri" panose="020F0502020204030204" pitchFamily="34" charset="0"/>
                <a:cs typeface="Times New Roman" panose="02020603050405020304" pitchFamily="18" charset="0"/>
              </a:rPr>
              <a:t>- накласти гіпс</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pPr indent="450215">
              <a:lnSpc>
                <a:spcPct val="107000"/>
              </a:lnSpc>
            </a:pPr>
            <a:r>
              <a:rPr lang="uk-UA" sz="1900" b="1" dirty="0">
                <a:latin typeface="Times New Roman" panose="02020603050405020304" pitchFamily="18" charset="0"/>
                <a:ea typeface="Calibri" panose="020F0502020204030204" pitchFamily="34" charset="0"/>
                <a:cs typeface="Times New Roman" panose="02020603050405020304" pitchFamily="18" charset="0"/>
              </a:rPr>
              <a:t>- охолодити тіло</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pPr indent="450215">
              <a:lnSpc>
                <a:spcPct val="107000"/>
              </a:lnSpc>
            </a:pPr>
            <a:r>
              <a:rPr lang="uk-UA" sz="1900" b="1" dirty="0">
                <a:latin typeface="Times New Roman" panose="02020603050405020304" pitchFamily="18" charset="0"/>
                <a:ea typeface="Calibri" panose="020F0502020204030204" pitchFamily="34" charset="0"/>
                <a:cs typeface="Times New Roman" panose="02020603050405020304" pitchFamily="18" charset="0"/>
              </a:rPr>
              <a:t>- залишатися в ліжку</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pPr indent="450215">
              <a:lnSpc>
                <a:spcPct val="107000"/>
              </a:lnSpc>
            </a:pPr>
            <a:r>
              <a:rPr lang="uk-UA" sz="1900" b="1" dirty="0">
                <a:latin typeface="Times New Roman" panose="02020603050405020304" pitchFamily="18" charset="0"/>
                <a:ea typeface="Calibri" panose="020F0502020204030204" pitchFamily="34" charset="0"/>
                <a:cs typeface="Times New Roman" panose="02020603050405020304" pitchFamily="18" charset="0"/>
              </a:rPr>
              <a:t>- застудитися</a:t>
            </a:r>
            <a:endParaRPr lang="ru-RU" sz="1500" dirty="0">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4274183279"/>
      </p:ext>
    </p:extLst>
  </p:cSld>
  <p:clrMapOvr>
    <a:masterClrMapping/>
  </p:clrMapOvr>
  <p:transition spd="med">
    <p:pull/>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a:xfrm>
            <a:off x="677334" y="831273"/>
            <a:ext cx="8596668" cy="5721927"/>
          </a:xfrm>
        </p:spPr>
        <p:txBody>
          <a:bodyPr>
            <a:normAutofit fontScale="92500" lnSpcReduction="10000"/>
          </a:bodyPr>
          <a:lstStyle/>
          <a:p>
            <a:pPr marL="0" indent="0" algn="ctr">
              <a:buNone/>
            </a:pPr>
            <a:r>
              <a:rPr lang="en-US" sz="3200" b="1" dirty="0">
                <a:latin typeface="Times New Roman" panose="02020603050405020304" pitchFamily="18" charset="0"/>
                <a:ea typeface="Times New Roman" panose="02020603050405020304" pitchFamily="18" charset="0"/>
              </a:rPr>
              <a:t>Act out the dialogues.</a:t>
            </a:r>
          </a:p>
          <a:p>
            <a:pPr algn="ctr"/>
            <a:r>
              <a:rPr lang="en-US" sz="3200" b="1" dirty="0">
                <a:latin typeface="Times New Roman" panose="02020603050405020304" pitchFamily="18" charset="0"/>
              </a:rPr>
              <a:t>Theme: Admitting to the hospital. Medical history</a:t>
            </a:r>
          </a:p>
          <a:p>
            <a:pPr marL="0" indent="0" algn="ctr">
              <a:buNone/>
            </a:pPr>
            <a:endParaRPr lang="en-US" sz="3200" b="1" dirty="0">
              <a:latin typeface="Times New Roman" panose="02020603050405020304" pitchFamily="18" charset="0"/>
            </a:endParaRPr>
          </a:p>
          <a:p>
            <a:pPr marL="255905" algn="just">
              <a:lnSpc>
                <a:spcPts val="1175"/>
              </a:lnSpc>
              <a:spcBef>
                <a:spcPts val="1010"/>
              </a:spcBef>
            </a:pP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Memorize the plan of questioning a patient.</a:t>
            </a:r>
          </a:p>
          <a:p>
            <a:pPr marL="255905" algn="just">
              <a:lnSpc>
                <a:spcPts val="1175"/>
              </a:lnSpc>
              <a:spcBef>
                <a:spcPts val="1010"/>
              </a:spcBef>
            </a:pPr>
            <a:endParaRPr lang="ru-RU" sz="4000" dirty="0">
              <a:latin typeface="Calibri" panose="020F0502020204030204" pitchFamily="34" charset="0"/>
              <a:ea typeface="Calibri" panose="020F0502020204030204" pitchFamily="34" charset="0"/>
              <a:cs typeface="Times New Roman" panose="02020603050405020304" pitchFamily="18" charset="0"/>
            </a:endParaRPr>
          </a:p>
          <a:p>
            <a:pPr lvl="0">
              <a:buFont typeface="Times New Roman" panose="02020603050405020304" pitchFamily="18" charset="0"/>
              <a:buAutoNum type="arabicPeriod"/>
              <a:tabLst>
                <a:tab pos="389890" algn="l"/>
              </a:tabLst>
            </a:pPr>
            <a:r>
              <a:rPr lang="en-US" sz="3200" dirty="0">
                <a:latin typeface="Times New Roman" panose="02020603050405020304" pitchFamily="18" charset="0"/>
                <a:ea typeface="Times New Roman" panose="02020603050405020304" pitchFamily="18" charset="0"/>
                <a:cs typeface="Times New Roman" panose="02020603050405020304" pitchFamily="18" charset="0"/>
              </a:rPr>
              <a:t>Introduction </a:t>
            </a:r>
            <a:r>
              <a:rPr lang="uk-UA" sz="3200" dirty="0">
                <a:latin typeface="Times New Roman" panose="02020603050405020304" pitchFamily="18" charset="0"/>
                <a:ea typeface="Times New Roman" panose="02020603050405020304" pitchFamily="18" charset="0"/>
                <a:cs typeface="Times New Roman" panose="02020603050405020304" pitchFamily="18" charset="0"/>
              </a:rPr>
              <a:t>(вступ)</a:t>
            </a:r>
            <a:endParaRPr lang="ru-RU" sz="4000" dirty="0">
              <a:latin typeface="Calibri" panose="020F0502020204030204" pitchFamily="34" charset="0"/>
              <a:ea typeface="Calibri" panose="020F0502020204030204" pitchFamily="34" charset="0"/>
              <a:cs typeface="Times New Roman" panose="02020603050405020304" pitchFamily="18" charset="0"/>
            </a:endParaRPr>
          </a:p>
          <a:p>
            <a:pPr lvl="0">
              <a:buFont typeface="Times New Roman" panose="02020603050405020304" pitchFamily="18" charset="0"/>
              <a:buAutoNum type="arabicPeriod"/>
              <a:tabLst>
                <a:tab pos="389890" algn="l"/>
              </a:tabLst>
            </a:pPr>
            <a:r>
              <a:rPr lang="en-US" sz="3200" dirty="0">
                <a:latin typeface="Times New Roman" panose="02020603050405020304" pitchFamily="18" charset="0"/>
                <a:ea typeface="Times New Roman" panose="02020603050405020304" pitchFamily="18" charset="0"/>
                <a:cs typeface="Times New Roman" panose="02020603050405020304" pitchFamily="18" charset="0"/>
              </a:rPr>
              <a:t>Passport Data </a:t>
            </a:r>
            <a:r>
              <a:rPr lang="uk-UA" sz="3200" dirty="0">
                <a:latin typeface="Times New Roman" panose="02020603050405020304" pitchFamily="18" charset="0"/>
                <a:ea typeface="Times New Roman" panose="02020603050405020304" pitchFamily="18" charset="0"/>
                <a:cs typeface="Times New Roman" panose="02020603050405020304" pitchFamily="18" charset="0"/>
              </a:rPr>
              <a:t>(паспортні дані)</a:t>
            </a:r>
            <a:endParaRPr lang="ru-RU" sz="4000" dirty="0">
              <a:latin typeface="Calibri" panose="020F0502020204030204" pitchFamily="34" charset="0"/>
              <a:ea typeface="Calibri" panose="020F0502020204030204" pitchFamily="34" charset="0"/>
              <a:cs typeface="Times New Roman" panose="02020603050405020304" pitchFamily="18" charset="0"/>
            </a:endParaRPr>
          </a:p>
          <a:p>
            <a:pPr lvl="0">
              <a:spcBef>
                <a:spcPts val="240"/>
              </a:spcBef>
              <a:buFont typeface="Times New Roman" panose="02020603050405020304" pitchFamily="18" charset="0"/>
              <a:buAutoNum type="arabicPeriod"/>
              <a:tabLst>
                <a:tab pos="387350" algn="l"/>
              </a:tabLst>
            </a:pPr>
            <a:r>
              <a:rPr lang="en-US" sz="3200" dirty="0">
                <a:latin typeface="Times New Roman" panose="02020603050405020304" pitchFamily="18" charset="0"/>
                <a:ea typeface="Times New Roman" panose="02020603050405020304" pitchFamily="18" charset="0"/>
                <a:cs typeface="Times New Roman" panose="02020603050405020304" pitchFamily="18" charset="0"/>
              </a:rPr>
              <a:t>Complaints </a:t>
            </a:r>
            <a:r>
              <a:rPr lang="uk-UA" sz="3200" dirty="0">
                <a:latin typeface="Times New Roman" panose="02020603050405020304" pitchFamily="18" charset="0"/>
                <a:ea typeface="Times New Roman" panose="02020603050405020304" pitchFamily="18" charset="0"/>
                <a:cs typeface="Times New Roman" panose="02020603050405020304" pitchFamily="18" charset="0"/>
              </a:rPr>
              <a:t>(скарги)</a:t>
            </a:r>
            <a:endParaRPr lang="ru-RU" sz="4000" dirty="0">
              <a:latin typeface="Calibri" panose="020F0502020204030204" pitchFamily="34" charset="0"/>
              <a:ea typeface="Calibri" panose="020F0502020204030204" pitchFamily="34" charset="0"/>
              <a:cs typeface="Times New Roman" panose="02020603050405020304" pitchFamily="18" charset="0"/>
            </a:endParaRPr>
          </a:p>
          <a:p>
            <a:pPr lvl="0">
              <a:buFont typeface="Times New Roman" panose="02020603050405020304" pitchFamily="18" charset="0"/>
              <a:buAutoNum type="arabicPeriod"/>
              <a:tabLst>
                <a:tab pos="387350" algn="l"/>
              </a:tabLst>
            </a:pPr>
            <a:r>
              <a:rPr lang="en-US" sz="3200" dirty="0">
                <a:latin typeface="Times New Roman" panose="02020603050405020304" pitchFamily="18" charset="0"/>
                <a:ea typeface="Times New Roman" panose="02020603050405020304" pitchFamily="18" charset="0"/>
                <a:cs typeface="Times New Roman" panose="02020603050405020304" pitchFamily="18" charset="0"/>
              </a:rPr>
              <a:t>Present History </a:t>
            </a:r>
            <a:r>
              <a:rPr lang="uk-UA" sz="3200" dirty="0">
                <a:latin typeface="Times New Roman" panose="02020603050405020304" pitchFamily="18" charset="0"/>
                <a:ea typeface="Times New Roman" panose="02020603050405020304" pitchFamily="18" charset="0"/>
                <a:cs typeface="Times New Roman" panose="02020603050405020304" pitchFamily="18" charset="0"/>
              </a:rPr>
              <a:t>(анамнез захворювання)</a:t>
            </a:r>
            <a:endParaRPr lang="ru-RU" sz="4000" dirty="0">
              <a:latin typeface="Calibri" panose="020F0502020204030204" pitchFamily="34" charset="0"/>
              <a:ea typeface="Calibri" panose="020F0502020204030204" pitchFamily="34" charset="0"/>
              <a:cs typeface="Times New Roman" panose="02020603050405020304" pitchFamily="18" charset="0"/>
            </a:endParaRPr>
          </a:p>
          <a:p>
            <a:pPr lvl="0">
              <a:spcBef>
                <a:spcPts val="25"/>
              </a:spcBef>
              <a:buFont typeface="Times New Roman" panose="02020603050405020304" pitchFamily="18" charset="0"/>
              <a:buAutoNum type="arabicPeriod"/>
              <a:tabLst>
                <a:tab pos="387350" algn="l"/>
              </a:tabLst>
            </a:pPr>
            <a:r>
              <a:rPr lang="en-US" sz="3200" dirty="0">
                <a:latin typeface="Times New Roman" panose="02020603050405020304" pitchFamily="18" charset="0"/>
                <a:ea typeface="Times New Roman" panose="02020603050405020304" pitchFamily="18" charset="0"/>
                <a:cs typeface="Times New Roman" panose="02020603050405020304" pitchFamily="18" charset="0"/>
              </a:rPr>
              <a:t>Past History </a:t>
            </a:r>
            <a:r>
              <a:rPr lang="uk-UA" sz="3200" dirty="0">
                <a:latin typeface="Times New Roman" panose="02020603050405020304" pitchFamily="18" charset="0"/>
                <a:ea typeface="Times New Roman" panose="02020603050405020304" pitchFamily="18" charset="0"/>
                <a:cs typeface="Times New Roman" panose="02020603050405020304" pitchFamily="18" charset="0"/>
              </a:rPr>
              <a:t>(анамнез життя)</a:t>
            </a:r>
            <a:endParaRPr lang="ru-RU" sz="4000" dirty="0">
              <a:latin typeface="Calibri" panose="020F0502020204030204" pitchFamily="34" charset="0"/>
              <a:ea typeface="Calibri" panose="020F0502020204030204" pitchFamily="34" charset="0"/>
              <a:cs typeface="Times New Roman" panose="02020603050405020304" pitchFamily="18" charset="0"/>
            </a:endParaRPr>
          </a:p>
          <a:p>
            <a:pPr lvl="0">
              <a:buFont typeface="Times New Roman" panose="02020603050405020304" pitchFamily="18" charset="0"/>
              <a:buAutoNum type="arabicPeriod"/>
              <a:tabLst>
                <a:tab pos="387350" algn="l"/>
              </a:tabLst>
            </a:pPr>
            <a:r>
              <a:rPr lang="en-US" sz="3200" dirty="0">
                <a:latin typeface="Times New Roman" panose="02020603050405020304" pitchFamily="18" charset="0"/>
                <a:ea typeface="Times New Roman" panose="02020603050405020304" pitchFamily="18" charset="0"/>
                <a:cs typeface="Times New Roman" panose="02020603050405020304" pitchFamily="18" charset="0"/>
              </a:rPr>
              <a:t>Physical Examination </a:t>
            </a:r>
            <a:r>
              <a:rPr lang="uk-UA" sz="3200" dirty="0">
                <a:latin typeface="Times New Roman" panose="02020603050405020304" pitchFamily="18" charset="0"/>
                <a:ea typeface="Times New Roman" panose="02020603050405020304" pitchFamily="18" charset="0"/>
                <a:cs typeface="Times New Roman" panose="02020603050405020304" pitchFamily="18" charset="0"/>
              </a:rPr>
              <a:t>(фізичні обстеження)</a:t>
            </a:r>
            <a:endParaRPr lang="ru-RU" sz="4000" dirty="0">
              <a:latin typeface="Calibri" panose="020F0502020204030204" pitchFamily="34" charset="0"/>
              <a:ea typeface="Calibri" panose="020F0502020204030204" pitchFamily="34" charset="0"/>
              <a:cs typeface="Times New Roman" panose="02020603050405020304" pitchFamily="18" charset="0"/>
            </a:endParaRPr>
          </a:p>
          <a:p>
            <a:pPr algn="ctr"/>
            <a:endParaRPr lang="ru-RU" sz="3200" dirty="0"/>
          </a:p>
        </p:txBody>
      </p:sp>
    </p:spTree>
    <p:extLst>
      <p:ext uri="{BB962C8B-B14F-4D97-AF65-F5344CB8AC3E}">
        <p14:creationId xmlns:p14="http://schemas.microsoft.com/office/powerpoint/2010/main" val="1714272107"/>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r>
              <a:rPr lang="uk-UA" sz="4800" dirty="0">
                <a:solidFill>
                  <a:srgbClr val="90C226"/>
                </a:solidFill>
                <a:ea typeface="+mj-ea"/>
                <a:cs typeface="+mj-cs"/>
              </a:rPr>
              <a:t>2 </a:t>
            </a:r>
            <a:r>
              <a:rPr lang="en-US" sz="4800" dirty="0">
                <a:solidFill>
                  <a:srgbClr val="90C226"/>
                </a:solidFill>
                <a:ea typeface="+mj-ea"/>
                <a:cs typeface="+mj-cs"/>
              </a:rPr>
              <a:t>Theme:</a:t>
            </a:r>
            <a:r>
              <a:rPr lang="en-US" sz="4800" b="1" dirty="0">
                <a:solidFill>
                  <a:prstClr val="black"/>
                </a:solidFill>
                <a:ea typeface="+mj-ea"/>
                <a:cs typeface="+mj-cs"/>
              </a:rPr>
              <a:t> Things for nursing. Medicine as a science</a:t>
            </a:r>
            <a:r>
              <a:rPr lang="en-US" sz="5400" dirty="0">
                <a:solidFill>
                  <a:srgbClr val="90C226"/>
                </a:solidFill>
                <a:ea typeface="+mj-ea"/>
                <a:cs typeface="+mj-cs"/>
              </a:rPr>
              <a:t/>
            </a:r>
            <a:br>
              <a:rPr lang="en-US" sz="5400" dirty="0">
                <a:solidFill>
                  <a:srgbClr val="90C226"/>
                </a:solidFill>
                <a:ea typeface="+mj-ea"/>
                <a:cs typeface="+mj-cs"/>
              </a:rPr>
            </a:br>
            <a:endParaRPr lang="ru-RU" dirty="0"/>
          </a:p>
        </p:txBody>
      </p:sp>
    </p:spTree>
    <p:extLst>
      <p:ext uri="{BB962C8B-B14F-4D97-AF65-F5344CB8AC3E}">
        <p14:creationId xmlns:p14="http://schemas.microsoft.com/office/powerpoint/2010/main" val="412552616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8194" name="Picture 2" descr="Nursing Interventions | Nursing Interventions Classification (NIC) System"/>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77091" y="457200"/>
            <a:ext cx="11640467" cy="6082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90929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87927" y="2610677"/>
            <a:ext cx="11388435" cy="1440155"/>
          </a:xfrm>
        </p:spPr>
        <p:txBody>
          <a:bodyPr/>
          <a:lstStyle/>
          <a:p>
            <a:pPr algn="ctr"/>
            <a:r>
              <a:rPr lang="de-DE" sz="4400" dirty="0"/>
              <a:t>https://dictionary.cambridge.</a:t>
            </a:r>
            <a:br>
              <a:rPr lang="de-DE" sz="4400" dirty="0"/>
            </a:br>
            <a:r>
              <a:rPr lang="de-DE" sz="4400" dirty="0" err="1"/>
              <a:t>org</a:t>
            </a:r>
            <a:r>
              <a:rPr lang="de-DE" sz="4400" dirty="0"/>
              <a:t>/</a:t>
            </a:r>
            <a:endParaRPr lang="ru-RU" sz="4400" dirty="0"/>
          </a:p>
        </p:txBody>
      </p:sp>
      <p:sp>
        <p:nvSpPr>
          <p:cNvPr id="3" name="Подзаголовок 2"/>
          <p:cNvSpPr>
            <a:spLocks noGrp="1"/>
          </p:cNvSpPr>
          <p:nvPr>
            <p:ph type="subTitle" idx="1"/>
          </p:nvPr>
        </p:nvSpPr>
        <p:spPr>
          <a:xfrm>
            <a:off x="1577009" y="4050832"/>
            <a:ext cx="6745356" cy="1262588699"/>
          </a:xfrm>
        </p:spPr>
        <p:txBody>
          <a:bodyPr>
            <a:normAutofit/>
          </a:bodyPr>
          <a:lstStyle/>
          <a:p>
            <a:pPr algn="ctr"/>
            <a:r>
              <a:rPr lang="de-DE" sz="4000" b="1" dirty="0">
                <a:solidFill>
                  <a:srgbClr val="92D050"/>
                </a:solidFill>
                <a:hlinkClick r:id="rId2"/>
              </a:rPr>
              <a:t>https://www.merriam-webster.com/dictionary</a:t>
            </a:r>
            <a:r>
              <a:rPr lang="de-DE" dirty="0">
                <a:solidFill>
                  <a:srgbClr val="92D050"/>
                </a:solidFill>
                <a:hlinkClick r:id="rId2"/>
              </a:rPr>
              <a:t>/</a:t>
            </a:r>
            <a:endParaRPr lang="uk-UA" dirty="0">
              <a:solidFill>
                <a:srgbClr val="92D050"/>
              </a:solidFill>
            </a:endParaRPr>
          </a:p>
          <a:p>
            <a:pPr algn="ctr"/>
            <a:r>
              <a:rPr lang="de-DE" dirty="0">
                <a:solidFill>
                  <a:srgbClr val="92D050"/>
                </a:solidFill>
              </a:rPr>
              <a:t> </a:t>
            </a:r>
            <a:endParaRPr lang="ru-RU" dirty="0">
              <a:solidFill>
                <a:srgbClr val="92D050"/>
              </a:solidFill>
            </a:endParaRPr>
          </a:p>
        </p:txBody>
      </p:sp>
      <p:sp>
        <p:nvSpPr>
          <p:cNvPr id="4" name="Rectangle 1">
            <a:extLst>
              <a:ext uri="{FF2B5EF4-FFF2-40B4-BE49-F238E27FC236}">
                <a16:creationId xmlns:a16="http://schemas.microsoft.com/office/drawing/2014/main" xmlns="" id="{11342A70-3FD3-4959-88D7-ACE43A6E41BD}"/>
              </a:ext>
            </a:extLst>
          </p:cNvPr>
          <p:cNvSpPr>
            <a:spLocks noChangeArrowheads="1"/>
          </p:cNvSpPr>
          <p:nvPr/>
        </p:nvSpPr>
        <p:spPr bwMode="auto">
          <a:xfrm>
            <a:off x="636104" y="705294"/>
            <a:ext cx="10707757" cy="181140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7457" rIns="0" bIns="-17457" numCol="1" anchor="ctr" anchorCtr="0" compatLnSpc="1">
            <a:prstTxWarp prst="textNoShape">
              <a:avLst/>
            </a:prstTxWarp>
            <a:spAutoFit/>
          </a:bodyPr>
          <a:lstStyle/>
          <a:p>
            <a:pPr lvl="0" defTabSz="914400" eaLnBrk="0" fontAlgn="base" hangingPunct="0">
              <a:spcBef>
                <a:spcPct val="0"/>
              </a:spcBef>
              <a:spcAft>
                <a:spcPct val="0"/>
              </a:spcAft>
            </a:pPr>
            <a:r>
              <a:rPr lang="en-GB" altLang="ru-RU" sz="4000" dirty="0">
                <a:solidFill>
                  <a:srgbClr val="202124"/>
                </a:solidFill>
                <a:latin typeface="Google Sans"/>
              </a:rPr>
              <a:t>We</a:t>
            </a:r>
            <a:r>
              <a:rPr kumimoji="0" lang="ru-RU" altLang="ru-RU" sz="4000" b="0" i="0" u="none" strike="noStrike" cap="none" normalizeH="0" baseline="0" dirty="0">
                <a:ln>
                  <a:noFill/>
                </a:ln>
                <a:solidFill>
                  <a:srgbClr val="202124"/>
                </a:solidFill>
                <a:effectLst/>
                <a:latin typeface="Google Sans"/>
              </a:rPr>
              <a:t> </a:t>
            </a:r>
            <a:r>
              <a:rPr kumimoji="0" lang="ru-RU" altLang="ru-RU" sz="4000" b="0" i="0" u="none" strike="noStrike" cap="none" normalizeH="0" baseline="0" dirty="0" err="1">
                <a:ln>
                  <a:noFill/>
                </a:ln>
                <a:solidFill>
                  <a:srgbClr val="202124"/>
                </a:solidFill>
                <a:effectLst/>
                <a:latin typeface="Google Sans"/>
              </a:rPr>
              <a:t>suggest</a:t>
            </a:r>
            <a:r>
              <a:rPr kumimoji="0" lang="ru-RU" altLang="ru-RU" sz="4000" b="0" i="0" u="none" strike="noStrike" cap="none" normalizeH="0" baseline="0" dirty="0">
                <a:ln>
                  <a:noFill/>
                </a:ln>
                <a:solidFill>
                  <a:srgbClr val="202124"/>
                </a:solidFill>
                <a:effectLst/>
                <a:latin typeface="Google Sans"/>
              </a:rPr>
              <a:t> </a:t>
            </a:r>
            <a:r>
              <a:rPr kumimoji="0" lang="ru-RU" altLang="ru-RU" sz="4000" b="0" i="0" u="none" strike="noStrike" cap="none" normalizeH="0" baseline="0" dirty="0" err="1">
                <a:ln>
                  <a:noFill/>
                </a:ln>
                <a:solidFill>
                  <a:srgbClr val="202124"/>
                </a:solidFill>
                <a:effectLst/>
                <a:latin typeface="Google Sans"/>
              </a:rPr>
              <a:t>to</a:t>
            </a:r>
            <a:r>
              <a:rPr kumimoji="0" lang="ru-RU" altLang="ru-RU" sz="4000" b="0" i="0" u="none" strike="noStrike" cap="none" normalizeH="0" baseline="0" dirty="0">
                <a:ln>
                  <a:noFill/>
                </a:ln>
                <a:solidFill>
                  <a:srgbClr val="202124"/>
                </a:solidFill>
                <a:effectLst/>
                <a:latin typeface="Google Sans"/>
              </a:rPr>
              <a:t> </a:t>
            </a:r>
            <a:r>
              <a:rPr lang="en-GB" altLang="ru-RU" sz="4000" dirty="0">
                <a:solidFill>
                  <a:srgbClr val="202124"/>
                </a:solidFill>
                <a:latin typeface="Google Sans"/>
              </a:rPr>
              <a:t>study </a:t>
            </a:r>
            <a:r>
              <a:rPr kumimoji="0" lang="ru-RU" altLang="ru-RU" sz="4000" b="0" i="0" u="none" strike="noStrike" cap="none" normalizeH="0" baseline="0" dirty="0" err="1">
                <a:ln>
                  <a:noFill/>
                </a:ln>
                <a:solidFill>
                  <a:srgbClr val="202124"/>
                </a:solidFill>
                <a:effectLst/>
                <a:latin typeface="Google Sans"/>
              </a:rPr>
              <a:t>new</a:t>
            </a:r>
            <a:r>
              <a:rPr kumimoji="0" lang="ru-RU" altLang="ru-RU" sz="4000" b="0" i="0" u="none" strike="noStrike" cap="none" normalizeH="0" baseline="0" dirty="0">
                <a:ln>
                  <a:noFill/>
                </a:ln>
                <a:solidFill>
                  <a:srgbClr val="202124"/>
                </a:solidFill>
                <a:effectLst/>
                <a:latin typeface="Google Sans"/>
              </a:rPr>
              <a:t> </a:t>
            </a:r>
            <a:r>
              <a:rPr kumimoji="0" lang="ru-RU" altLang="ru-RU" sz="4000" b="0" i="0" u="none" strike="noStrike" cap="none" normalizeH="0" baseline="0" dirty="0" err="1">
                <a:ln>
                  <a:noFill/>
                </a:ln>
                <a:solidFill>
                  <a:srgbClr val="202124"/>
                </a:solidFill>
                <a:effectLst/>
                <a:latin typeface="Google Sans"/>
              </a:rPr>
              <a:t>lexical</a:t>
            </a:r>
            <a:r>
              <a:rPr kumimoji="0" lang="ru-RU" altLang="ru-RU" sz="4000" b="0" i="0" u="none" strike="noStrike" cap="none" normalizeH="0" baseline="0" dirty="0">
                <a:ln>
                  <a:noFill/>
                </a:ln>
                <a:solidFill>
                  <a:srgbClr val="202124"/>
                </a:solidFill>
                <a:effectLst/>
                <a:latin typeface="Google Sans"/>
              </a:rPr>
              <a:t> material </a:t>
            </a:r>
            <a:r>
              <a:rPr lang="en-US" altLang="ru-RU" sz="4000" dirty="0">
                <a:solidFill>
                  <a:srgbClr val="202124"/>
                </a:solidFill>
                <a:latin typeface="Google Sans"/>
              </a:rPr>
              <a:t>and to guess about the meaning of new terms</a:t>
            </a:r>
            <a:r>
              <a:rPr lang="ru-RU" altLang="ru-RU" sz="2000" dirty="0">
                <a:latin typeface="Google Sans"/>
              </a:rPr>
              <a:t>. </a:t>
            </a:r>
            <a:endParaRPr lang="en-US" altLang="ru-RU" sz="2000" dirty="0">
              <a:latin typeface="Google Sans"/>
            </a:endParaRPr>
          </a:p>
          <a:p>
            <a:pPr lvl="0" defTabSz="914400" eaLnBrk="0" fontAlgn="base" hangingPunct="0">
              <a:spcBef>
                <a:spcPct val="0"/>
              </a:spcBef>
              <a:spcAft>
                <a:spcPct val="0"/>
              </a:spcAft>
            </a:pPr>
            <a:r>
              <a:rPr lang="en-US" altLang="ru-RU" sz="4000" dirty="0">
                <a:latin typeface="Google Sans"/>
              </a:rPr>
              <a:t>Pay attention to the correct pronunciation</a:t>
            </a:r>
            <a:endParaRPr kumimoji="0" lang="ru-RU" altLang="ru-RU" sz="3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61172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fontAlgn="base">
              <a:spcAft>
                <a:spcPts val="0"/>
              </a:spcAft>
            </a:pPr>
            <a:r>
              <a:rPr lang="en-US" sz="4400" b="1" i="1" spc="25" dirty="0">
                <a:solidFill>
                  <a:srgbClr val="265667"/>
                </a:solidFill>
                <a:latin typeface="Times New Roman" panose="02020603050405020304" pitchFamily="18" charset="0"/>
                <a:ea typeface="Times New Roman" panose="02020603050405020304" pitchFamily="18" charset="0"/>
                <a:cs typeface="Times New Roman" panose="02020603050405020304" pitchFamily="18" charset="0"/>
              </a:rPr>
              <a:t>air ring </a:t>
            </a:r>
            <a:br>
              <a:rPr lang="en-US" sz="4400" b="1" i="1" spc="25" dirty="0">
                <a:solidFill>
                  <a:srgbClr val="265667"/>
                </a:solidFill>
                <a:latin typeface="Times New Roman" panose="02020603050405020304" pitchFamily="18" charset="0"/>
                <a:ea typeface="Times New Roman" panose="02020603050405020304" pitchFamily="18" charset="0"/>
                <a:cs typeface="Times New Roman" panose="02020603050405020304" pitchFamily="18" charset="0"/>
              </a:rPr>
            </a:br>
            <a:r>
              <a:rPr lang="en-US" dirty="0">
                <a:solidFill>
                  <a:srgbClr val="0070C0"/>
                </a:solidFill>
              </a:rPr>
              <a:t>[</a:t>
            </a:r>
            <a:r>
              <a:rPr lang="en-US" dirty="0" err="1">
                <a:solidFill>
                  <a:srgbClr val="0070C0"/>
                </a:solidFill>
              </a:rPr>
              <a:t>eə</a:t>
            </a:r>
            <a:r>
              <a:rPr lang="en-US" dirty="0">
                <a:solidFill>
                  <a:srgbClr val="0070C0"/>
                </a:solidFill>
              </a:rPr>
              <a:t>(r)</a:t>
            </a:r>
            <a:r>
              <a:rPr lang="en-US" dirty="0">
                <a:solidFill>
                  <a:srgbClr val="0070C0"/>
                </a:solidFill>
                <a:latin typeface="Roboto"/>
              </a:rPr>
              <a:t> </a:t>
            </a:r>
            <a:r>
              <a:rPr lang="en-US" dirty="0" err="1">
                <a:solidFill>
                  <a:srgbClr val="0070C0"/>
                </a:solidFill>
                <a:latin typeface="Roboto"/>
              </a:rPr>
              <a:t>rɪŋ</a:t>
            </a:r>
            <a:r>
              <a:rPr lang="en-US" dirty="0">
                <a:solidFill>
                  <a:srgbClr val="0070C0"/>
                </a:solidFill>
              </a:rPr>
              <a:t>]</a:t>
            </a:r>
            <a:r>
              <a:rPr lang="ru-RU" sz="2800" dirty="0">
                <a:latin typeface="Times New Roman" panose="02020603050405020304" pitchFamily="18" charset="0"/>
                <a:ea typeface="Calibri" panose="020F0502020204030204" pitchFamily="34" charset="0"/>
                <a:cs typeface="Times New Roman" panose="02020603050405020304" pitchFamily="18" charset="0"/>
              </a:rPr>
              <a:t/>
            </a:r>
            <a:br>
              <a:rPr lang="ru-RU" sz="2800" dirty="0">
                <a:latin typeface="Times New Roman" panose="02020603050405020304" pitchFamily="18" charset="0"/>
                <a:ea typeface="Calibri" panose="020F0502020204030204" pitchFamily="34" charset="0"/>
                <a:cs typeface="Times New Roman" panose="02020603050405020304" pitchFamily="18" charset="0"/>
              </a:rPr>
            </a:br>
            <a:r>
              <a:rPr lang="en-US" spc="15" dirty="0">
                <a:solidFill>
                  <a:srgbClr val="303336"/>
                </a:solidFill>
                <a:latin typeface="Times New Roman" panose="02020603050405020304" pitchFamily="18" charset="0"/>
                <a:ea typeface="Times New Roman" panose="02020603050405020304" pitchFamily="18" charset="0"/>
                <a:cs typeface="Times New Roman" panose="02020603050405020304" pitchFamily="18" charset="0"/>
              </a:rPr>
              <a:t>an inflatable rubber ring used as a cushion to relieve pressure on </a:t>
            </a:r>
            <a:r>
              <a:rPr lang="en-US" spc="15" dirty="0" err="1">
                <a:solidFill>
                  <a:srgbClr val="303336"/>
                </a:solidFill>
                <a:latin typeface="Times New Roman" panose="02020603050405020304" pitchFamily="18" charset="0"/>
                <a:ea typeface="Times New Roman" panose="02020603050405020304" pitchFamily="18" charset="0"/>
                <a:cs typeface="Times New Roman" panose="02020603050405020304" pitchFamily="18" charset="0"/>
              </a:rPr>
              <a:t>bo</a:t>
            </a:r>
            <a:r>
              <a:rPr lang="en-GB" spc="15" dirty="0">
                <a:solidFill>
                  <a:srgbClr val="303336"/>
                </a:solidFill>
                <a:latin typeface="Times New Roman" panose="02020603050405020304" pitchFamily="18" charset="0"/>
                <a:ea typeface="Times New Roman" panose="02020603050405020304" pitchFamily="18" charset="0"/>
                <a:cs typeface="Times New Roman" panose="02020603050405020304" pitchFamily="18" charset="0"/>
              </a:rPr>
              <a:t>d</a:t>
            </a:r>
            <a:r>
              <a:rPr lang="en-US" spc="15" dirty="0">
                <a:solidFill>
                  <a:srgbClr val="303336"/>
                </a:solidFill>
                <a:latin typeface="Times New Roman" panose="02020603050405020304" pitchFamily="18" charset="0"/>
                <a:ea typeface="Times New Roman" panose="02020603050405020304" pitchFamily="18" charset="0"/>
                <a:cs typeface="Times New Roman" panose="02020603050405020304" pitchFamily="18" charset="0"/>
              </a:rPr>
              <a:t>y points</a:t>
            </a:r>
            <a:r>
              <a:rPr lang="ru-RU" sz="2800" dirty="0">
                <a:latin typeface="Calibri" panose="020F0502020204030204" pitchFamily="34" charset="0"/>
                <a:ea typeface="Calibri" panose="020F0502020204030204" pitchFamily="34" charset="0"/>
                <a:cs typeface="Times New Roman" panose="02020603050405020304" pitchFamily="18" charset="0"/>
              </a:rPr>
              <a:t/>
            </a:r>
            <a:br>
              <a:rPr lang="ru-RU" sz="2800" dirty="0">
                <a:latin typeface="Calibri" panose="020F0502020204030204" pitchFamily="34" charset="0"/>
                <a:ea typeface="Calibri" panose="020F0502020204030204" pitchFamily="34" charset="0"/>
                <a:cs typeface="Times New Roman" panose="02020603050405020304" pitchFamily="18" charset="0"/>
              </a:rPr>
            </a:br>
            <a:endParaRPr lang="ru-RU" dirty="0"/>
          </a:p>
        </p:txBody>
      </p:sp>
      <p:pic>
        <p:nvPicPr>
          <p:cNvPr id="4" name="Объект 3" descr="Buy Aaram Rubber Air Ring Cushion, Wheelchair Support, Piles Ring,  Inflatable Online at Low Prices in India - Amazon.in"/>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034949" y="2770188"/>
            <a:ext cx="3881437" cy="3881437"/>
          </a:xfrm>
          <a:prstGeom prst="rect">
            <a:avLst/>
          </a:prstGeom>
          <a:noFill/>
          <a:ln>
            <a:noFill/>
          </a:ln>
        </p:spPr>
      </p:pic>
    </p:spTree>
    <p:extLst>
      <p:ext uri="{BB962C8B-B14F-4D97-AF65-F5344CB8AC3E}">
        <p14:creationId xmlns:p14="http://schemas.microsoft.com/office/powerpoint/2010/main" val="397906870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sz="4000" b="1" dirty="0">
                <a:solidFill>
                  <a:srgbClr val="1D2A57"/>
                </a:solidFill>
                <a:latin typeface="Arial" panose="020B0604020202020204" pitchFamily="34" charset="0"/>
              </a:rPr>
              <a:t>bedpan</a:t>
            </a:r>
            <a:r>
              <a:rPr lang="en-US" dirty="0">
                <a:solidFill>
                  <a:srgbClr val="1D2A57"/>
                </a:solidFill>
                <a:latin typeface="Arial" panose="020B0604020202020204" pitchFamily="34" charset="0"/>
              </a:rPr>
              <a:t/>
            </a:r>
            <a:br>
              <a:rPr lang="en-US" dirty="0">
                <a:solidFill>
                  <a:srgbClr val="1D2A57"/>
                </a:solidFill>
                <a:latin typeface="Arial" panose="020B0604020202020204" pitchFamily="34" charset="0"/>
              </a:rPr>
            </a:br>
            <a:r>
              <a:rPr lang="en-US" dirty="0">
                <a:solidFill>
                  <a:srgbClr val="1D2A57"/>
                </a:solidFill>
                <a:latin typeface="Arial" panose="020B0604020202020204" pitchFamily="34" charset="0"/>
              </a:rPr>
              <a:t> /ˈ</a:t>
            </a:r>
            <a:r>
              <a:rPr lang="en-US" dirty="0" err="1">
                <a:solidFill>
                  <a:srgbClr val="1D2A57"/>
                </a:solidFill>
                <a:latin typeface="Arial" panose="020B0604020202020204" pitchFamily="34" charset="0"/>
              </a:rPr>
              <a:t>bed.pæn</a:t>
            </a:r>
            <a:r>
              <a:rPr lang="en-US" dirty="0">
                <a:solidFill>
                  <a:srgbClr val="1D2A57"/>
                </a:solidFill>
                <a:latin typeface="Arial" panose="020B0604020202020204" pitchFamily="34" charset="0"/>
              </a:rPr>
              <a:t>/ </a:t>
            </a:r>
            <a:br>
              <a:rPr lang="en-US" dirty="0">
                <a:solidFill>
                  <a:srgbClr val="1D2A57"/>
                </a:solidFill>
                <a:latin typeface="Arial" panose="020B0604020202020204" pitchFamily="34" charset="0"/>
              </a:rPr>
            </a:br>
            <a:r>
              <a:rPr lang="en-US" b="1" dirty="0">
                <a:solidFill>
                  <a:srgbClr val="1D2A57"/>
                </a:solidFill>
                <a:latin typeface="Arial" panose="020B0604020202020204" pitchFamily="34" charset="0"/>
              </a:rPr>
              <a:t>a </a:t>
            </a:r>
            <a:r>
              <a:rPr lang="en-US" b="1" dirty="0">
                <a:solidFill>
                  <a:srgbClr val="1D2A57"/>
                </a:solidFill>
                <a:latin typeface="Arial" panose="020B0604020202020204" pitchFamily="34" charset="0"/>
                <a:hlinkClick r:id="rId2" tooltip="flat"/>
              </a:rPr>
              <a:t>flat</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3" tooltip="dish"/>
              </a:rPr>
              <a:t>dish</a:t>
            </a:r>
            <a:r>
              <a:rPr lang="en-US" b="1" dirty="0">
                <a:solidFill>
                  <a:srgbClr val="1D2A57"/>
                </a:solidFill>
                <a:latin typeface="Arial" panose="020B0604020202020204" pitchFamily="34" charset="0"/>
              </a:rPr>
              <a:t> used as a </a:t>
            </a:r>
            <a:r>
              <a:rPr lang="en-US" b="1" dirty="0">
                <a:solidFill>
                  <a:srgbClr val="1D2A57"/>
                </a:solidFill>
                <a:latin typeface="Arial" panose="020B0604020202020204" pitchFamily="34" charset="0"/>
                <a:hlinkClick r:id="rId4" tooltip="toilet"/>
              </a:rPr>
              <a:t>toilet</a:t>
            </a:r>
            <a:r>
              <a:rPr lang="en-US" b="1" dirty="0">
                <a:solidFill>
                  <a:srgbClr val="1D2A57"/>
                </a:solidFill>
                <a:latin typeface="Arial" panose="020B0604020202020204" pitchFamily="34" charset="0"/>
              </a:rPr>
              <a:t> by </a:t>
            </a:r>
            <a:r>
              <a:rPr lang="en-US" b="1" dirty="0">
                <a:solidFill>
                  <a:srgbClr val="1D2A57"/>
                </a:solidFill>
                <a:latin typeface="Arial" panose="020B0604020202020204" pitchFamily="34" charset="0"/>
                <a:hlinkClick r:id="rId5" tooltip="people"/>
              </a:rPr>
              <a:t>people</a:t>
            </a:r>
            <a:r>
              <a:rPr lang="en-US" b="1" dirty="0">
                <a:solidFill>
                  <a:srgbClr val="1D2A57"/>
                </a:solidFill>
                <a:latin typeface="Arial" panose="020B0604020202020204" pitchFamily="34" charset="0"/>
              </a:rPr>
              <a:t> who are too </a:t>
            </a:r>
            <a:r>
              <a:rPr lang="en-US" b="1" dirty="0">
                <a:solidFill>
                  <a:srgbClr val="1D2A57"/>
                </a:solidFill>
                <a:latin typeface="Arial" panose="020B0604020202020204" pitchFamily="34" charset="0"/>
                <a:hlinkClick r:id="rId6" tooltip="ill"/>
              </a:rPr>
              <a:t>ill</a:t>
            </a:r>
            <a:r>
              <a:rPr lang="en-US" b="1" dirty="0">
                <a:solidFill>
                  <a:srgbClr val="1D2A57"/>
                </a:solidFill>
                <a:latin typeface="Arial" panose="020B0604020202020204" pitchFamily="34" charset="0"/>
              </a:rPr>
              <a:t> to get out of </a:t>
            </a:r>
            <a:r>
              <a:rPr lang="en-US" b="1" dirty="0">
                <a:solidFill>
                  <a:srgbClr val="1D2A57"/>
                </a:solidFill>
                <a:latin typeface="Arial" panose="020B0604020202020204" pitchFamily="34" charset="0"/>
                <a:hlinkClick r:id="rId7" tooltip="bed"/>
              </a:rPr>
              <a:t>bed</a:t>
            </a:r>
            <a:r>
              <a:rPr lang="en-US" b="1" dirty="0">
                <a:solidFill>
                  <a:srgbClr val="1D2A57"/>
                </a:solidFill>
                <a:latin typeface="Arial" panose="020B0604020202020204" pitchFamily="34" charset="0"/>
              </a:rPr>
              <a:t/>
            </a:r>
            <a:br>
              <a:rPr lang="en-US" b="1" dirty="0">
                <a:solidFill>
                  <a:srgbClr val="1D2A57"/>
                </a:solidFill>
                <a:latin typeface="Arial" panose="020B0604020202020204" pitchFamily="34" charset="0"/>
              </a:rPr>
            </a:br>
            <a:endParaRPr lang="ru-RU" dirty="0"/>
          </a:p>
        </p:txBody>
      </p:sp>
      <p:pic>
        <p:nvPicPr>
          <p:cNvPr id="1026" name="Picture 2" descr="Nova Bedpan - Valley Medical Supplies"/>
          <p:cNvPicPr>
            <a:picLocks noGrp="1" noChangeAspect="1" noChangeArrowheads="1"/>
          </p:cNvPicPr>
          <p:nvPr>
            <p:ph idx="1"/>
          </p:nvPr>
        </p:nvPicPr>
        <p:blipFill>
          <a:blip r:embed="rId8">
            <a:extLst>
              <a:ext uri="{28A0092B-C50C-407E-A947-70E740481C1C}">
                <a14:useLocalDpi xmlns:a14="http://schemas.microsoft.com/office/drawing/2010/main" val="0"/>
              </a:ext>
            </a:extLst>
          </a:blip>
          <a:srcRect/>
          <a:stretch>
            <a:fillRect/>
          </a:stretch>
        </p:blipFill>
        <p:spPr bwMode="auto">
          <a:xfrm>
            <a:off x="6096000" y="2604655"/>
            <a:ext cx="4783137" cy="4253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082981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0945" y="609599"/>
            <a:ext cx="6151419" cy="4530437"/>
          </a:xfrm>
        </p:spPr>
        <p:txBody>
          <a:bodyPr>
            <a:normAutofit/>
          </a:bodyPr>
          <a:lstStyle/>
          <a:p>
            <a:r>
              <a:rPr lang="en-US" b="1" dirty="0">
                <a:solidFill>
                  <a:srgbClr val="202124"/>
                </a:solidFill>
                <a:latin typeface="arial" panose="020B0604020202020204" pitchFamily="34" charset="0"/>
              </a:rPr>
              <a:t>compress</a:t>
            </a:r>
            <a:br>
              <a:rPr lang="en-US" b="1" dirty="0">
                <a:solidFill>
                  <a:srgbClr val="202124"/>
                </a:solidFill>
                <a:latin typeface="arial" panose="020B0604020202020204" pitchFamily="34" charset="0"/>
              </a:rPr>
            </a:br>
            <a:r>
              <a:rPr lang="en-US" dirty="0"/>
              <a:t>[</a:t>
            </a:r>
            <a:r>
              <a:rPr lang="en-US" dirty="0" err="1"/>
              <a:t>kəmˈpres</a:t>
            </a:r>
            <a:r>
              <a:rPr lang="en-US" dirty="0"/>
              <a:t>]</a:t>
            </a:r>
            <a:r>
              <a:rPr lang="en-US" dirty="0">
                <a:solidFill>
                  <a:srgbClr val="202124"/>
                </a:solidFill>
                <a:latin typeface="arial" panose="020B0604020202020204" pitchFamily="34" charset="0"/>
              </a:rPr>
              <a:t/>
            </a:r>
            <a:br>
              <a:rPr lang="en-US" dirty="0">
                <a:solidFill>
                  <a:srgbClr val="202124"/>
                </a:solidFill>
                <a:latin typeface="arial" panose="020B0604020202020204" pitchFamily="34" charset="0"/>
              </a:rPr>
            </a:br>
            <a:r>
              <a:rPr lang="en-US" dirty="0">
                <a:solidFill>
                  <a:srgbClr val="202124"/>
                </a:solidFill>
                <a:latin typeface="arial" panose="020B0604020202020204" pitchFamily="34" charset="0"/>
              </a:rPr>
              <a:t>Cloth or another material applied under pressure to an area of the skin and held in place for a period of time. Most </a:t>
            </a:r>
            <a:r>
              <a:rPr lang="en-US" b="1" dirty="0">
                <a:solidFill>
                  <a:srgbClr val="202124"/>
                </a:solidFill>
                <a:latin typeface="arial" panose="020B0604020202020204" pitchFamily="34" charset="0"/>
              </a:rPr>
              <a:t>compresses</a:t>
            </a:r>
            <a:r>
              <a:rPr lang="en-US" dirty="0">
                <a:solidFill>
                  <a:srgbClr val="202124"/>
                </a:solidFill>
                <a:latin typeface="arial" panose="020B0604020202020204" pitchFamily="34" charset="0"/>
              </a:rPr>
              <a:t> are used to relieve inflammation.</a:t>
            </a:r>
            <a:endParaRPr lang="ru-RU" dirty="0"/>
          </a:p>
        </p:txBody>
      </p:sp>
      <p:pic>
        <p:nvPicPr>
          <p:cNvPr id="2050" name="Picture 2" descr="Warm and Cold Compresses: How to Make and Use Them"/>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448814" y="1038370"/>
            <a:ext cx="5743186" cy="4891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007095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4172962" cy="3644348"/>
          </a:xfrm>
        </p:spPr>
        <p:txBody>
          <a:bodyPr>
            <a:normAutofit fontScale="90000"/>
          </a:bodyPr>
          <a:lstStyle/>
          <a:p>
            <a:r>
              <a:rPr lang="de-DE" b="1" dirty="0" err="1">
                <a:solidFill>
                  <a:srgbClr val="1D2A57"/>
                </a:solidFill>
                <a:latin typeface="Arial" panose="020B0604020202020204" pitchFamily="34" charset="0"/>
              </a:rPr>
              <a:t>dressing</a:t>
            </a:r>
            <a:r>
              <a:rPr lang="de-DE" dirty="0">
                <a:solidFill>
                  <a:srgbClr val="1D2A57"/>
                </a:solidFill>
                <a:latin typeface="Arial" panose="020B0604020202020204" pitchFamily="34" charset="0"/>
              </a:rPr>
              <a:t> </a:t>
            </a:r>
            <a:r>
              <a:rPr lang="de-DE" cap="all" dirty="0">
                <a:solidFill>
                  <a:srgbClr val="1D2A57"/>
                </a:solidFill>
                <a:latin typeface="Arial" panose="020B0604020202020204" pitchFamily="34" charset="0"/>
              </a:rPr>
              <a:t/>
            </a:r>
            <a:br>
              <a:rPr lang="de-DE" cap="all" dirty="0">
                <a:solidFill>
                  <a:srgbClr val="1D2A57"/>
                </a:solidFill>
                <a:latin typeface="Arial" panose="020B0604020202020204" pitchFamily="34" charset="0"/>
              </a:rPr>
            </a:br>
            <a:r>
              <a:rPr lang="de-DE" dirty="0">
                <a:solidFill>
                  <a:srgbClr val="1D2A57"/>
                </a:solidFill>
                <a:latin typeface="Arial" panose="020B0604020202020204" pitchFamily="34" charset="0"/>
              </a:rPr>
              <a:t> /ˈ</a:t>
            </a:r>
            <a:r>
              <a:rPr lang="de-DE" dirty="0" err="1">
                <a:solidFill>
                  <a:srgbClr val="1D2A57"/>
                </a:solidFill>
                <a:latin typeface="Arial" panose="020B0604020202020204" pitchFamily="34" charset="0"/>
              </a:rPr>
              <a:t>dres.ɪŋ</a:t>
            </a:r>
            <a:r>
              <a:rPr lang="de-DE" dirty="0">
                <a:solidFill>
                  <a:srgbClr val="1D2A57"/>
                </a:solidFill>
                <a:latin typeface="Arial" panose="020B0604020202020204" pitchFamily="34" charset="0"/>
              </a:rPr>
              <a:t>/</a:t>
            </a:r>
            <a:r>
              <a:rPr lang="en-US" b="1" dirty="0">
                <a:solidFill>
                  <a:srgbClr val="1D2A57"/>
                </a:solidFill>
                <a:latin typeface="Arial" panose="020B0604020202020204" pitchFamily="34" charset="0"/>
              </a:rPr>
              <a:t> </a:t>
            </a:r>
            <a:br>
              <a:rPr lang="en-US" b="1" dirty="0">
                <a:solidFill>
                  <a:srgbClr val="1D2A57"/>
                </a:solidFill>
                <a:latin typeface="Arial" panose="020B0604020202020204" pitchFamily="34" charset="0"/>
              </a:rPr>
            </a:br>
            <a:r>
              <a:rPr lang="en-US" b="1" dirty="0">
                <a:solidFill>
                  <a:srgbClr val="1D2A57"/>
                </a:solidFill>
                <a:latin typeface="Arial" panose="020B0604020202020204" pitchFamily="34" charset="0"/>
              </a:rPr>
              <a:t>a </a:t>
            </a:r>
            <a:r>
              <a:rPr lang="en-US" b="1" dirty="0">
                <a:solidFill>
                  <a:srgbClr val="1D2A57"/>
                </a:solidFill>
                <a:latin typeface="Arial" panose="020B0604020202020204" pitchFamily="34" charset="0"/>
                <a:hlinkClick r:id="rId2" tooltip="covering"/>
              </a:rPr>
              <a:t>covering</a:t>
            </a:r>
            <a:r>
              <a:rPr lang="en-US" b="1" dirty="0">
                <a:solidFill>
                  <a:srgbClr val="1D2A57"/>
                </a:solidFill>
                <a:latin typeface="Arial" panose="020B0604020202020204" pitchFamily="34" charset="0"/>
              </a:rPr>
              <a:t> that is put on a </a:t>
            </a:r>
            <a:r>
              <a:rPr lang="en-US" b="1" dirty="0">
                <a:solidFill>
                  <a:srgbClr val="1D2A57"/>
                </a:solidFill>
                <a:latin typeface="Arial" panose="020B0604020202020204" pitchFamily="34" charset="0"/>
                <a:hlinkClick r:id="rId3" tooltip="cut"/>
              </a:rPr>
              <a:t>cut</a:t>
            </a:r>
            <a:r>
              <a:rPr lang="en-US" b="1" dirty="0">
                <a:solidFill>
                  <a:srgbClr val="1D2A57"/>
                </a:solidFill>
                <a:latin typeface="Arial" panose="020B0604020202020204" pitchFamily="34" charset="0"/>
              </a:rPr>
              <a:t> or an </a:t>
            </a:r>
            <a:r>
              <a:rPr lang="en-US" b="1" dirty="0">
                <a:solidFill>
                  <a:srgbClr val="1D2A57"/>
                </a:solidFill>
                <a:latin typeface="Arial" panose="020B0604020202020204" pitchFamily="34" charset="0"/>
                <a:hlinkClick r:id="rId4" tooltip="area"/>
              </a:rPr>
              <a:t>area</a:t>
            </a:r>
            <a:r>
              <a:rPr lang="en-US" b="1" dirty="0">
                <a:solidFill>
                  <a:srgbClr val="1D2A57"/>
                </a:solidFill>
                <a:latin typeface="Arial" panose="020B0604020202020204" pitchFamily="34" charset="0"/>
              </a:rPr>
              <a:t> of </a:t>
            </a:r>
            <a:r>
              <a:rPr lang="en-US" b="1" dirty="0">
                <a:solidFill>
                  <a:srgbClr val="1D2A57"/>
                </a:solidFill>
                <a:latin typeface="Arial" panose="020B0604020202020204" pitchFamily="34" charset="0"/>
                <a:hlinkClick r:id="rId5" tooltip="damaged"/>
              </a:rPr>
              <a:t>damaged</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6" tooltip="skin"/>
              </a:rPr>
              <a:t>skin</a:t>
            </a:r>
            <a:r>
              <a:rPr lang="en-US" b="1" dirty="0">
                <a:solidFill>
                  <a:srgbClr val="1D2A57"/>
                </a:solidFill>
                <a:latin typeface="Arial" panose="020B0604020202020204" pitchFamily="34" charset="0"/>
              </a:rPr>
              <a:t> to </a:t>
            </a:r>
            <a:r>
              <a:rPr lang="en-US" b="1" dirty="0">
                <a:solidFill>
                  <a:srgbClr val="1D2A57"/>
                </a:solidFill>
                <a:latin typeface="Arial" panose="020B0604020202020204" pitchFamily="34" charset="0"/>
                <a:hlinkClick r:id="rId7" tooltip="protect"/>
              </a:rPr>
              <a:t>protect</a:t>
            </a:r>
            <a:r>
              <a:rPr lang="en-US" b="1" dirty="0">
                <a:solidFill>
                  <a:srgbClr val="1D2A57"/>
                </a:solidFill>
                <a:latin typeface="Arial" panose="020B0604020202020204" pitchFamily="34" charset="0"/>
              </a:rPr>
              <a:t> it </a:t>
            </a:r>
            <a:r>
              <a:rPr lang="de-DE" dirty="0">
                <a:solidFill>
                  <a:srgbClr val="1D2A57"/>
                </a:solidFill>
                <a:latin typeface="Arial" panose="020B0604020202020204" pitchFamily="34" charset="0"/>
              </a:rPr>
              <a:t> </a:t>
            </a:r>
            <a:endParaRPr lang="ru-RU" dirty="0"/>
          </a:p>
        </p:txBody>
      </p:sp>
      <p:pic>
        <p:nvPicPr>
          <p:cNvPr id="3074" name="Picture 2" descr="Nurse S Hands Wrapping A Bandage On Wound Stock Photo, Picture And Royalty  Free Image. Image 18868557."/>
          <p:cNvPicPr>
            <a:picLocks noGrp="1" noChangeAspect="1" noChangeArrowheads="1"/>
          </p:cNvPicPr>
          <p:nvPr>
            <p:ph idx="1"/>
          </p:nvPr>
        </p:nvPicPr>
        <p:blipFill>
          <a:blip r:embed="rId8">
            <a:extLst>
              <a:ext uri="{28A0092B-C50C-407E-A947-70E740481C1C}">
                <a14:useLocalDpi xmlns:a14="http://schemas.microsoft.com/office/drawing/2010/main" val="0"/>
              </a:ext>
            </a:extLst>
          </a:blip>
          <a:srcRect/>
          <a:stretch>
            <a:fillRect/>
          </a:stretch>
        </p:blipFill>
        <p:spPr bwMode="auto">
          <a:xfrm>
            <a:off x="6038474" y="274927"/>
            <a:ext cx="3465743" cy="5202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658195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4892193" cy="4211782"/>
          </a:xfrm>
        </p:spPr>
        <p:txBody>
          <a:bodyPr>
            <a:normAutofit fontScale="90000"/>
          </a:bodyPr>
          <a:lstStyle/>
          <a:p>
            <a:r>
              <a:rPr lang="en-US" sz="4000" b="1" dirty="0">
                <a:solidFill>
                  <a:srgbClr val="1D2A57"/>
                </a:solidFill>
                <a:latin typeface="Arial" panose="020B0604020202020204" pitchFamily="34" charset="0"/>
              </a:rPr>
              <a:t>bandage</a:t>
            </a:r>
            <a:r>
              <a:rPr lang="en-US" cap="all" dirty="0">
                <a:solidFill>
                  <a:srgbClr val="1D2A57"/>
                </a:solidFill>
                <a:latin typeface="Arial" panose="020B0604020202020204" pitchFamily="34" charset="0"/>
              </a:rPr>
              <a:t/>
            </a:r>
            <a:br>
              <a:rPr lang="en-US" cap="all" dirty="0">
                <a:solidFill>
                  <a:srgbClr val="1D2A57"/>
                </a:solidFill>
                <a:latin typeface="Arial" panose="020B0604020202020204" pitchFamily="34" charset="0"/>
              </a:rPr>
            </a:br>
            <a:r>
              <a:rPr lang="en-US" dirty="0">
                <a:solidFill>
                  <a:srgbClr val="1D2A57"/>
                </a:solidFill>
                <a:latin typeface="Arial" panose="020B0604020202020204" pitchFamily="34" charset="0"/>
              </a:rPr>
              <a:t> /ˈ</a:t>
            </a:r>
            <a:r>
              <a:rPr lang="en-US" dirty="0" err="1">
                <a:solidFill>
                  <a:srgbClr val="1D2A57"/>
                </a:solidFill>
                <a:latin typeface="Arial" panose="020B0604020202020204" pitchFamily="34" charset="0"/>
              </a:rPr>
              <a:t>bæn.dɪdʒ</a:t>
            </a:r>
            <a:r>
              <a:rPr lang="en-US" dirty="0">
                <a:solidFill>
                  <a:srgbClr val="1D2A57"/>
                </a:solidFill>
                <a:latin typeface="Arial" panose="020B0604020202020204" pitchFamily="34" charset="0"/>
              </a:rPr>
              <a:t>/ </a:t>
            </a:r>
            <a:br>
              <a:rPr lang="en-US" dirty="0">
                <a:solidFill>
                  <a:srgbClr val="1D2A57"/>
                </a:solidFill>
                <a:latin typeface="Arial" panose="020B0604020202020204" pitchFamily="34" charset="0"/>
              </a:rPr>
            </a:br>
            <a:r>
              <a:rPr lang="en-US" dirty="0">
                <a:solidFill>
                  <a:srgbClr val="1D2A57"/>
                </a:solidFill>
                <a:latin typeface="Arial" panose="020B0604020202020204" pitchFamily="34" charset="0"/>
              </a:rPr>
              <a:t>(US also </a:t>
            </a:r>
            <a:r>
              <a:rPr lang="en-US" b="1" dirty="0">
                <a:solidFill>
                  <a:srgbClr val="1D2A57"/>
                </a:solidFill>
                <a:latin typeface="Arial" panose="020B0604020202020204" pitchFamily="34" charset="0"/>
              </a:rPr>
              <a:t>gauze</a:t>
            </a:r>
            <a:r>
              <a:rPr lang="en-US" dirty="0">
                <a:solidFill>
                  <a:srgbClr val="1D2A57"/>
                </a:solidFill>
                <a:latin typeface="Arial" panose="020B0604020202020204" pitchFamily="34" charset="0"/>
              </a:rPr>
              <a:t>) </a:t>
            </a:r>
            <a:r>
              <a:rPr lang="en-US" b="1" dirty="0">
                <a:solidFill>
                  <a:srgbClr val="1D2A57"/>
                </a:solidFill>
                <a:latin typeface="Arial" panose="020B0604020202020204" pitchFamily="34" charset="0"/>
              </a:rPr>
              <a:t>a </a:t>
            </a:r>
            <a:r>
              <a:rPr lang="en-US" b="1" dirty="0">
                <a:solidFill>
                  <a:srgbClr val="1D2A57"/>
                </a:solidFill>
                <a:latin typeface="Arial" panose="020B0604020202020204" pitchFamily="34" charset="0"/>
                <a:hlinkClick r:id="rId2" tooltip="long"/>
              </a:rPr>
              <a:t>long</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3" tooltip="narrow"/>
              </a:rPr>
              <a:t>narrow</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4" tooltip="piece"/>
              </a:rPr>
              <a:t>piece</a:t>
            </a:r>
            <a:r>
              <a:rPr lang="en-US" b="1" dirty="0">
                <a:solidFill>
                  <a:srgbClr val="1D2A57"/>
                </a:solidFill>
                <a:latin typeface="Arial" panose="020B0604020202020204" pitchFamily="34" charset="0"/>
              </a:rPr>
              <a:t> of </a:t>
            </a:r>
            <a:r>
              <a:rPr lang="en-US" b="1" dirty="0">
                <a:solidFill>
                  <a:srgbClr val="1D2A57"/>
                </a:solidFill>
                <a:latin typeface="Arial" panose="020B0604020202020204" pitchFamily="34" charset="0"/>
                <a:hlinkClick r:id="rId5" tooltip="cloth"/>
              </a:rPr>
              <a:t>cloth</a:t>
            </a:r>
            <a:r>
              <a:rPr lang="en-US" b="1" dirty="0">
                <a:solidFill>
                  <a:srgbClr val="1D2A57"/>
                </a:solidFill>
                <a:latin typeface="Arial" panose="020B0604020202020204" pitchFamily="34" charset="0"/>
              </a:rPr>
              <a:t> that is </a:t>
            </a:r>
            <a:r>
              <a:rPr lang="en-US" b="1" dirty="0">
                <a:solidFill>
                  <a:srgbClr val="1D2A57"/>
                </a:solidFill>
                <a:latin typeface="Arial" panose="020B0604020202020204" pitchFamily="34" charset="0"/>
                <a:hlinkClick r:id="rId6" tooltip="tied"/>
              </a:rPr>
              <a:t>tied</a:t>
            </a:r>
            <a:r>
              <a:rPr lang="en-US" b="1" dirty="0">
                <a:solidFill>
                  <a:srgbClr val="1D2A57"/>
                </a:solidFill>
                <a:latin typeface="Arial" panose="020B0604020202020204" pitchFamily="34" charset="0"/>
              </a:rPr>
              <a:t> around an </a:t>
            </a:r>
            <a:r>
              <a:rPr lang="en-US" b="1" dirty="0">
                <a:solidFill>
                  <a:srgbClr val="1D2A57"/>
                </a:solidFill>
                <a:latin typeface="Arial" panose="020B0604020202020204" pitchFamily="34" charset="0"/>
                <a:hlinkClick r:id="rId7" tooltip="injury"/>
              </a:rPr>
              <a:t>injury</a:t>
            </a:r>
            <a:r>
              <a:rPr lang="en-US" b="1" dirty="0">
                <a:solidFill>
                  <a:srgbClr val="1D2A57"/>
                </a:solidFill>
                <a:latin typeface="Arial" panose="020B0604020202020204" pitchFamily="34" charset="0"/>
              </a:rPr>
              <a:t> or a </a:t>
            </a:r>
            <a:r>
              <a:rPr lang="en-US" b="1" dirty="0">
                <a:solidFill>
                  <a:srgbClr val="1D2A57"/>
                </a:solidFill>
                <a:latin typeface="Arial" panose="020B0604020202020204" pitchFamily="34" charset="0"/>
                <a:hlinkClick r:id="rId8" tooltip="part"/>
              </a:rPr>
              <a:t>part</a:t>
            </a:r>
            <a:r>
              <a:rPr lang="en-US" b="1" dirty="0">
                <a:solidFill>
                  <a:srgbClr val="1D2A57"/>
                </a:solidFill>
                <a:latin typeface="Arial" panose="020B0604020202020204" pitchFamily="34" charset="0"/>
              </a:rPr>
              <a:t> of someone's </a:t>
            </a:r>
            <a:r>
              <a:rPr lang="en-US" b="1" dirty="0">
                <a:solidFill>
                  <a:srgbClr val="1D2A57"/>
                </a:solidFill>
                <a:latin typeface="Arial" panose="020B0604020202020204" pitchFamily="34" charset="0"/>
                <a:hlinkClick r:id="rId9" tooltip="body"/>
              </a:rPr>
              <a:t>body</a:t>
            </a:r>
            <a:r>
              <a:rPr lang="en-US" b="1" dirty="0">
                <a:solidFill>
                  <a:srgbClr val="1D2A57"/>
                </a:solidFill>
                <a:latin typeface="Arial" panose="020B0604020202020204" pitchFamily="34" charset="0"/>
              </a:rPr>
              <a:t> that has been </a:t>
            </a:r>
            <a:r>
              <a:rPr lang="en-US" b="1" dirty="0">
                <a:solidFill>
                  <a:srgbClr val="1D2A57"/>
                </a:solidFill>
                <a:latin typeface="Arial" panose="020B0604020202020204" pitchFamily="34" charset="0"/>
                <a:hlinkClick r:id="rId10" tooltip="hurt"/>
              </a:rPr>
              <a:t>hurt</a:t>
            </a:r>
            <a:r>
              <a:rPr lang="en-US" b="1" dirty="0">
                <a:solidFill>
                  <a:srgbClr val="1D2A57"/>
                </a:solidFill>
                <a:latin typeface="Arial" panose="020B0604020202020204" pitchFamily="34" charset="0"/>
              </a:rPr>
              <a:t/>
            </a:r>
            <a:br>
              <a:rPr lang="en-US" b="1" dirty="0">
                <a:solidFill>
                  <a:srgbClr val="1D2A57"/>
                </a:solidFill>
                <a:latin typeface="Arial" panose="020B0604020202020204" pitchFamily="34" charset="0"/>
              </a:rPr>
            </a:br>
            <a:endParaRPr lang="ru-RU" dirty="0"/>
          </a:p>
        </p:txBody>
      </p:sp>
      <p:pic>
        <p:nvPicPr>
          <p:cNvPr id="4098" name="Picture 2" descr="Standard Elastic Bandage"/>
          <p:cNvPicPr>
            <a:picLocks noGrp="1" noChangeAspect="1" noChangeArrowheads="1"/>
          </p:cNvPicPr>
          <p:nvPr>
            <p:ph idx="1"/>
          </p:nvPr>
        </p:nvPicPr>
        <p:blipFill>
          <a:blip r:embed="rId11">
            <a:extLst>
              <a:ext uri="{28A0092B-C50C-407E-A947-70E740481C1C}">
                <a14:useLocalDpi xmlns:a14="http://schemas.microsoft.com/office/drawing/2010/main" val="0"/>
              </a:ext>
            </a:extLst>
          </a:blip>
          <a:srcRect/>
          <a:stretch>
            <a:fillRect/>
          </a:stretch>
        </p:blipFill>
        <p:spPr bwMode="auto">
          <a:xfrm>
            <a:off x="6762173" y="939945"/>
            <a:ext cx="4394055" cy="4394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602831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a:solidFill>
                  <a:schemeClr val="tx1"/>
                </a:solidFill>
              </a:rPr>
              <a:t>cups</a:t>
            </a:r>
            <a:br>
              <a:rPr lang="en-US" b="1" dirty="0">
                <a:solidFill>
                  <a:schemeClr val="tx1"/>
                </a:solidFill>
              </a:rPr>
            </a:br>
            <a:r>
              <a:rPr lang="en-US" dirty="0"/>
              <a:t>[</a:t>
            </a:r>
            <a:r>
              <a:rPr lang="en-US" dirty="0" err="1"/>
              <a:t>kʌps</a:t>
            </a:r>
            <a:r>
              <a:rPr lang="en-US" dirty="0"/>
              <a:t>]</a:t>
            </a:r>
            <a:endParaRPr lang="ru-RU" b="1" dirty="0">
              <a:solidFill>
                <a:schemeClr val="tx1"/>
              </a:solidFill>
            </a:endParaRPr>
          </a:p>
        </p:txBody>
      </p:sp>
      <p:pic>
        <p:nvPicPr>
          <p:cNvPr id="5122" name="Picture 2" descr="Vintage Soviet medical glass cups Set of 4 USSR medical banks | Etsy |  Glass cup set, Glass cup, Cupping set"/>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24019" y="3130406"/>
            <a:ext cx="5170907" cy="3881437"/>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Premium Photo | Vacuum medical cups on ba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848" y="2647950"/>
            <a:ext cx="6324600" cy="421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140034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5635" y="609599"/>
            <a:ext cx="7548921" cy="4823792"/>
          </a:xfrm>
        </p:spPr>
        <p:txBody>
          <a:bodyPr>
            <a:normAutofit fontScale="90000"/>
          </a:bodyPr>
          <a:lstStyle/>
          <a:p>
            <a:pPr fontAlgn="base"/>
            <a:r>
              <a:rPr lang="en-US" b="1" dirty="0">
                <a:solidFill>
                  <a:srgbClr val="265667"/>
                </a:solidFill>
                <a:latin typeface="Open Sans"/>
              </a:rPr>
              <a:t> </a:t>
            </a:r>
            <a:r>
              <a:rPr lang="en-US" b="1" dirty="0">
                <a:solidFill>
                  <a:srgbClr val="265667"/>
                </a:solidFill>
                <a:latin typeface="inherit"/>
              </a:rPr>
              <a:t>dropping bottle</a:t>
            </a:r>
            <a:br>
              <a:rPr lang="en-US" b="1" dirty="0">
                <a:solidFill>
                  <a:srgbClr val="265667"/>
                </a:solidFill>
                <a:latin typeface="inherit"/>
              </a:rPr>
            </a:br>
            <a:r>
              <a:rPr lang="en-US" dirty="0"/>
              <a:t>[ˈ</a:t>
            </a:r>
            <a:r>
              <a:rPr lang="en-US" dirty="0" err="1"/>
              <a:t>drɒpɪŋ</a:t>
            </a:r>
            <a:r>
              <a:rPr lang="en-US" dirty="0">
                <a:latin typeface="Roboto"/>
              </a:rPr>
              <a:t> ˈ</a:t>
            </a:r>
            <a:r>
              <a:rPr lang="en-US" dirty="0" err="1">
                <a:latin typeface="Roboto"/>
              </a:rPr>
              <a:t>bɒtl</a:t>
            </a:r>
            <a:r>
              <a:rPr lang="en-US" dirty="0"/>
              <a:t>]</a:t>
            </a:r>
            <a:r>
              <a:rPr lang="en-US" b="1" dirty="0">
                <a:solidFill>
                  <a:srgbClr val="265667"/>
                </a:solidFill>
                <a:latin typeface="Open Sans"/>
              </a:rPr>
              <a:t/>
            </a:r>
            <a:br>
              <a:rPr lang="en-US" b="1" dirty="0">
                <a:solidFill>
                  <a:srgbClr val="265667"/>
                </a:solidFill>
                <a:latin typeface="Open Sans"/>
              </a:rPr>
            </a:br>
            <a:r>
              <a:rPr lang="en-US" b="1" dirty="0">
                <a:solidFill>
                  <a:srgbClr val="212529"/>
                </a:solidFill>
                <a:latin typeface="Open Sans"/>
              </a:rPr>
              <a:t>1</a:t>
            </a:r>
            <a:r>
              <a:rPr lang="en-US" b="1" dirty="0">
                <a:solidFill>
                  <a:srgbClr val="303336"/>
                </a:solidFill>
                <a:latin typeface="inherit"/>
              </a:rPr>
              <a:t>: </a:t>
            </a:r>
            <a:r>
              <a:rPr lang="en-US" dirty="0">
                <a:solidFill>
                  <a:srgbClr val="303336"/>
                </a:solidFill>
                <a:latin typeface="Open Sans"/>
              </a:rPr>
              <a:t>a small pitcher-shaped bottle with a curved or tapered neck used to supply liquids in small amounts (as to test tubes)</a:t>
            </a:r>
            <a:r>
              <a:rPr lang="en-US" dirty="0">
                <a:solidFill>
                  <a:srgbClr val="212529"/>
                </a:solidFill>
                <a:latin typeface="Open Sans"/>
              </a:rPr>
              <a:t/>
            </a:r>
            <a:br>
              <a:rPr lang="en-US" dirty="0">
                <a:solidFill>
                  <a:srgbClr val="212529"/>
                </a:solidFill>
                <a:latin typeface="Open Sans"/>
              </a:rPr>
            </a:br>
            <a:r>
              <a:rPr lang="en-US" b="1" dirty="0">
                <a:solidFill>
                  <a:srgbClr val="212529"/>
                </a:solidFill>
                <a:latin typeface="Open Sans"/>
              </a:rPr>
              <a:t>2a</a:t>
            </a:r>
            <a:r>
              <a:rPr lang="en-US" b="1" dirty="0">
                <a:solidFill>
                  <a:srgbClr val="303336"/>
                </a:solidFill>
                <a:latin typeface="inherit"/>
              </a:rPr>
              <a:t>: </a:t>
            </a:r>
            <a:r>
              <a:rPr lang="en-US" dirty="0">
                <a:solidFill>
                  <a:srgbClr val="303336"/>
                </a:solidFill>
                <a:latin typeface="Open Sans"/>
              </a:rPr>
              <a:t>a small bottle with a grooved glass stopper and neck permitting the contents to be poured out in drops</a:t>
            </a:r>
            <a:r>
              <a:rPr lang="en-US" dirty="0">
                <a:solidFill>
                  <a:srgbClr val="212529"/>
                </a:solidFill>
                <a:latin typeface="Open Sans"/>
              </a:rPr>
              <a:t/>
            </a:r>
            <a:br>
              <a:rPr lang="en-US" dirty="0">
                <a:solidFill>
                  <a:srgbClr val="212529"/>
                </a:solidFill>
                <a:latin typeface="Open Sans"/>
              </a:rPr>
            </a:br>
            <a:r>
              <a:rPr lang="en-US" b="1" dirty="0">
                <a:solidFill>
                  <a:srgbClr val="212529"/>
                </a:solidFill>
                <a:latin typeface="Open Sans"/>
              </a:rPr>
              <a:t>b</a:t>
            </a:r>
            <a:r>
              <a:rPr lang="en-US" b="1" dirty="0">
                <a:solidFill>
                  <a:srgbClr val="303336"/>
                </a:solidFill>
                <a:latin typeface="inherit"/>
              </a:rPr>
              <a:t>: </a:t>
            </a:r>
            <a:r>
              <a:rPr lang="en-US" dirty="0">
                <a:solidFill>
                  <a:srgbClr val="303336"/>
                </a:solidFill>
                <a:latin typeface="Open Sans"/>
              </a:rPr>
              <a:t>a bottle furnished with a dropper or a glass rod applicator</a:t>
            </a:r>
            <a:r>
              <a:rPr lang="en-US" dirty="0">
                <a:solidFill>
                  <a:srgbClr val="212529"/>
                </a:solidFill>
                <a:latin typeface="Open Sans"/>
              </a:rPr>
              <a:t/>
            </a:r>
            <a:br>
              <a:rPr lang="en-US" dirty="0">
                <a:solidFill>
                  <a:srgbClr val="212529"/>
                </a:solidFill>
                <a:latin typeface="Open Sans"/>
              </a:rPr>
            </a:br>
            <a:endParaRPr lang="ru-RU" dirty="0"/>
          </a:p>
        </p:txBody>
      </p:sp>
      <p:pic>
        <p:nvPicPr>
          <p:cNvPr id="6146" name="Picture 2" descr="Medical Supplies: Dropping Bottle With Antibiotic In A Hospital - Stock  Image I3152470 at FeaturePics"/>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529946" y="609600"/>
            <a:ext cx="3361518" cy="54032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008156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599"/>
            <a:ext cx="4836775" cy="3796145"/>
          </a:xfrm>
        </p:spPr>
        <p:txBody>
          <a:bodyPr>
            <a:normAutofit fontScale="90000"/>
          </a:bodyPr>
          <a:lstStyle/>
          <a:p>
            <a:r>
              <a:rPr lang="en-US" sz="4000" b="1" dirty="0">
                <a:solidFill>
                  <a:srgbClr val="1D2A57"/>
                </a:solidFill>
                <a:latin typeface="Arial" panose="020B0604020202020204" pitchFamily="34" charset="0"/>
              </a:rPr>
              <a:t>enema </a:t>
            </a:r>
            <a:r>
              <a:rPr lang="en-US" cap="all" dirty="0">
                <a:solidFill>
                  <a:srgbClr val="1D2A57"/>
                </a:solidFill>
                <a:latin typeface="Arial" panose="020B0604020202020204" pitchFamily="34" charset="0"/>
              </a:rPr>
              <a:t/>
            </a:r>
            <a:br>
              <a:rPr lang="en-US" cap="all" dirty="0">
                <a:solidFill>
                  <a:srgbClr val="1D2A57"/>
                </a:solidFill>
                <a:latin typeface="Arial" panose="020B0604020202020204" pitchFamily="34" charset="0"/>
              </a:rPr>
            </a:br>
            <a:r>
              <a:rPr lang="en-US" dirty="0">
                <a:solidFill>
                  <a:srgbClr val="1D2A57"/>
                </a:solidFill>
                <a:latin typeface="Arial" panose="020B0604020202020204" pitchFamily="34" charset="0"/>
              </a:rPr>
              <a:t> /ˈ</a:t>
            </a:r>
            <a:r>
              <a:rPr lang="en-US" dirty="0" err="1">
                <a:solidFill>
                  <a:srgbClr val="1D2A57"/>
                </a:solidFill>
                <a:latin typeface="Arial" panose="020B0604020202020204" pitchFamily="34" charset="0"/>
              </a:rPr>
              <a:t>en.ə.mə</a:t>
            </a:r>
            <a:r>
              <a:rPr lang="en-US" dirty="0">
                <a:solidFill>
                  <a:srgbClr val="1D2A57"/>
                </a:solidFill>
                <a:latin typeface="Arial" panose="020B0604020202020204" pitchFamily="34" charset="0"/>
              </a:rPr>
              <a:t>/</a:t>
            </a:r>
            <a:br>
              <a:rPr lang="en-US" dirty="0">
                <a:solidFill>
                  <a:srgbClr val="1D2A57"/>
                </a:solidFill>
                <a:latin typeface="Arial" panose="020B0604020202020204" pitchFamily="34" charset="0"/>
              </a:rPr>
            </a:br>
            <a:r>
              <a:rPr lang="en-US" dirty="0">
                <a:solidFill>
                  <a:srgbClr val="1D2A57"/>
                </a:solidFill>
                <a:latin typeface="Arial" panose="020B0604020202020204" pitchFamily="34" charset="0"/>
              </a:rPr>
              <a:t> </a:t>
            </a:r>
            <a:br>
              <a:rPr lang="en-US" dirty="0">
                <a:solidFill>
                  <a:srgbClr val="1D2A57"/>
                </a:solidFill>
                <a:latin typeface="Arial" panose="020B0604020202020204" pitchFamily="34" charset="0"/>
              </a:rPr>
            </a:br>
            <a:r>
              <a:rPr lang="en-US" b="1" dirty="0">
                <a:solidFill>
                  <a:srgbClr val="1D2A57"/>
                </a:solidFill>
                <a:latin typeface="Arial" panose="020B0604020202020204" pitchFamily="34" charset="0"/>
              </a:rPr>
              <a:t>a </a:t>
            </a:r>
            <a:r>
              <a:rPr lang="en-US" b="1" dirty="0">
                <a:solidFill>
                  <a:srgbClr val="1D2A57"/>
                </a:solidFill>
                <a:latin typeface="Arial" panose="020B0604020202020204" pitchFamily="34" charset="0"/>
                <a:hlinkClick r:id="rId2" tooltip="treatment"/>
              </a:rPr>
              <a:t>treatment</a:t>
            </a:r>
            <a:r>
              <a:rPr lang="en-US" b="1" dirty="0">
                <a:solidFill>
                  <a:srgbClr val="1D2A57"/>
                </a:solidFill>
                <a:latin typeface="Arial" panose="020B0604020202020204" pitchFamily="34" charset="0"/>
              </a:rPr>
              <a:t> for </a:t>
            </a:r>
            <a:r>
              <a:rPr lang="en-US" b="1" dirty="0">
                <a:solidFill>
                  <a:srgbClr val="1D2A57"/>
                </a:solidFill>
                <a:latin typeface="Arial" panose="020B0604020202020204" pitchFamily="34" charset="0"/>
                <a:hlinkClick r:id="rId3" tooltip="cleaning"/>
              </a:rPr>
              <a:t>cleaning</a:t>
            </a:r>
            <a:r>
              <a:rPr lang="en-US" b="1" dirty="0">
                <a:solidFill>
                  <a:srgbClr val="1D2A57"/>
                </a:solidFill>
                <a:latin typeface="Arial" panose="020B0604020202020204" pitchFamily="34" charset="0"/>
              </a:rPr>
              <a:t> the </a:t>
            </a:r>
            <a:r>
              <a:rPr lang="en-US" b="1" dirty="0">
                <a:solidFill>
                  <a:srgbClr val="1D2A57"/>
                </a:solidFill>
                <a:latin typeface="Arial" panose="020B0604020202020204" pitchFamily="34" charset="0"/>
                <a:hlinkClick r:id="rId4" tooltip="bowels"/>
              </a:rPr>
              <a:t>bowels</a:t>
            </a:r>
            <a:r>
              <a:rPr lang="en-US" b="1" dirty="0">
                <a:solidFill>
                  <a:srgbClr val="1D2A57"/>
                </a:solidFill>
                <a:latin typeface="Arial" panose="020B0604020202020204" pitchFamily="34" charset="0"/>
              </a:rPr>
              <a:t> by </a:t>
            </a:r>
            <a:r>
              <a:rPr lang="en-US" b="1" dirty="0">
                <a:solidFill>
                  <a:srgbClr val="1D2A57"/>
                </a:solidFill>
                <a:latin typeface="Arial" panose="020B0604020202020204" pitchFamily="34" charset="0"/>
                <a:hlinkClick r:id="rId5" tooltip="filling"/>
              </a:rPr>
              <a:t>filling</a:t>
            </a:r>
            <a:r>
              <a:rPr lang="en-US" b="1" dirty="0">
                <a:solidFill>
                  <a:srgbClr val="1D2A57"/>
                </a:solidFill>
                <a:latin typeface="Arial" panose="020B0604020202020204" pitchFamily="34" charset="0"/>
              </a:rPr>
              <a:t> </a:t>
            </a:r>
            <a:br>
              <a:rPr lang="en-US" b="1" dirty="0">
                <a:solidFill>
                  <a:srgbClr val="1D2A57"/>
                </a:solidFill>
                <a:latin typeface="Arial" panose="020B0604020202020204" pitchFamily="34" charset="0"/>
              </a:rPr>
            </a:br>
            <a:r>
              <a:rPr lang="en-US" b="1" dirty="0">
                <a:solidFill>
                  <a:srgbClr val="1D2A57"/>
                </a:solidFill>
                <a:latin typeface="Arial" panose="020B0604020202020204" pitchFamily="34" charset="0"/>
              </a:rPr>
              <a:t>them with a </a:t>
            </a:r>
            <a:r>
              <a:rPr lang="en-US" b="1" dirty="0">
                <a:solidFill>
                  <a:srgbClr val="1D2A57"/>
                </a:solidFill>
                <a:latin typeface="Arial" panose="020B0604020202020204" pitchFamily="34" charset="0"/>
                <a:hlinkClick r:id="rId6" tooltip="liquid"/>
              </a:rPr>
              <a:t>liquid</a:t>
            </a:r>
            <a:r>
              <a:rPr lang="en-US" b="1" dirty="0">
                <a:solidFill>
                  <a:srgbClr val="1D2A57"/>
                </a:solidFill>
                <a:latin typeface="Arial" panose="020B0604020202020204" pitchFamily="34" charset="0"/>
              </a:rPr>
              <a:t> through the </a:t>
            </a:r>
            <a:r>
              <a:rPr lang="en-US" b="1" dirty="0">
                <a:solidFill>
                  <a:srgbClr val="1D2A57"/>
                </a:solidFill>
                <a:latin typeface="Arial" panose="020B0604020202020204" pitchFamily="34" charset="0"/>
                <a:hlinkClick r:id="rId7" tooltip="anus"/>
              </a:rPr>
              <a:t>anus</a:t>
            </a:r>
            <a:r>
              <a:rPr lang="en-US" b="1" dirty="0">
                <a:solidFill>
                  <a:srgbClr val="1D2A57"/>
                </a:solidFill>
                <a:latin typeface="Arial" panose="020B0604020202020204" pitchFamily="34" charset="0"/>
              </a:rPr>
              <a:t/>
            </a:r>
            <a:br>
              <a:rPr lang="en-US" b="1" dirty="0">
                <a:solidFill>
                  <a:srgbClr val="1D2A57"/>
                </a:solidFill>
                <a:latin typeface="Arial" panose="020B0604020202020204" pitchFamily="34" charset="0"/>
              </a:rPr>
            </a:br>
            <a:r>
              <a:rPr lang="en-US" dirty="0">
                <a:solidFill>
                  <a:srgbClr val="202122"/>
                </a:solidFill>
                <a:latin typeface="Arial" panose="020B0604020202020204" pitchFamily="34" charset="0"/>
              </a:rPr>
              <a:t>.</a:t>
            </a:r>
            <a:endParaRPr lang="ru-RU" dirty="0"/>
          </a:p>
        </p:txBody>
      </p:sp>
      <p:pic>
        <p:nvPicPr>
          <p:cNvPr id="7170" name="Picture 2" descr="Enema explained | What is an enema"/>
          <p:cNvPicPr>
            <a:picLocks noGrp="1" noChangeAspect="1" noChangeArrowheads="1"/>
          </p:cNvPicPr>
          <p:nvPr>
            <p:ph idx="1"/>
          </p:nvPr>
        </p:nvPicPr>
        <p:blipFill>
          <a:blip r:embed="rId8">
            <a:extLst>
              <a:ext uri="{28A0092B-C50C-407E-A947-70E740481C1C}">
                <a14:useLocalDpi xmlns:a14="http://schemas.microsoft.com/office/drawing/2010/main" val="0"/>
              </a:ext>
            </a:extLst>
          </a:blip>
          <a:srcRect/>
          <a:stretch>
            <a:fillRect/>
          </a:stretch>
        </p:blipFill>
        <p:spPr bwMode="auto">
          <a:xfrm>
            <a:off x="6444527" y="1440871"/>
            <a:ext cx="4682837" cy="46828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317777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68509" y="775855"/>
            <a:ext cx="5106074" cy="3911600"/>
          </a:xfrm>
        </p:spPr>
        <p:txBody>
          <a:bodyPr>
            <a:normAutofit fontScale="90000"/>
          </a:bodyPr>
          <a:lstStyle/>
          <a:p>
            <a:r>
              <a:rPr lang="en-US" b="1" dirty="0">
                <a:solidFill>
                  <a:srgbClr val="1D2A57"/>
                </a:solidFill>
                <a:latin typeface="Arial" panose="020B0604020202020204" pitchFamily="34" charset="0"/>
              </a:rPr>
              <a:t>Feeding cup</a:t>
            </a:r>
            <a:r>
              <a:rPr lang="en-US" dirty="0">
                <a:solidFill>
                  <a:srgbClr val="1D2A57"/>
                </a:solidFill>
                <a:latin typeface="Arial" panose="020B0604020202020204" pitchFamily="34" charset="0"/>
              </a:rPr>
              <a:t> </a:t>
            </a:r>
            <a:r>
              <a:rPr lang="en-US" cap="all" dirty="0">
                <a:solidFill>
                  <a:srgbClr val="1D2A57"/>
                </a:solidFill>
                <a:latin typeface="Arial" panose="020B0604020202020204" pitchFamily="34" charset="0"/>
              </a:rPr>
              <a:t/>
            </a:r>
            <a:br>
              <a:rPr lang="en-US" cap="all" dirty="0">
                <a:solidFill>
                  <a:srgbClr val="1D2A57"/>
                </a:solidFill>
                <a:latin typeface="Arial" panose="020B0604020202020204" pitchFamily="34" charset="0"/>
              </a:rPr>
            </a:br>
            <a:r>
              <a:rPr lang="en-US" dirty="0">
                <a:solidFill>
                  <a:srgbClr val="1D2A57"/>
                </a:solidFill>
                <a:latin typeface="Arial" panose="020B0604020202020204" pitchFamily="34" charset="0"/>
              </a:rPr>
              <a:t> /</a:t>
            </a:r>
            <a:r>
              <a:rPr lang="en-US" dirty="0">
                <a:solidFill>
                  <a:srgbClr val="0070C0"/>
                </a:solidFill>
                <a:latin typeface="Arial" panose="020B0604020202020204" pitchFamily="34" charset="0"/>
              </a:rPr>
              <a:t>ˈ</a:t>
            </a:r>
            <a:r>
              <a:rPr lang="en-US" dirty="0" err="1">
                <a:solidFill>
                  <a:srgbClr val="0070C0"/>
                </a:solidFill>
                <a:latin typeface="Arial" panose="020B0604020202020204" pitchFamily="34" charset="0"/>
              </a:rPr>
              <a:t>fid·ɪŋ</a:t>
            </a:r>
            <a:r>
              <a:rPr lang="en-US" dirty="0">
                <a:solidFill>
                  <a:srgbClr val="0070C0"/>
                </a:solidFill>
              </a:rPr>
              <a:t> </a:t>
            </a:r>
            <a:r>
              <a:rPr lang="en-US" dirty="0" err="1">
                <a:solidFill>
                  <a:srgbClr val="0070C0"/>
                </a:solidFill>
              </a:rPr>
              <a:t>kʌp</a:t>
            </a:r>
            <a:r>
              <a:rPr lang="en-US" dirty="0">
                <a:solidFill>
                  <a:srgbClr val="1D2A57"/>
                </a:solidFill>
                <a:latin typeface="Arial" panose="020B0604020202020204" pitchFamily="34" charset="0"/>
              </a:rPr>
              <a:t>/ </a:t>
            </a:r>
            <a:br>
              <a:rPr lang="en-US" dirty="0">
                <a:solidFill>
                  <a:srgbClr val="1D2A57"/>
                </a:solidFill>
                <a:latin typeface="Arial" panose="020B0604020202020204" pitchFamily="34" charset="0"/>
              </a:rPr>
            </a:br>
            <a:r>
              <a:rPr lang="en-US" dirty="0">
                <a:solidFill>
                  <a:srgbClr val="000000"/>
                </a:solidFill>
                <a:latin typeface="Helvetica Neue"/>
              </a:rPr>
              <a:t>Drinking aids that can help disabled individuals to hold straws, drink beverages, or provide liquids assist in making daily independence more possible. </a:t>
            </a:r>
            <a:endParaRPr lang="ru-RU" dirty="0"/>
          </a:p>
        </p:txBody>
      </p:sp>
      <p:pic>
        <p:nvPicPr>
          <p:cNvPr id="8194" name="Picture 2" descr="Invalid Feeding Cup - Canadian Red Cross Timeline"/>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76468" y="3489182"/>
            <a:ext cx="5092041" cy="3488048"/>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Dignity Adult Feeding Cup - Triple Pack - Adult Feeding Cups : Complete  Care Sho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811" y="0"/>
            <a:ext cx="3712153" cy="37121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960592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5848157" cy="4267200"/>
          </a:xfrm>
        </p:spPr>
        <p:txBody>
          <a:bodyPr>
            <a:normAutofit fontScale="90000"/>
          </a:bodyPr>
          <a:lstStyle/>
          <a:p>
            <a:r>
              <a:rPr lang="en-US" sz="4000" b="1" dirty="0">
                <a:solidFill>
                  <a:srgbClr val="1D2A57"/>
                </a:solidFill>
                <a:latin typeface="Arial" panose="020B0604020202020204" pitchFamily="34" charset="0"/>
              </a:rPr>
              <a:t>hot-water bottle</a:t>
            </a:r>
            <a:r>
              <a:rPr lang="en-US" cap="all" dirty="0">
                <a:solidFill>
                  <a:srgbClr val="1D2A57"/>
                </a:solidFill>
                <a:latin typeface="Arial" panose="020B0604020202020204" pitchFamily="34" charset="0"/>
              </a:rPr>
              <a:t/>
            </a:r>
            <a:br>
              <a:rPr lang="en-US" cap="all" dirty="0">
                <a:solidFill>
                  <a:srgbClr val="1D2A57"/>
                </a:solidFill>
                <a:latin typeface="Arial" panose="020B0604020202020204" pitchFamily="34" charset="0"/>
              </a:rPr>
            </a:br>
            <a:r>
              <a:rPr lang="en-US" dirty="0">
                <a:solidFill>
                  <a:srgbClr val="1D2A57"/>
                </a:solidFill>
                <a:latin typeface="Arial" panose="020B0604020202020204" pitchFamily="34" charset="0"/>
              </a:rPr>
              <a:t> /ˌ</a:t>
            </a:r>
            <a:r>
              <a:rPr lang="en-US" dirty="0" err="1">
                <a:solidFill>
                  <a:srgbClr val="1D2A57"/>
                </a:solidFill>
                <a:latin typeface="Arial" panose="020B0604020202020204" pitchFamily="34" charset="0"/>
              </a:rPr>
              <a:t>hɒtˈwɔ</a:t>
            </a:r>
            <a:r>
              <a:rPr lang="en-US" dirty="0">
                <a:solidFill>
                  <a:srgbClr val="1D2A57"/>
                </a:solidFill>
                <a:latin typeface="Arial" panose="020B0604020202020204" pitchFamily="34" charset="0"/>
              </a:rPr>
              <a:t>ː.</a:t>
            </a:r>
            <a:r>
              <a:rPr lang="en-US" dirty="0" err="1">
                <a:solidFill>
                  <a:srgbClr val="1D2A57"/>
                </a:solidFill>
                <a:latin typeface="Arial" panose="020B0604020202020204" pitchFamily="34" charset="0"/>
              </a:rPr>
              <a:t>tə</a:t>
            </a:r>
            <a:r>
              <a:rPr lang="en-US" dirty="0">
                <a:solidFill>
                  <a:srgbClr val="1D2A57"/>
                </a:solidFill>
                <a:latin typeface="Arial" panose="020B0604020202020204" pitchFamily="34" charset="0"/>
              </a:rPr>
              <a:t> ˌ</a:t>
            </a:r>
            <a:r>
              <a:rPr lang="en-US" dirty="0" err="1">
                <a:solidFill>
                  <a:srgbClr val="1D2A57"/>
                </a:solidFill>
                <a:latin typeface="Arial" panose="020B0604020202020204" pitchFamily="34" charset="0"/>
              </a:rPr>
              <a:t>bɒt.l</a:t>
            </a:r>
            <a:r>
              <a:rPr lang="en-US" dirty="0">
                <a:solidFill>
                  <a:srgbClr val="1D2A57"/>
                </a:solidFill>
                <a:latin typeface="Arial" panose="020B0604020202020204" pitchFamily="34" charset="0"/>
              </a:rPr>
              <a:t>/ </a:t>
            </a:r>
            <a:br>
              <a:rPr lang="en-US" dirty="0">
                <a:solidFill>
                  <a:srgbClr val="1D2A57"/>
                </a:solidFill>
                <a:latin typeface="Arial" panose="020B0604020202020204" pitchFamily="34" charset="0"/>
              </a:rPr>
            </a:br>
            <a:r>
              <a:rPr lang="en-US" b="1" dirty="0">
                <a:solidFill>
                  <a:srgbClr val="1D2A57"/>
                </a:solidFill>
                <a:latin typeface="Arial" panose="020B0604020202020204" pitchFamily="34" charset="0"/>
              </a:rPr>
              <a:t>a </a:t>
            </a:r>
            <a:r>
              <a:rPr lang="en-US" b="1" dirty="0">
                <a:solidFill>
                  <a:srgbClr val="1D2A57"/>
                </a:solidFill>
                <a:latin typeface="Arial" panose="020B0604020202020204" pitchFamily="34" charset="0"/>
                <a:hlinkClick r:id="rId2" tooltip="rubber"/>
              </a:rPr>
              <a:t>rubber</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3" tooltip="container"/>
              </a:rPr>
              <a:t>container</a:t>
            </a:r>
            <a:r>
              <a:rPr lang="en-US" b="1" dirty="0">
                <a:solidFill>
                  <a:srgbClr val="1D2A57"/>
                </a:solidFill>
                <a:latin typeface="Arial" panose="020B0604020202020204" pitchFamily="34" charset="0"/>
              </a:rPr>
              <a:t> that you </a:t>
            </a:r>
            <a:r>
              <a:rPr lang="en-US" b="1" dirty="0">
                <a:solidFill>
                  <a:srgbClr val="1D2A57"/>
                </a:solidFill>
                <a:latin typeface="Arial" panose="020B0604020202020204" pitchFamily="34" charset="0"/>
                <a:hlinkClick r:id="rId4" tooltip="fill"/>
              </a:rPr>
              <a:t>fill</a:t>
            </a:r>
            <a:r>
              <a:rPr lang="en-US" b="1" dirty="0">
                <a:solidFill>
                  <a:srgbClr val="1D2A57"/>
                </a:solidFill>
                <a:latin typeface="Arial" panose="020B0604020202020204" pitchFamily="34" charset="0"/>
              </a:rPr>
              <a:t> with very </a:t>
            </a:r>
            <a:r>
              <a:rPr lang="en-US" b="1" dirty="0">
                <a:solidFill>
                  <a:srgbClr val="1D2A57"/>
                </a:solidFill>
                <a:latin typeface="Arial" panose="020B0604020202020204" pitchFamily="34" charset="0"/>
                <a:hlinkClick r:id="rId5" tooltip="hot"/>
              </a:rPr>
              <a:t>hot</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6" tooltip="water"/>
              </a:rPr>
              <a:t>water</a:t>
            </a:r>
            <a:r>
              <a:rPr lang="en-US" b="1" dirty="0">
                <a:solidFill>
                  <a:srgbClr val="1D2A57"/>
                </a:solidFill>
                <a:latin typeface="Arial" panose="020B0604020202020204" pitchFamily="34" charset="0"/>
              </a:rPr>
              <a:t> and use to </a:t>
            </a:r>
            <a:r>
              <a:rPr lang="en-US" b="1" dirty="0">
                <a:solidFill>
                  <a:srgbClr val="1D2A57"/>
                </a:solidFill>
                <a:latin typeface="Arial" panose="020B0604020202020204" pitchFamily="34" charset="0"/>
                <a:hlinkClick r:id="rId7" tooltip="warm"/>
              </a:rPr>
              <a:t>warm</a:t>
            </a:r>
            <a:r>
              <a:rPr lang="en-US" b="1" dirty="0">
                <a:solidFill>
                  <a:srgbClr val="1D2A57"/>
                </a:solidFill>
                <a:latin typeface="Arial" panose="020B0604020202020204" pitchFamily="34" charset="0"/>
              </a:rPr>
              <a:t> a </a:t>
            </a:r>
            <a:r>
              <a:rPr lang="en-US" b="1" dirty="0">
                <a:solidFill>
                  <a:srgbClr val="1D2A57"/>
                </a:solidFill>
                <a:latin typeface="Arial" panose="020B0604020202020204" pitchFamily="34" charset="0"/>
                <a:hlinkClick r:id="rId8" tooltip="bed"/>
              </a:rPr>
              <a:t>bed</a:t>
            </a:r>
            <a:r>
              <a:rPr lang="en-US" b="1" dirty="0">
                <a:solidFill>
                  <a:srgbClr val="1D2A57"/>
                </a:solidFill>
                <a:latin typeface="Arial" panose="020B0604020202020204" pitchFamily="34" charset="0"/>
              </a:rPr>
              <a:t> or a </a:t>
            </a:r>
            <a:r>
              <a:rPr lang="en-US" b="1" dirty="0">
                <a:solidFill>
                  <a:srgbClr val="1D2A57"/>
                </a:solidFill>
                <a:latin typeface="Arial" panose="020B0604020202020204" pitchFamily="34" charset="0"/>
                <a:hlinkClick r:id="rId9" tooltip="part"/>
              </a:rPr>
              <a:t>part</a:t>
            </a:r>
            <a:r>
              <a:rPr lang="en-US" b="1" dirty="0">
                <a:solidFill>
                  <a:srgbClr val="1D2A57"/>
                </a:solidFill>
                <a:latin typeface="Arial" panose="020B0604020202020204" pitchFamily="34" charset="0"/>
              </a:rPr>
              <a:t> of </a:t>
            </a:r>
            <a:r>
              <a:rPr lang="en-US" b="1" dirty="0">
                <a:solidFill>
                  <a:srgbClr val="1D2A57"/>
                </a:solidFill>
                <a:latin typeface="Arial" panose="020B0604020202020204" pitchFamily="34" charset="0"/>
                <a:hlinkClick r:id="rId10" tooltip="your"/>
              </a:rPr>
              <a:t>your</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11" tooltip="body"/>
              </a:rPr>
              <a:t>body</a:t>
            </a:r>
            <a:r>
              <a:rPr lang="en-US" b="1" dirty="0">
                <a:solidFill>
                  <a:srgbClr val="1D2A57"/>
                </a:solidFill>
                <a:latin typeface="Arial" panose="020B0604020202020204" pitchFamily="34" charset="0"/>
              </a:rPr>
              <a:t/>
            </a:r>
            <a:br>
              <a:rPr lang="en-US" b="1" dirty="0">
                <a:solidFill>
                  <a:srgbClr val="1D2A57"/>
                </a:solidFill>
                <a:latin typeface="Arial" panose="020B0604020202020204" pitchFamily="34" charset="0"/>
              </a:rPr>
            </a:br>
            <a:endParaRPr lang="ru-RU" dirty="0"/>
          </a:p>
        </p:txBody>
      </p:sp>
      <p:pic>
        <p:nvPicPr>
          <p:cNvPr id="9218" name="Picture 2" descr="MedFest Super Magic Pain Relief Rubber Hot Water Bottle/Bag Non-Electrical  2 L Hot Water Bag Price in India - Buy MedFest Super Magic Pain Relief  Rubber Hot Water Bottle/Bag Non-Electrical 2 L"/>
          <p:cNvPicPr>
            <a:picLocks noGrp="1" noChangeAspect="1" noChangeArrowheads="1"/>
          </p:cNvPicPr>
          <p:nvPr>
            <p:ph idx="1"/>
          </p:nvPr>
        </p:nvPicPr>
        <p:blipFill>
          <a:blip r:embed="rId12">
            <a:extLst>
              <a:ext uri="{28A0092B-C50C-407E-A947-70E740481C1C}">
                <a14:useLocalDpi xmlns:a14="http://schemas.microsoft.com/office/drawing/2010/main" val="0"/>
              </a:ext>
            </a:extLst>
          </a:blip>
          <a:srcRect/>
          <a:stretch>
            <a:fillRect/>
          </a:stretch>
        </p:blipFill>
        <p:spPr bwMode="auto">
          <a:xfrm>
            <a:off x="6289964" y="817779"/>
            <a:ext cx="4164662" cy="4442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913564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1454007"/>
            <a:ext cx="7578770" cy="626584"/>
          </a:xfrm>
        </p:spPr>
        <p:txBody>
          <a:bodyPr>
            <a:normAutofit fontScale="90000"/>
          </a:bodyPr>
          <a:lstStyle/>
          <a:p>
            <a:r>
              <a:rPr lang="en-US" sz="4000" b="1" dirty="0">
                <a:solidFill>
                  <a:schemeClr val="tx1"/>
                </a:solidFill>
              </a:rPr>
              <a:t>ice bag</a:t>
            </a:r>
            <a:r>
              <a:rPr lang="en-US" dirty="0"/>
              <a:t/>
            </a:r>
            <a:br>
              <a:rPr lang="en-US" dirty="0"/>
            </a:br>
            <a:r>
              <a:rPr lang="en-US" dirty="0"/>
              <a:t>[</a:t>
            </a:r>
            <a:r>
              <a:rPr lang="en-US" dirty="0" err="1"/>
              <a:t>aɪs</a:t>
            </a:r>
            <a:r>
              <a:rPr lang="en-US" dirty="0"/>
              <a:t> </a:t>
            </a:r>
            <a:r>
              <a:rPr lang="en-US" dirty="0" err="1"/>
              <a:t>bæɡ</a:t>
            </a:r>
            <a:r>
              <a:rPr lang="en-US" dirty="0"/>
              <a:t>] </a:t>
            </a:r>
            <a:br>
              <a:rPr lang="en-US" dirty="0"/>
            </a:br>
            <a:r>
              <a:rPr lang="en-US" dirty="0">
                <a:solidFill>
                  <a:schemeClr val="tx1"/>
                </a:solidFill>
              </a:rPr>
              <a:t>a waterproof bag to hold ice </a:t>
            </a:r>
            <a:r>
              <a:rPr lang="uk-UA" dirty="0">
                <a:solidFill>
                  <a:schemeClr val="tx1"/>
                </a:solidFill>
              </a:rPr>
              <a:t/>
            </a:r>
            <a:br>
              <a:rPr lang="uk-UA" dirty="0">
                <a:solidFill>
                  <a:schemeClr val="tx1"/>
                </a:solidFill>
              </a:rPr>
            </a:br>
            <a:r>
              <a:rPr lang="en-US" dirty="0">
                <a:solidFill>
                  <a:schemeClr val="tx1"/>
                </a:solidFill>
              </a:rPr>
              <a:t>for local application of cold </a:t>
            </a:r>
            <a:r>
              <a:rPr lang="uk-UA" dirty="0">
                <a:solidFill>
                  <a:schemeClr val="tx1"/>
                </a:solidFill>
              </a:rPr>
              <a:t/>
            </a:r>
            <a:br>
              <a:rPr lang="uk-UA" dirty="0">
                <a:solidFill>
                  <a:schemeClr val="tx1"/>
                </a:solidFill>
              </a:rPr>
            </a:br>
            <a:r>
              <a:rPr lang="en-US" dirty="0">
                <a:solidFill>
                  <a:schemeClr val="tx1"/>
                </a:solidFill>
              </a:rPr>
              <a:t>to the body</a:t>
            </a:r>
            <a:endParaRPr lang="ru-RU" dirty="0">
              <a:solidFill>
                <a:schemeClr val="tx1"/>
              </a:solidFill>
            </a:endParaRPr>
          </a:p>
        </p:txBody>
      </p:sp>
      <p:pic>
        <p:nvPicPr>
          <p:cNvPr id="10242" name="Picture 2" descr="Ice Bag Packs - Reusable Hot &amp; Cold Pack (2 Packs(9/11 Inch))- Buy Online  in India at Desertcart. ProductId : 44101906."/>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036905" y="1304583"/>
            <a:ext cx="4640977" cy="4990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819087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599"/>
            <a:ext cx="4739793" cy="3948545"/>
          </a:xfrm>
        </p:spPr>
        <p:txBody>
          <a:bodyPr>
            <a:normAutofit fontScale="90000"/>
          </a:bodyPr>
          <a:lstStyle/>
          <a:p>
            <a:r>
              <a:rPr lang="en-US" b="1" dirty="0">
                <a:solidFill>
                  <a:srgbClr val="1D2A57"/>
                </a:solidFill>
                <a:latin typeface="Arial" panose="020B0604020202020204" pitchFamily="34" charset="0"/>
              </a:rPr>
              <a:t>wheelchair</a:t>
            </a:r>
            <a:r>
              <a:rPr lang="en-US" cap="all" dirty="0">
                <a:solidFill>
                  <a:srgbClr val="1D2A57"/>
                </a:solidFill>
                <a:latin typeface="Arial" panose="020B0604020202020204" pitchFamily="34" charset="0"/>
              </a:rPr>
              <a:t/>
            </a:r>
            <a:br>
              <a:rPr lang="en-US" cap="all" dirty="0">
                <a:solidFill>
                  <a:srgbClr val="1D2A57"/>
                </a:solidFill>
                <a:latin typeface="Arial" panose="020B0604020202020204" pitchFamily="34" charset="0"/>
              </a:rPr>
            </a:br>
            <a:r>
              <a:rPr lang="en-US" dirty="0">
                <a:solidFill>
                  <a:srgbClr val="1D2A57"/>
                </a:solidFill>
                <a:latin typeface="Arial" panose="020B0604020202020204" pitchFamily="34" charset="0"/>
              </a:rPr>
              <a:t> /ˈ</a:t>
            </a:r>
            <a:r>
              <a:rPr lang="en-US" dirty="0" err="1">
                <a:solidFill>
                  <a:srgbClr val="1D2A57"/>
                </a:solidFill>
                <a:latin typeface="Arial" panose="020B0604020202020204" pitchFamily="34" charset="0"/>
              </a:rPr>
              <a:t>wiːl.tʃeər</a:t>
            </a:r>
            <a:r>
              <a:rPr lang="en-US" dirty="0">
                <a:solidFill>
                  <a:srgbClr val="1D2A57"/>
                </a:solidFill>
                <a:latin typeface="Arial" panose="020B0604020202020204" pitchFamily="34" charset="0"/>
              </a:rPr>
              <a:t>/ </a:t>
            </a:r>
            <a:br>
              <a:rPr lang="en-US" dirty="0">
                <a:solidFill>
                  <a:srgbClr val="1D2A57"/>
                </a:solidFill>
                <a:latin typeface="Arial" panose="020B0604020202020204" pitchFamily="34" charset="0"/>
              </a:rPr>
            </a:br>
            <a:r>
              <a:rPr lang="en-US" dirty="0">
                <a:solidFill>
                  <a:srgbClr val="1D2A57"/>
                </a:solidFill>
                <a:latin typeface="Arial" panose="020B0604020202020204" pitchFamily="34" charset="0"/>
              </a:rPr>
              <a:t> </a:t>
            </a:r>
            <a:br>
              <a:rPr lang="en-US" dirty="0">
                <a:solidFill>
                  <a:srgbClr val="1D2A57"/>
                </a:solidFill>
                <a:latin typeface="Arial" panose="020B0604020202020204" pitchFamily="34" charset="0"/>
              </a:rPr>
            </a:br>
            <a:r>
              <a:rPr lang="en-US" b="1" dirty="0">
                <a:solidFill>
                  <a:srgbClr val="1D2A57"/>
                </a:solidFill>
                <a:latin typeface="Arial" panose="020B0604020202020204" pitchFamily="34" charset="0"/>
              </a:rPr>
              <a:t>a </a:t>
            </a:r>
            <a:r>
              <a:rPr lang="en-US" b="1" dirty="0">
                <a:solidFill>
                  <a:srgbClr val="1D2A57"/>
                </a:solidFill>
                <a:latin typeface="Arial" panose="020B0604020202020204" pitchFamily="34" charset="0"/>
                <a:hlinkClick r:id="rId2" tooltip="chair"/>
              </a:rPr>
              <a:t>chair</a:t>
            </a:r>
            <a:r>
              <a:rPr lang="en-US" b="1" dirty="0">
                <a:solidFill>
                  <a:srgbClr val="1D2A57"/>
                </a:solidFill>
                <a:latin typeface="Arial" panose="020B0604020202020204" pitchFamily="34" charset="0"/>
              </a:rPr>
              <a:t> on </a:t>
            </a:r>
            <a:r>
              <a:rPr lang="en-US" b="1" dirty="0">
                <a:solidFill>
                  <a:srgbClr val="1D2A57"/>
                </a:solidFill>
                <a:latin typeface="Arial" panose="020B0604020202020204" pitchFamily="34" charset="0"/>
                <a:hlinkClick r:id="rId3" tooltip="wheels"/>
              </a:rPr>
              <a:t>wheels</a:t>
            </a:r>
            <a:r>
              <a:rPr lang="en-US" b="1" dirty="0">
                <a:solidFill>
                  <a:srgbClr val="1D2A57"/>
                </a:solidFill>
                <a:latin typeface="Arial" panose="020B0604020202020204" pitchFamily="34" charset="0"/>
              </a:rPr>
              <a:t> that </a:t>
            </a:r>
            <a:r>
              <a:rPr lang="en-US" b="1" dirty="0">
                <a:solidFill>
                  <a:srgbClr val="1D2A57"/>
                </a:solidFill>
                <a:latin typeface="Arial" panose="020B0604020202020204" pitchFamily="34" charset="0"/>
                <a:hlinkClick r:id="rId4" tooltip="people"/>
              </a:rPr>
              <a:t>people</a:t>
            </a:r>
            <a:r>
              <a:rPr lang="en-US" b="1" dirty="0">
                <a:solidFill>
                  <a:srgbClr val="1D2A57"/>
                </a:solidFill>
                <a:latin typeface="Arial" panose="020B0604020202020204" pitchFamily="34" charset="0"/>
              </a:rPr>
              <a:t> who are </a:t>
            </a:r>
            <a:r>
              <a:rPr lang="en-US" b="1" dirty="0">
                <a:solidFill>
                  <a:srgbClr val="1D2A57"/>
                </a:solidFill>
                <a:latin typeface="Arial" panose="020B0604020202020204" pitchFamily="34" charset="0"/>
                <a:hlinkClick r:id="rId5" tooltip="unable"/>
              </a:rPr>
              <a:t>unable</a:t>
            </a:r>
            <a:r>
              <a:rPr lang="en-US" b="1" dirty="0">
                <a:solidFill>
                  <a:srgbClr val="1D2A57"/>
                </a:solidFill>
                <a:latin typeface="Arial" panose="020B0604020202020204" pitchFamily="34" charset="0"/>
              </a:rPr>
              <a:t> to </a:t>
            </a:r>
            <a:r>
              <a:rPr lang="en-US" b="1" dirty="0">
                <a:solidFill>
                  <a:srgbClr val="1D2A57"/>
                </a:solidFill>
                <a:latin typeface="Arial" panose="020B0604020202020204" pitchFamily="34" charset="0"/>
                <a:hlinkClick r:id="rId6" tooltip="walk"/>
              </a:rPr>
              <a:t>walk</a:t>
            </a:r>
            <a:r>
              <a:rPr lang="en-US" b="1" dirty="0">
                <a:solidFill>
                  <a:srgbClr val="1D2A57"/>
                </a:solidFill>
                <a:latin typeface="Arial" panose="020B0604020202020204" pitchFamily="34" charset="0"/>
              </a:rPr>
              <a:t> use for </a:t>
            </a:r>
            <a:r>
              <a:rPr lang="en-US" b="1" dirty="0">
                <a:solidFill>
                  <a:srgbClr val="1D2A57"/>
                </a:solidFill>
                <a:latin typeface="Arial" panose="020B0604020202020204" pitchFamily="34" charset="0"/>
                <a:hlinkClick r:id="rId7" tooltip="moving"/>
              </a:rPr>
              <a:t>moving</a:t>
            </a:r>
            <a:r>
              <a:rPr lang="en-US" b="1" dirty="0">
                <a:solidFill>
                  <a:srgbClr val="1D2A57"/>
                </a:solidFill>
                <a:latin typeface="Arial" panose="020B0604020202020204" pitchFamily="34" charset="0"/>
              </a:rPr>
              <a:t> around</a:t>
            </a:r>
            <a:endParaRPr lang="en-US" b="1" i="0" dirty="0">
              <a:solidFill>
                <a:srgbClr val="1D2A57"/>
              </a:solidFill>
              <a:effectLst/>
              <a:latin typeface="Arial" panose="020B0604020202020204" pitchFamily="34" charset="0"/>
            </a:endParaRPr>
          </a:p>
        </p:txBody>
      </p:sp>
      <p:pic>
        <p:nvPicPr>
          <p:cNvPr id="11266" name="Picture 2" descr="Karman Ultra Lightweight 18 inch Aluminum Wheelchair, 29 lbs. Black |  Walgreens"/>
          <p:cNvPicPr>
            <a:picLocks noGrp="1" noChangeAspect="1" noChangeArrowheads="1"/>
          </p:cNvPicPr>
          <p:nvPr>
            <p:ph idx="1"/>
          </p:nvPr>
        </p:nvPicPr>
        <p:blipFill>
          <a:blip r:embed="rId8">
            <a:extLst>
              <a:ext uri="{28A0092B-C50C-407E-A947-70E740481C1C}">
                <a14:useLocalDpi xmlns:a14="http://schemas.microsoft.com/office/drawing/2010/main" val="0"/>
              </a:ext>
            </a:extLst>
          </a:blip>
          <a:srcRect/>
          <a:stretch>
            <a:fillRect/>
          </a:stretch>
        </p:blipFill>
        <p:spPr bwMode="auto">
          <a:xfrm>
            <a:off x="5612246" y="1537133"/>
            <a:ext cx="3881437" cy="3881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536966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7927" y="387925"/>
            <a:ext cx="5098473" cy="6096001"/>
          </a:xfrm>
        </p:spPr>
        <p:txBody>
          <a:bodyPr>
            <a:normAutofit/>
          </a:bodyPr>
          <a:lstStyle/>
          <a:p>
            <a:r>
              <a:rPr lang="en-US" b="1" dirty="0">
                <a:solidFill>
                  <a:srgbClr val="1D2A57"/>
                </a:solidFill>
                <a:latin typeface="Arial" panose="020B0604020202020204" pitchFamily="34" charset="0"/>
              </a:rPr>
              <a:t>pipette </a:t>
            </a:r>
            <a:r>
              <a:rPr lang="en-US" cap="all" dirty="0">
                <a:solidFill>
                  <a:srgbClr val="1D2A57"/>
                </a:solidFill>
                <a:latin typeface="Arial" panose="020B0604020202020204" pitchFamily="34" charset="0"/>
              </a:rPr>
              <a:t/>
            </a:r>
            <a:br>
              <a:rPr lang="en-US" cap="all" dirty="0">
                <a:solidFill>
                  <a:srgbClr val="1D2A57"/>
                </a:solidFill>
                <a:latin typeface="Arial" panose="020B0604020202020204" pitchFamily="34" charset="0"/>
              </a:rPr>
            </a:br>
            <a:r>
              <a:rPr lang="en-US" dirty="0">
                <a:solidFill>
                  <a:srgbClr val="1D2A57"/>
                </a:solidFill>
                <a:latin typeface="Arial" panose="020B0604020202020204" pitchFamily="34" charset="0"/>
              </a:rPr>
              <a:t> /</a:t>
            </a:r>
            <a:r>
              <a:rPr lang="en-US" dirty="0" err="1">
                <a:solidFill>
                  <a:srgbClr val="1D2A57"/>
                </a:solidFill>
                <a:latin typeface="Arial" panose="020B0604020202020204" pitchFamily="34" charset="0"/>
              </a:rPr>
              <a:t>pɪˈpet</a:t>
            </a:r>
            <a:r>
              <a:rPr lang="en-US" dirty="0">
                <a:solidFill>
                  <a:srgbClr val="1D2A57"/>
                </a:solidFill>
                <a:latin typeface="Arial" panose="020B0604020202020204" pitchFamily="34" charset="0"/>
              </a:rPr>
              <a:t>/</a:t>
            </a:r>
            <a:br>
              <a:rPr lang="en-US" dirty="0">
                <a:solidFill>
                  <a:srgbClr val="1D2A57"/>
                </a:solidFill>
                <a:latin typeface="Arial" panose="020B0604020202020204" pitchFamily="34" charset="0"/>
              </a:rPr>
            </a:br>
            <a:r>
              <a:rPr lang="en-US" dirty="0">
                <a:solidFill>
                  <a:srgbClr val="1D2A57"/>
                </a:solidFill>
                <a:latin typeface="Arial" panose="020B0604020202020204" pitchFamily="34" charset="0"/>
              </a:rPr>
              <a:t> </a:t>
            </a:r>
            <a:br>
              <a:rPr lang="en-US" dirty="0">
                <a:solidFill>
                  <a:srgbClr val="1D2A57"/>
                </a:solidFill>
                <a:latin typeface="Arial" panose="020B0604020202020204" pitchFamily="34" charset="0"/>
              </a:rPr>
            </a:br>
            <a:r>
              <a:rPr lang="en-US" b="1" dirty="0">
                <a:solidFill>
                  <a:srgbClr val="1D2A57"/>
                </a:solidFill>
                <a:latin typeface="Arial" panose="020B0604020202020204" pitchFamily="34" charset="0"/>
              </a:rPr>
              <a:t>a </a:t>
            </a:r>
            <a:r>
              <a:rPr lang="en-US" b="1" dirty="0">
                <a:solidFill>
                  <a:srgbClr val="1D2A57"/>
                </a:solidFill>
                <a:latin typeface="Arial" panose="020B0604020202020204" pitchFamily="34" charset="0"/>
                <a:hlinkClick r:id="rId2" tooltip="thin"/>
              </a:rPr>
              <a:t>thin</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3" tooltip="glass"/>
              </a:rPr>
              <a:t>glass</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4" tooltip="tube"/>
              </a:rPr>
              <a:t>tube</a:t>
            </a:r>
            <a:r>
              <a:rPr lang="en-US" b="1" dirty="0">
                <a:solidFill>
                  <a:srgbClr val="1D2A57"/>
                </a:solidFill>
                <a:latin typeface="Arial" panose="020B0604020202020204" pitchFamily="34" charset="0"/>
              </a:rPr>
              <a:t> used </a:t>
            </a:r>
            <a:r>
              <a:rPr lang="en-US" b="1" dirty="0">
                <a:solidFill>
                  <a:srgbClr val="1D2A57"/>
                </a:solidFill>
                <a:latin typeface="Arial" panose="020B0604020202020204" pitchFamily="34" charset="0"/>
                <a:hlinkClick r:id="rId5" tooltip="especially"/>
              </a:rPr>
              <a:t>especially</a:t>
            </a:r>
            <a:r>
              <a:rPr lang="en-US" b="1" dirty="0">
                <a:solidFill>
                  <a:srgbClr val="1D2A57"/>
                </a:solidFill>
                <a:latin typeface="Arial" panose="020B0604020202020204" pitchFamily="34" charset="0"/>
              </a:rPr>
              <a:t> in </a:t>
            </a:r>
            <a:r>
              <a:rPr lang="en-US" b="1" dirty="0">
                <a:solidFill>
                  <a:srgbClr val="1D2A57"/>
                </a:solidFill>
                <a:latin typeface="Arial" panose="020B0604020202020204" pitchFamily="34" charset="0"/>
                <a:hlinkClick r:id="rId6" tooltip="biology"/>
              </a:rPr>
              <a:t>biology</a:t>
            </a:r>
            <a:r>
              <a:rPr lang="en-US" b="1" dirty="0">
                <a:solidFill>
                  <a:srgbClr val="1D2A57"/>
                </a:solidFill>
                <a:latin typeface="Arial" panose="020B0604020202020204" pitchFamily="34" charset="0"/>
              </a:rPr>
              <a:t>  and </a:t>
            </a:r>
            <a:r>
              <a:rPr lang="en-US" b="1" dirty="0">
                <a:solidFill>
                  <a:srgbClr val="1D2A57"/>
                </a:solidFill>
                <a:latin typeface="Arial" panose="020B0604020202020204" pitchFamily="34" charset="0"/>
                <a:hlinkClick r:id="rId7" tooltip="chemistry"/>
              </a:rPr>
              <a:t>chemistry</a:t>
            </a:r>
            <a:r>
              <a:rPr lang="en-US" b="1" dirty="0">
                <a:solidFill>
                  <a:srgbClr val="1D2A57"/>
                </a:solidFill>
                <a:latin typeface="Arial" panose="020B0604020202020204" pitchFamily="34" charset="0"/>
              </a:rPr>
              <a:t> for      </a:t>
            </a:r>
            <a:r>
              <a:rPr lang="en-US" b="1" dirty="0">
                <a:solidFill>
                  <a:srgbClr val="1D2A57"/>
                </a:solidFill>
                <a:latin typeface="Arial" panose="020B0604020202020204" pitchFamily="34" charset="0"/>
                <a:hlinkClick r:id="rId8" tooltip="measuring"/>
              </a:rPr>
              <a:t>measuring</a:t>
            </a:r>
            <a:r>
              <a:rPr lang="en-US" b="1" dirty="0">
                <a:solidFill>
                  <a:srgbClr val="1D2A57"/>
                </a:solidFill>
                <a:latin typeface="Arial" panose="020B0604020202020204" pitchFamily="34" charset="0"/>
              </a:rPr>
              <a:t> or </a:t>
            </a:r>
            <a:r>
              <a:rPr lang="en-US" b="1" dirty="0">
                <a:solidFill>
                  <a:srgbClr val="1D2A57"/>
                </a:solidFill>
                <a:latin typeface="Arial" panose="020B0604020202020204" pitchFamily="34" charset="0"/>
                <a:hlinkClick r:id="rId9" tooltip="moving"/>
              </a:rPr>
              <a:t>moving</a:t>
            </a:r>
            <a:r>
              <a:rPr lang="en-US" b="1" dirty="0">
                <a:solidFill>
                  <a:srgbClr val="1D2A57"/>
                </a:solidFill>
                <a:latin typeface="Arial" panose="020B0604020202020204" pitchFamily="34" charset="0"/>
              </a:rPr>
              <a:t> a  </a:t>
            </a:r>
            <a:r>
              <a:rPr lang="en-US" b="1" dirty="0">
                <a:solidFill>
                  <a:srgbClr val="1D2A57"/>
                </a:solidFill>
                <a:latin typeface="Arial" panose="020B0604020202020204" pitchFamily="34" charset="0"/>
                <a:hlinkClick r:id="rId10" tooltip="small"/>
              </a:rPr>
              <a:t>small</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11" tooltip="amount"/>
              </a:rPr>
              <a:t>amount</a:t>
            </a:r>
            <a:r>
              <a:rPr lang="en-US" b="1" dirty="0">
                <a:solidFill>
                  <a:srgbClr val="1D2A57"/>
                </a:solidFill>
                <a:latin typeface="Arial" panose="020B0604020202020204" pitchFamily="34" charset="0"/>
              </a:rPr>
              <a:t> of       </a:t>
            </a:r>
            <a:r>
              <a:rPr lang="en-US" b="1" dirty="0">
                <a:solidFill>
                  <a:srgbClr val="1D2A57"/>
                </a:solidFill>
                <a:latin typeface="Arial" panose="020B0604020202020204" pitchFamily="34" charset="0"/>
                <a:hlinkClick r:id="rId12" tooltip="liquid"/>
              </a:rPr>
              <a:t>liquid</a:t>
            </a:r>
            <a:r>
              <a:rPr lang="en-US" b="1" dirty="0">
                <a:solidFill>
                  <a:srgbClr val="1D2A57"/>
                </a:solidFill>
                <a:latin typeface="Arial" panose="020B0604020202020204" pitchFamily="34" charset="0"/>
              </a:rPr>
              <a:t/>
            </a:r>
            <a:br>
              <a:rPr lang="en-US" b="1" dirty="0">
                <a:solidFill>
                  <a:srgbClr val="1D2A57"/>
                </a:solidFill>
                <a:latin typeface="Arial" panose="020B0604020202020204" pitchFamily="34" charset="0"/>
              </a:rPr>
            </a:br>
            <a:endParaRPr lang="ru-RU" dirty="0"/>
          </a:p>
        </p:txBody>
      </p:sp>
      <p:sp>
        <p:nvSpPr>
          <p:cNvPr id="3" name="Объект 2"/>
          <p:cNvSpPr>
            <a:spLocks noGrp="1"/>
          </p:cNvSpPr>
          <p:nvPr>
            <p:ph idx="1"/>
          </p:nvPr>
        </p:nvSpPr>
        <p:spPr>
          <a:xfrm>
            <a:off x="3484496" y="5818189"/>
            <a:ext cx="8596668" cy="3880773"/>
          </a:xfrm>
        </p:spPr>
        <p:txBody>
          <a:bodyPr/>
          <a:lstStyle/>
          <a:p>
            <a:pPr marL="0" indent="0">
              <a:buNone/>
            </a:pPr>
            <a:r>
              <a:rPr lang="en-US" b="1" dirty="0">
                <a:latin typeface="Times New Roman" panose="02020603050405020304" pitchFamily="18" charset="0"/>
                <a:ea typeface="Times New Roman" panose="02020603050405020304" pitchFamily="18" charset="0"/>
              </a:rPr>
              <a:t> </a:t>
            </a:r>
            <a:endParaRPr lang="ru-RU" dirty="0"/>
          </a:p>
        </p:txBody>
      </p:sp>
      <p:pic>
        <p:nvPicPr>
          <p:cNvPr id="12290" name="Picture 2" descr="18mm Glass Pipette To Fit 50ml Glass Dropper Bottle - ideon.co.uk"/>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179127" y="985044"/>
            <a:ext cx="4762500"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625312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5016884" cy="4267200"/>
          </a:xfrm>
        </p:spPr>
        <p:txBody>
          <a:bodyPr>
            <a:normAutofit/>
          </a:bodyPr>
          <a:lstStyle/>
          <a:p>
            <a:r>
              <a:rPr lang="en-US" b="1" dirty="0">
                <a:solidFill>
                  <a:schemeClr val="tx1"/>
                </a:solidFill>
              </a:rPr>
              <a:t>mustard plaster</a:t>
            </a:r>
            <a:br>
              <a:rPr lang="en-US" b="1" dirty="0">
                <a:solidFill>
                  <a:schemeClr val="tx1"/>
                </a:solidFill>
              </a:rPr>
            </a:br>
            <a:r>
              <a:rPr lang="en-US" dirty="0">
                <a:solidFill>
                  <a:schemeClr val="tx1"/>
                </a:solidFill>
              </a:rPr>
              <a:t> [ˈ</a:t>
            </a:r>
            <a:r>
              <a:rPr lang="en-US" dirty="0" err="1">
                <a:solidFill>
                  <a:schemeClr val="tx1"/>
                </a:solidFill>
              </a:rPr>
              <a:t>mʌs.təd</a:t>
            </a:r>
            <a:r>
              <a:rPr lang="en-US" dirty="0">
                <a:solidFill>
                  <a:schemeClr val="tx1"/>
                </a:solidFill>
              </a:rPr>
              <a:t> ˈ</a:t>
            </a:r>
            <a:r>
              <a:rPr lang="en-US" dirty="0" err="1">
                <a:solidFill>
                  <a:schemeClr val="tx1"/>
                </a:solidFill>
              </a:rPr>
              <a:t>plɑ</a:t>
            </a:r>
            <a:r>
              <a:rPr lang="en-US" dirty="0">
                <a:solidFill>
                  <a:schemeClr val="tx1"/>
                </a:solidFill>
              </a:rPr>
              <a:t>ː.</a:t>
            </a:r>
            <a:r>
              <a:rPr lang="en-US" dirty="0" err="1">
                <a:solidFill>
                  <a:schemeClr val="tx1"/>
                </a:solidFill>
              </a:rPr>
              <a:t>stər</a:t>
            </a:r>
            <a:r>
              <a:rPr lang="en-US" dirty="0">
                <a:solidFill>
                  <a:schemeClr val="tx1"/>
                </a:solidFill>
              </a:rPr>
              <a:t>]</a:t>
            </a:r>
            <a:br>
              <a:rPr lang="en-US" dirty="0">
                <a:solidFill>
                  <a:schemeClr val="tx1"/>
                </a:solidFill>
              </a:rPr>
            </a:br>
            <a:r>
              <a:rPr lang="en-US" dirty="0">
                <a:solidFill>
                  <a:schemeClr val="tx1"/>
                </a:solidFill>
              </a:rPr>
              <a:t/>
            </a:r>
            <a:br>
              <a:rPr lang="en-US" dirty="0">
                <a:solidFill>
                  <a:schemeClr val="tx1"/>
                </a:solidFill>
              </a:rPr>
            </a:br>
            <a:r>
              <a:rPr lang="en-US" dirty="0"/>
              <a:t>a counterirritant and rubefacient plaster containing powdered mustard</a:t>
            </a:r>
            <a:endParaRPr lang="ru-RU" dirty="0"/>
          </a:p>
        </p:txBody>
      </p:sp>
      <p:pic>
        <p:nvPicPr>
          <p:cNvPr id="13314" name="Picture 2" descr="Sinepju un piparu plāksteri pret iesnām un klepu - Mazulis - Māmiņu klubs"/>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070764" y="1773383"/>
            <a:ext cx="6772571" cy="47396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111778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4961466" cy="1320800"/>
          </a:xfrm>
        </p:spPr>
        <p:txBody>
          <a:bodyPr>
            <a:normAutofit fontScale="90000"/>
          </a:bodyPr>
          <a:lstStyle/>
          <a:p>
            <a:r>
              <a:rPr lang="en-US" b="1" dirty="0">
                <a:solidFill>
                  <a:srgbClr val="1D2A57"/>
                </a:solidFill>
                <a:latin typeface="Arial" panose="020B0604020202020204" pitchFamily="34" charset="0"/>
              </a:rPr>
              <a:t>sticking plaster</a:t>
            </a:r>
            <a:r>
              <a:rPr lang="en-US" b="1" cap="all" dirty="0">
                <a:solidFill>
                  <a:srgbClr val="1D2A57"/>
                </a:solidFill>
                <a:latin typeface="Arial" panose="020B0604020202020204" pitchFamily="34" charset="0"/>
              </a:rPr>
              <a:t/>
            </a:r>
            <a:br>
              <a:rPr lang="en-US" b="1" cap="all" dirty="0">
                <a:solidFill>
                  <a:srgbClr val="1D2A57"/>
                </a:solidFill>
                <a:latin typeface="Arial" panose="020B0604020202020204" pitchFamily="34" charset="0"/>
              </a:rPr>
            </a:br>
            <a:r>
              <a:rPr lang="en-US" dirty="0">
                <a:solidFill>
                  <a:srgbClr val="1D2A57"/>
                </a:solidFill>
                <a:latin typeface="Arial" panose="020B0604020202020204" pitchFamily="34" charset="0"/>
              </a:rPr>
              <a:t> /ˈ</a:t>
            </a:r>
            <a:r>
              <a:rPr lang="en-US" dirty="0" err="1">
                <a:solidFill>
                  <a:srgbClr val="1D2A57"/>
                </a:solidFill>
                <a:latin typeface="Arial" panose="020B0604020202020204" pitchFamily="34" charset="0"/>
              </a:rPr>
              <a:t>stɪk.ɪŋ</a:t>
            </a:r>
            <a:r>
              <a:rPr lang="en-US" dirty="0">
                <a:solidFill>
                  <a:srgbClr val="1D2A57"/>
                </a:solidFill>
                <a:latin typeface="Arial" panose="020B0604020202020204" pitchFamily="34" charset="0"/>
              </a:rPr>
              <a:t> ˌ</a:t>
            </a:r>
            <a:r>
              <a:rPr lang="en-US" dirty="0" err="1">
                <a:solidFill>
                  <a:srgbClr val="1D2A57"/>
                </a:solidFill>
                <a:latin typeface="Arial" panose="020B0604020202020204" pitchFamily="34" charset="0"/>
              </a:rPr>
              <a:t>plɑ</a:t>
            </a:r>
            <a:r>
              <a:rPr lang="en-US" dirty="0">
                <a:solidFill>
                  <a:srgbClr val="1D2A57"/>
                </a:solidFill>
                <a:latin typeface="Arial" panose="020B0604020202020204" pitchFamily="34" charset="0"/>
              </a:rPr>
              <a:t>ː.</a:t>
            </a:r>
            <a:r>
              <a:rPr lang="en-US" dirty="0" err="1">
                <a:solidFill>
                  <a:srgbClr val="1D2A57"/>
                </a:solidFill>
                <a:latin typeface="Arial" panose="020B0604020202020204" pitchFamily="34" charset="0"/>
              </a:rPr>
              <a:t>stər</a:t>
            </a:r>
            <a:r>
              <a:rPr lang="en-US" dirty="0">
                <a:solidFill>
                  <a:srgbClr val="1D2A57"/>
                </a:solidFill>
                <a:latin typeface="Arial" panose="020B0604020202020204" pitchFamily="34" charset="0"/>
              </a:rPr>
              <a:t>/ </a:t>
            </a:r>
            <a:br>
              <a:rPr lang="en-US" dirty="0">
                <a:solidFill>
                  <a:srgbClr val="1D2A57"/>
                </a:solidFill>
                <a:latin typeface="Arial" panose="020B0604020202020204" pitchFamily="34" charset="0"/>
              </a:rPr>
            </a:br>
            <a:r>
              <a:rPr lang="en-US" dirty="0">
                <a:solidFill>
                  <a:srgbClr val="1D2A57"/>
                </a:solidFill>
                <a:latin typeface="Arial" panose="020B0604020202020204" pitchFamily="34" charset="0"/>
              </a:rPr>
              <a:t> </a:t>
            </a:r>
            <a:br>
              <a:rPr lang="en-US" dirty="0">
                <a:solidFill>
                  <a:srgbClr val="1D2A57"/>
                </a:solidFill>
                <a:latin typeface="Arial" panose="020B0604020202020204" pitchFamily="34" charset="0"/>
              </a:rPr>
            </a:br>
            <a:r>
              <a:rPr lang="en-US" b="1" dirty="0">
                <a:solidFill>
                  <a:srgbClr val="1D2A57"/>
                </a:solidFill>
                <a:latin typeface="Arial" panose="020B0604020202020204" pitchFamily="34" charset="0"/>
              </a:rPr>
              <a:t>a </a:t>
            </a:r>
            <a:r>
              <a:rPr lang="en-US" b="1" dirty="0">
                <a:solidFill>
                  <a:srgbClr val="1D2A57"/>
                </a:solidFill>
                <a:latin typeface="Arial" panose="020B0604020202020204" pitchFamily="34" charset="0"/>
                <a:hlinkClick r:id="rId2" tooltip="piece"/>
              </a:rPr>
              <a:t>piece</a:t>
            </a:r>
            <a:r>
              <a:rPr lang="en-US" b="1" dirty="0">
                <a:solidFill>
                  <a:srgbClr val="1D2A57"/>
                </a:solidFill>
                <a:latin typeface="Arial" panose="020B0604020202020204" pitchFamily="34" charset="0"/>
              </a:rPr>
              <a:t> of </a:t>
            </a:r>
            <a:r>
              <a:rPr lang="en-US" b="1" dirty="0">
                <a:solidFill>
                  <a:srgbClr val="1D2A57"/>
                </a:solidFill>
                <a:latin typeface="Arial" panose="020B0604020202020204" pitchFamily="34" charset="0"/>
                <a:hlinkClick r:id="rId3" tooltip="material"/>
              </a:rPr>
              <a:t>material</a:t>
            </a:r>
            <a:r>
              <a:rPr lang="en-US" b="1" dirty="0">
                <a:solidFill>
                  <a:srgbClr val="1D2A57"/>
                </a:solidFill>
                <a:latin typeface="Arial" panose="020B0604020202020204" pitchFamily="34" charset="0"/>
              </a:rPr>
              <a:t> that you can put over a </a:t>
            </a:r>
            <a:r>
              <a:rPr lang="en-US" b="1" dirty="0">
                <a:solidFill>
                  <a:srgbClr val="1D2A57"/>
                </a:solidFill>
                <a:latin typeface="Arial" panose="020B0604020202020204" pitchFamily="34" charset="0"/>
                <a:hlinkClick r:id="rId4" tooltip="small"/>
              </a:rPr>
              <a:t>small</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5" tooltip="cut"/>
              </a:rPr>
              <a:t>cut</a:t>
            </a:r>
            <a:r>
              <a:rPr lang="en-US" b="1" dirty="0">
                <a:solidFill>
                  <a:srgbClr val="1D2A57"/>
                </a:solidFill>
                <a:latin typeface="Arial" panose="020B0604020202020204" pitchFamily="34" charset="0"/>
              </a:rPr>
              <a:t> in the </a:t>
            </a:r>
            <a:r>
              <a:rPr lang="en-US" b="1" u="sng" dirty="0">
                <a:solidFill>
                  <a:srgbClr val="1D2A57"/>
                </a:solidFill>
                <a:latin typeface="Arial" panose="020B0604020202020204" pitchFamily="34" charset="0"/>
                <a:hlinkClick r:id="rId6" tooltip="skin"/>
              </a:rPr>
              <a:t>skin</a:t>
            </a:r>
            <a:r>
              <a:rPr lang="en-US" b="1" dirty="0">
                <a:solidFill>
                  <a:srgbClr val="1D2A57"/>
                </a:solidFill>
                <a:latin typeface="Arial" panose="020B0604020202020204" pitchFamily="34" charset="0"/>
              </a:rPr>
              <a:t> in </a:t>
            </a:r>
            <a:r>
              <a:rPr lang="en-US" b="1" dirty="0">
                <a:solidFill>
                  <a:srgbClr val="1D2A57"/>
                </a:solidFill>
                <a:latin typeface="Arial" panose="020B0604020202020204" pitchFamily="34" charset="0"/>
                <a:hlinkClick r:id="rId7" tooltip="order"/>
              </a:rPr>
              <a:t>order</a:t>
            </a:r>
            <a:r>
              <a:rPr lang="en-US" b="1" dirty="0">
                <a:solidFill>
                  <a:srgbClr val="1D2A57"/>
                </a:solidFill>
                <a:latin typeface="Arial" panose="020B0604020202020204" pitchFamily="34" charset="0"/>
              </a:rPr>
              <a:t> to        </a:t>
            </a:r>
            <a:r>
              <a:rPr lang="en-US" b="1" dirty="0">
                <a:solidFill>
                  <a:srgbClr val="1D2A57"/>
                </a:solidFill>
                <a:latin typeface="Arial" panose="020B0604020202020204" pitchFamily="34" charset="0"/>
                <a:hlinkClick r:id="rId8" tooltip="protect"/>
              </a:rPr>
              <a:t>protect</a:t>
            </a:r>
            <a:r>
              <a:rPr lang="en-US" b="1" dirty="0">
                <a:solidFill>
                  <a:srgbClr val="1D2A57"/>
                </a:solidFill>
                <a:latin typeface="Arial" panose="020B0604020202020204" pitchFamily="34" charset="0"/>
              </a:rPr>
              <a:t> it and </a:t>
            </a:r>
            <a:r>
              <a:rPr lang="en-US" b="1" dirty="0">
                <a:solidFill>
                  <a:srgbClr val="1D2A57"/>
                </a:solidFill>
                <a:latin typeface="Arial" panose="020B0604020202020204" pitchFamily="34" charset="0"/>
                <a:hlinkClick r:id="rId9" tooltip="keep"/>
              </a:rPr>
              <a:t>keep</a:t>
            </a:r>
            <a:r>
              <a:rPr lang="en-US" b="1" dirty="0">
                <a:solidFill>
                  <a:srgbClr val="1D2A57"/>
                </a:solidFill>
                <a:latin typeface="Arial" panose="020B0604020202020204" pitchFamily="34" charset="0"/>
              </a:rPr>
              <a:t> it </a:t>
            </a:r>
            <a:r>
              <a:rPr lang="en-US" b="1" dirty="0">
                <a:solidFill>
                  <a:srgbClr val="1D2A57"/>
                </a:solidFill>
                <a:latin typeface="Arial" panose="020B0604020202020204" pitchFamily="34" charset="0"/>
                <a:hlinkClick r:id="rId10" tooltip="clean"/>
              </a:rPr>
              <a:t>clean</a:t>
            </a:r>
            <a:r>
              <a:rPr lang="en-US" b="1" dirty="0">
                <a:solidFill>
                  <a:srgbClr val="1D2A57"/>
                </a:solidFill>
                <a:latin typeface="Arial" panose="020B0604020202020204" pitchFamily="34" charset="0"/>
              </a:rPr>
              <a:t/>
            </a:r>
            <a:br>
              <a:rPr lang="en-US" b="1" dirty="0">
                <a:solidFill>
                  <a:srgbClr val="1D2A57"/>
                </a:solidFill>
                <a:latin typeface="Arial" panose="020B0604020202020204" pitchFamily="34" charset="0"/>
              </a:rPr>
            </a:br>
            <a:endParaRPr lang="ru-RU" dirty="0"/>
          </a:p>
        </p:txBody>
      </p:sp>
      <p:pic>
        <p:nvPicPr>
          <p:cNvPr id="14338" name="Picture 2" descr="Sticking Plaster Stock Illustration - Download Image Now - iStock"/>
          <p:cNvPicPr>
            <a:picLocks noGrp="1" noChangeAspect="1" noChangeArrowheads="1"/>
          </p:cNvPicPr>
          <p:nvPr>
            <p:ph idx="1"/>
          </p:nvPr>
        </p:nvPicPr>
        <p:blipFill>
          <a:blip r:embed="rId11">
            <a:extLst>
              <a:ext uri="{28A0092B-C50C-407E-A947-70E740481C1C}">
                <a14:useLocalDpi xmlns:a14="http://schemas.microsoft.com/office/drawing/2010/main" val="0"/>
              </a:ext>
            </a:extLst>
          </a:blip>
          <a:srcRect/>
          <a:stretch>
            <a:fillRect/>
          </a:stretch>
        </p:blipFill>
        <p:spPr bwMode="auto">
          <a:xfrm>
            <a:off x="5936970" y="2474090"/>
            <a:ext cx="4581173" cy="3109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55943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2727" y="471055"/>
            <a:ext cx="5084618" cy="5375563"/>
          </a:xfrm>
        </p:spPr>
        <p:txBody>
          <a:bodyPr>
            <a:normAutofit/>
          </a:bodyPr>
          <a:lstStyle/>
          <a:p>
            <a:r>
              <a:rPr lang="en-US" b="1" dirty="0">
                <a:solidFill>
                  <a:srgbClr val="1D2A57"/>
                </a:solidFill>
                <a:latin typeface="Arial" panose="020B0604020202020204" pitchFamily="34" charset="0"/>
              </a:rPr>
              <a:t>soap</a:t>
            </a:r>
            <a:r>
              <a:rPr lang="en-US" cap="all" dirty="0">
                <a:solidFill>
                  <a:srgbClr val="1D2A57"/>
                </a:solidFill>
                <a:latin typeface="Arial" panose="020B0604020202020204" pitchFamily="34" charset="0"/>
              </a:rPr>
              <a:t/>
            </a:r>
            <a:br>
              <a:rPr lang="en-US" cap="all" dirty="0">
                <a:solidFill>
                  <a:srgbClr val="1D2A57"/>
                </a:solidFill>
                <a:latin typeface="Arial" panose="020B0604020202020204" pitchFamily="34" charset="0"/>
              </a:rPr>
            </a:br>
            <a:r>
              <a:rPr lang="en-US" dirty="0">
                <a:solidFill>
                  <a:srgbClr val="1D2A57"/>
                </a:solidFill>
                <a:latin typeface="Arial" panose="020B0604020202020204" pitchFamily="34" charset="0"/>
              </a:rPr>
              <a:t> /</a:t>
            </a:r>
            <a:r>
              <a:rPr lang="en-US" dirty="0" err="1">
                <a:solidFill>
                  <a:srgbClr val="1D2A57"/>
                </a:solidFill>
                <a:latin typeface="Arial" panose="020B0604020202020204" pitchFamily="34" charset="0"/>
              </a:rPr>
              <a:t>səʊp</a:t>
            </a:r>
            <a:r>
              <a:rPr lang="en-US" dirty="0">
                <a:solidFill>
                  <a:srgbClr val="1D2A57"/>
                </a:solidFill>
                <a:latin typeface="Arial" panose="020B0604020202020204" pitchFamily="34" charset="0"/>
              </a:rPr>
              <a:t>/ </a:t>
            </a:r>
            <a:br>
              <a:rPr lang="en-US" dirty="0">
                <a:solidFill>
                  <a:srgbClr val="1D2A57"/>
                </a:solidFill>
                <a:latin typeface="Arial" panose="020B0604020202020204" pitchFamily="34" charset="0"/>
              </a:rPr>
            </a:br>
            <a:r>
              <a:rPr lang="en-US" b="1" dirty="0">
                <a:solidFill>
                  <a:srgbClr val="1D2A57"/>
                </a:solidFill>
                <a:latin typeface="Arial" panose="020B0604020202020204" pitchFamily="34" charset="0"/>
              </a:rPr>
              <a:t>a </a:t>
            </a:r>
            <a:r>
              <a:rPr lang="en-US" b="1" u="sng" dirty="0">
                <a:solidFill>
                  <a:srgbClr val="1D2A57"/>
                </a:solidFill>
                <a:latin typeface="Arial" panose="020B0604020202020204" pitchFamily="34" charset="0"/>
                <a:hlinkClick r:id="rId2" tooltip="substance"/>
              </a:rPr>
              <a:t>substance</a:t>
            </a:r>
            <a:r>
              <a:rPr lang="en-US" b="1" dirty="0">
                <a:solidFill>
                  <a:srgbClr val="1D2A57"/>
                </a:solidFill>
                <a:latin typeface="Arial" panose="020B0604020202020204" pitchFamily="34" charset="0"/>
              </a:rPr>
              <a:t> used for </a:t>
            </a:r>
            <a:r>
              <a:rPr lang="en-US" b="1" dirty="0">
                <a:solidFill>
                  <a:srgbClr val="1D2A57"/>
                </a:solidFill>
                <a:latin typeface="Arial" panose="020B0604020202020204" pitchFamily="34" charset="0"/>
                <a:hlinkClick r:id="rId3" tooltip="washing"/>
              </a:rPr>
              <a:t>washing</a:t>
            </a:r>
            <a:r>
              <a:rPr lang="en-US" b="1" dirty="0">
                <a:solidFill>
                  <a:srgbClr val="1D2A57"/>
                </a:solidFill>
                <a:latin typeface="Arial" panose="020B0604020202020204" pitchFamily="34" charset="0"/>
              </a:rPr>
              <a:t> the </a:t>
            </a:r>
            <a:r>
              <a:rPr lang="en-US" b="1" dirty="0">
                <a:solidFill>
                  <a:srgbClr val="1D2A57"/>
                </a:solidFill>
                <a:latin typeface="Arial" panose="020B0604020202020204" pitchFamily="34" charset="0"/>
                <a:hlinkClick r:id="rId4" tooltip="body"/>
              </a:rPr>
              <a:t>body</a:t>
            </a:r>
            <a:r>
              <a:rPr lang="en-US" b="1" dirty="0">
                <a:solidFill>
                  <a:srgbClr val="1D2A57"/>
                </a:solidFill>
                <a:latin typeface="Arial" panose="020B0604020202020204" pitchFamily="34" charset="0"/>
              </a:rPr>
              <a:t> or other things</a:t>
            </a:r>
            <a:br>
              <a:rPr lang="en-US" b="1" dirty="0">
                <a:solidFill>
                  <a:srgbClr val="1D2A57"/>
                </a:solidFill>
                <a:latin typeface="Arial" panose="020B0604020202020204" pitchFamily="34" charset="0"/>
              </a:rPr>
            </a:br>
            <a:endParaRPr lang="ru-RU" dirty="0"/>
          </a:p>
        </p:txBody>
      </p:sp>
      <p:pic>
        <p:nvPicPr>
          <p:cNvPr id="15362" name="Picture 2" descr="Castile Soap With Olive Oil and Coconut - for the Whole Family"/>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6049384" y="2304473"/>
            <a:ext cx="3881437" cy="3881437"/>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3,362 Soap Bar Illustrations, Royalty-Free Vector Graphics &amp; Clip Art -  iStock"/>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34882" y="209260"/>
            <a:ext cx="2949575" cy="2949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419428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60460" y="789709"/>
            <a:ext cx="6513175" cy="1320800"/>
          </a:xfrm>
        </p:spPr>
        <p:txBody>
          <a:bodyPr>
            <a:normAutofit fontScale="90000"/>
          </a:bodyPr>
          <a:lstStyle/>
          <a:p>
            <a:r>
              <a:rPr lang="en-US" sz="4000" b="1" dirty="0">
                <a:solidFill>
                  <a:srgbClr val="1D2A57"/>
                </a:solidFill>
                <a:latin typeface="Arial" panose="020B0604020202020204" pitchFamily="34" charset="0"/>
              </a:rPr>
              <a:t>syringe </a:t>
            </a:r>
            <a:r>
              <a:rPr lang="en-US" cap="all" dirty="0">
                <a:solidFill>
                  <a:srgbClr val="1D2A57"/>
                </a:solidFill>
                <a:latin typeface="Arial" panose="020B0604020202020204" pitchFamily="34" charset="0"/>
              </a:rPr>
              <a:t/>
            </a:r>
            <a:br>
              <a:rPr lang="en-US" cap="all" dirty="0">
                <a:solidFill>
                  <a:srgbClr val="1D2A57"/>
                </a:solidFill>
                <a:latin typeface="Arial" panose="020B0604020202020204" pitchFamily="34" charset="0"/>
              </a:rPr>
            </a:br>
            <a:r>
              <a:rPr lang="en-US" dirty="0">
                <a:solidFill>
                  <a:srgbClr val="1D2A57"/>
                </a:solidFill>
                <a:latin typeface="Arial" panose="020B0604020202020204" pitchFamily="34" charset="0"/>
              </a:rPr>
              <a:t> /</a:t>
            </a:r>
            <a:r>
              <a:rPr lang="en-US" dirty="0" err="1">
                <a:solidFill>
                  <a:srgbClr val="1D2A57"/>
                </a:solidFill>
                <a:latin typeface="Arial" panose="020B0604020202020204" pitchFamily="34" charset="0"/>
              </a:rPr>
              <a:t>sɪˈrɪndʒ</a:t>
            </a:r>
            <a:r>
              <a:rPr lang="en-US" dirty="0">
                <a:solidFill>
                  <a:srgbClr val="1D2A57"/>
                </a:solidFill>
                <a:latin typeface="Arial" panose="020B0604020202020204" pitchFamily="34" charset="0"/>
              </a:rPr>
              <a:t>/</a:t>
            </a:r>
            <a:br>
              <a:rPr lang="en-US" dirty="0">
                <a:solidFill>
                  <a:srgbClr val="1D2A57"/>
                </a:solidFill>
                <a:latin typeface="Arial" panose="020B0604020202020204" pitchFamily="34" charset="0"/>
              </a:rPr>
            </a:br>
            <a:r>
              <a:rPr lang="en-US" b="1" dirty="0">
                <a:solidFill>
                  <a:srgbClr val="1D2A57"/>
                </a:solidFill>
                <a:latin typeface="Arial" panose="020B0604020202020204" pitchFamily="34" charset="0"/>
              </a:rPr>
              <a:t>a </a:t>
            </a:r>
            <a:r>
              <a:rPr lang="en-US" b="1" dirty="0">
                <a:solidFill>
                  <a:srgbClr val="1D2A57"/>
                </a:solidFill>
                <a:latin typeface="Arial" panose="020B0604020202020204" pitchFamily="34" charset="0"/>
                <a:hlinkClick r:id="rId2" tooltip="hollow"/>
              </a:rPr>
              <a:t>hollow</a:t>
            </a:r>
            <a:r>
              <a:rPr lang="en-US" b="1" dirty="0">
                <a:solidFill>
                  <a:srgbClr val="1D2A57"/>
                </a:solidFill>
                <a:latin typeface="Arial" panose="020B0604020202020204" pitchFamily="34" charset="0"/>
              </a:rPr>
              <a:t>, cylinder-shaped </a:t>
            </a:r>
            <a:r>
              <a:rPr lang="en-US" b="1" dirty="0">
                <a:solidFill>
                  <a:srgbClr val="1D2A57"/>
                </a:solidFill>
                <a:latin typeface="Arial" panose="020B0604020202020204" pitchFamily="34" charset="0"/>
                <a:hlinkClick r:id="rId3" tooltip="piece"/>
              </a:rPr>
              <a:t>piece</a:t>
            </a:r>
            <a:r>
              <a:rPr lang="en-US" b="1" dirty="0">
                <a:solidFill>
                  <a:srgbClr val="1D2A57"/>
                </a:solidFill>
                <a:latin typeface="Arial" panose="020B0604020202020204" pitchFamily="34" charset="0"/>
              </a:rPr>
              <a:t> of </a:t>
            </a:r>
            <a:r>
              <a:rPr lang="en-US" b="1" dirty="0">
                <a:solidFill>
                  <a:srgbClr val="1D2A57"/>
                </a:solidFill>
                <a:latin typeface="Arial" panose="020B0604020202020204" pitchFamily="34" charset="0"/>
                <a:hlinkClick r:id="rId4" tooltip="equipment"/>
              </a:rPr>
              <a:t>equipment</a:t>
            </a:r>
            <a:r>
              <a:rPr lang="en-US" b="1" dirty="0">
                <a:solidFill>
                  <a:srgbClr val="1D2A57"/>
                </a:solidFill>
                <a:latin typeface="Arial" panose="020B0604020202020204" pitchFamily="34" charset="0"/>
              </a:rPr>
              <a:t> used for </a:t>
            </a:r>
            <a:r>
              <a:rPr lang="en-US" b="1" dirty="0">
                <a:solidFill>
                  <a:srgbClr val="1D2A57"/>
                </a:solidFill>
                <a:latin typeface="Arial" panose="020B0604020202020204" pitchFamily="34" charset="0"/>
                <a:hlinkClick r:id="rId5" tooltip="sucking"/>
              </a:rPr>
              <a:t>sucking</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6" tooltip="liquid"/>
              </a:rPr>
              <a:t>liquid</a:t>
            </a:r>
            <a:r>
              <a:rPr lang="en-US" b="1" dirty="0">
                <a:solidFill>
                  <a:srgbClr val="1D2A57"/>
                </a:solidFill>
                <a:latin typeface="Arial" panose="020B0604020202020204" pitchFamily="34" charset="0"/>
              </a:rPr>
              <a:t> out of something or </a:t>
            </a:r>
            <a:r>
              <a:rPr lang="en-US" b="1" dirty="0">
                <a:solidFill>
                  <a:srgbClr val="1D2A57"/>
                </a:solidFill>
                <a:latin typeface="Arial" panose="020B0604020202020204" pitchFamily="34" charset="0"/>
                <a:hlinkClick r:id="rId7" tooltip="pushing"/>
              </a:rPr>
              <a:t>pushing</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6" tooltip="liquid"/>
              </a:rPr>
              <a:t>liquid</a:t>
            </a:r>
            <a:r>
              <a:rPr lang="en-US" b="1" dirty="0">
                <a:solidFill>
                  <a:srgbClr val="1D2A57"/>
                </a:solidFill>
                <a:latin typeface="Arial" panose="020B0604020202020204" pitchFamily="34" charset="0"/>
              </a:rPr>
              <a:t> into something, </a:t>
            </a:r>
            <a:r>
              <a:rPr lang="en-US" b="1" dirty="0">
                <a:solidFill>
                  <a:srgbClr val="1D2A57"/>
                </a:solidFill>
                <a:latin typeface="Arial" panose="020B0604020202020204" pitchFamily="34" charset="0"/>
                <a:hlinkClick r:id="rId8" tooltip="especially"/>
              </a:rPr>
              <a:t>especially</a:t>
            </a:r>
            <a:r>
              <a:rPr lang="en-US" b="1" dirty="0">
                <a:solidFill>
                  <a:srgbClr val="1D2A57"/>
                </a:solidFill>
                <a:latin typeface="Arial" panose="020B0604020202020204" pitchFamily="34" charset="0"/>
              </a:rPr>
              <a:t> one with a </a:t>
            </a:r>
            <a:r>
              <a:rPr lang="en-US" b="1" u="sng" dirty="0">
                <a:solidFill>
                  <a:srgbClr val="1D2A57"/>
                </a:solidFill>
                <a:latin typeface="Arial" panose="020B0604020202020204" pitchFamily="34" charset="0"/>
                <a:hlinkClick r:id="rId9" tooltip="needle"/>
              </a:rPr>
              <a:t>needle</a:t>
            </a:r>
            <a:r>
              <a:rPr lang="en-US" b="1" dirty="0">
                <a:solidFill>
                  <a:srgbClr val="1D2A57"/>
                </a:solidFill>
                <a:latin typeface="Arial" panose="020B0604020202020204" pitchFamily="34" charset="0"/>
              </a:rPr>
              <a:t> that can be put under the </a:t>
            </a:r>
            <a:r>
              <a:rPr lang="en-US" b="1" dirty="0">
                <a:solidFill>
                  <a:srgbClr val="1D2A57"/>
                </a:solidFill>
                <a:latin typeface="Arial" panose="020B0604020202020204" pitchFamily="34" charset="0"/>
                <a:hlinkClick r:id="rId10" tooltip="skin"/>
              </a:rPr>
              <a:t>skin</a:t>
            </a:r>
            <a:r>
              <a:rPr lang="en-US" b="1" dirty="0">
                <a:solidFill>
                  <a:srgbClr val="1D2A57"/>
                </a:solidFill>
                <a:latin typeface="Arial" panose="020B0604020202020204" pitchFamily="34" charset="0"/>
              </a:rPr>
              <a:t> and used to </a:t>
            </a:r>
            <a:r>
              <a:rPr lang="en-US" b="1" dirty="0">
                <a:solidFill>
                  <a:srgbClr val="1D2A57"/>
                </a:solidFill>
                <a:latin typeface="Arial" panose="020B0604020202020204" pitchFamily="34" charset="0"/>
                <a:hlinkClick r:id="rId11" tooltip="inject"/>
              </a:rPr>
              <a:t>inject</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12" tooltip="drugs"/>
              </a:rPr>
              <a:t>drugs</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13" tooltip="remove"/>
              </a:rPr>
              <a:t>remove</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14" tooltip="small"/>
              </a:rPr>
              <a:t>small</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15" tooltip="amounts"/>
              </a:rPr>
              <a:t>amounts</a:t>
            </a:r>
            <a:r>
              <a:rPr lang="en-US" b="1" dirty="0">
                <a:solidFill>
                  <a:srgbClr val="1D2A57"/>
                </a:solidFill>
                <a:latin typeface="Arial" panose="020B0604020202020204" pitchFamily="34" charset="0"/>
              </a:rPr>
              <a:t> of </a:t>
            </a:r>
            <a:r>
              <a:rPr lang="en-US" b="1" dirty="0">
                <a:solidFill>
                  <a:srgbClr val="1D2A57"/>
                </a:solidFill>
                <a:latin typeface="Arial" panose="020B0604020202020204" pitchFamily="34" charset="0"/>
                <a:hlinkClick r:id="rId16" tooltip="blood"/>
              </a:rPr>
              <a:t>blood</a:t>
            </a:r>
            <a:r>
              <a:rPr lang="en-US" b="1" dirty="0">
                <a:solidFill>
                  <a:srgbClr val="1D2A57"/>
                </a:solidFill>
                <a:latin typeface="Arial" panose="020B0604020202020204" pitchFamily="34" charset="0"/>
              </a:rPr>
              <a:t>, etc.</a:t>
            </a:r>
            <a:endParaRPr lang="en-US" b="1" i="0" dirty="0">
              <a:solidFill>
                <a:srgbClr val="1D2A57"/>
              </a:solidFill>
              <a:effectLst/>
              <a:latin typeface="Arial" panose="020B0604020202020204" pitchFamily="34" charset="0"/>
            </a:endParaRPr>
          </a:p>
        </p:txBody>
      </p:sp>
      <p:pic>
        <p:nvPicPr>
          <p:cNvPr id="16386" name="Picture 2" descr="3cc Syringes w/ needle for precise measuring in stock | Fibre Glast"/>
          <p:cNvPicPr>
            <a:picLocks noGrp="1" noChangeAspect="1" noChangeArrowheads="1"/>
          </p:cNvPicPr>
          <p:nvPr>
            <p:ph idx="1"/>
          </p:nvPr>
        </p:nvPicPr>
        <p:blipFill>
          <a:blip r:embed="rId17">
            <a:extLst>
              <a:ext uri="{28A0092B-C50C-407E-A947-70E740481C1C}">
                <a14:useLocalDpi xmlns:a14="http://schemas.microsoft.com/office/drawing/2010/main" val="0"/>
              </a:ext>
            </a:extLst>
          </a:blip>
          <a:srcRect/>
          <a:stretch>
            <a:fillRect/>
          </a:stretch>
        </p:blipFill>
        <p:spPr bwMode="auto">
          <a:xfrm>
            <a:off x="7635009" y="428770"/>
            <a:ext cx="3881437" cy="496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278464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5527" y="609600"/>
            <a:ext cx="7398328" cy="1094509"/>
          </a:xfrm>
        </p:spPr>
        <p:txBody>
          <a:bodyPr>
            <a:normAutofit fontScale="90000"/>
          </a:bodyPr>
          <a:lstStyle/>
          <a:p>
            <a:r>
              <a:rPr lang="de-DE" b="1" dirty="0" err="1">
                <a:solidFill>
                  <a:srgbClr val="1D2A57"/>
                </a:solidFill>
                <a:latin typeface="Arial" panose="020B0604020202020204" pitchFamily="34" charset="0"/>
              </a:rPr>
              <a:t>scissors</a:t>
            </a:r>
            <a:r>
              <a:rPr lang="en-US" cap="all" dirty="0">
                <a:solidFill>
                  <a:srgbClr val="1D2A57"/>
                </a:solidFill>
                <a:latin typeface="Arial" panose="020B0604020202020204" pitchFamily="34" charset="0"/>
              </a:rPr>
              <a:t/>
            </a:r>
            <a:br>
              <a:rPr lang="en-US" cap="all" dirty="0">
                <a:solidFill>
                  <a:srgbClr val="1D2A57"/>
                </a:solidFill>
                <a:latin typeface="Arial" panose="020B0604020202020204" pitchFamily="34" charset="0"/>
              </a:rPr>
            </a:br>
            <a:r>
              <a:rPr lang="en-US" dirty="0">
                <a:solidFill>
                  <a:srgbClr val="1D2A57"/>
                </a:solidFill>
                <a:latin typeface="Arial" panose="020B0604020202020204" pitchFamily="34" charset="0"/>
              </a:rPr>
              <a:t> /ˈ</a:t>
            </a:r>
            <a:r>
              <a:rPr lang="en-US" dirty="0" err="1">
                <a:solidFill>
                  <a:srgbClr val="1D2A57"/>
                </a:solidFill>
                <a:latin typeface="Arial" panose="020B0604020202020204" pitchFamily="34" charset="0"/>
              </a:rPr>
              <a:t>sɪz.əz</a:t>
            </a:r>
            <a:r>
              <a:rPr lang="en-US" dirty="0">
                <a:solidFill>
                  <a:srgbClr val="1D2A57"/>
                </a:solidFill>
                <a:latin typeface="Arial" panose="020B0604020202020204" pitchFamily="34" charset="0"/>
              </a:rPr>
              <a:t>/ /</a:t>
            </a:r>
            <a:br>
              <a:rPr lang="en-US" dirty="0">
                <a:solidFill>
                  <a:srgbClr val="1D2A57"/>
                </a:solidFill>
                <a:latin typeface="Arial" panose="020B0604020202020204" pitchFamily="34" charset="0"/>
              </a:rPr>
            </a:br>
            <a:r>
              <a:rPr lang="en-US" b="1" dirty="0">
                <a:solidFill>
                  <a:srgbClr val="1D2A57"/>
                </a:solidFill>
                <a:latin typeface="Arial" panose="020B0604020202020204" pitchFamily="34" charset="0"/>
              </a:rPr>
              <a:t>a </a:t>
            </a:r>
            <a:r>
              <a:rPr lang="en-US" b="1" dirty="0">
                <a:solidFill>
                  <a:srgbClr val="1D2A57"/>
                </a:solidFill>
                <a:latin typeface="Arial" panose="020B0604020202020204" pitchFamily="34" charset="0"/>
                <a:hlinkClick r:id="rId2" tooltip="device"/>
              </a:rPr>
              <a:t>device</a:t>
            </a:r>
            <a:r>
              <a:rPr lang="en-US" b="1" dirty="0">
                <a:solidFill>
                  <a:srgbClr val="1D2A57"/>
                </a:solidFill>
                <a:latin typeface="Arial" panose="020B0604020202020204" pitchFamily="34" charset="0"/>
              </a:rPr>
              <a:t> used for </a:t>
            </a:r>
            <a:r>
              <a:rPr lang="en-US" b="1" dirty="0">
                <a:solidFill>
                  <a:srgbClr val="1D2A57"/>
                </a:solidFill>
                <a:latin typeface="Arial" panose="020B0604020202020204" pitchFamily="34" charset="0"/>
                <a:hlinkClick r:id="rId3" tooltip="cutting"/>
              </a:rPr>
              <a:t>cutting</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4" tooltip="materials"/>
              </a:rPr>
              <a:t>materials</a:t>
            </a:r>
            <a:r>
              <a:rPr lang="en-US" b="1" dirty="0">
                <a:solidFill>
                  <a:srgbClr val="1D2A57"/>
                </a:solidFill>
                <a:latin typeface="Arial" panose="020B0604020202020204" pitchFamily="34" charset="0"/>
              </a:rPr>
              <a:t> such as </a:t>
            </a:r>
            <a:r>
              <a:rPr lang="en-US" b="1" dirty="0">
                <a:solidFill>
                  <a:srgbClr val="1D2A57"/>
                </a:solidFill>
                <a:latin typeface="Arial" panose="020B0604020202020204" pitchFamily="34" charset="0"/>
                <a:hlinkClick r:id="rId5" tooltip="paper"/>
              </a:rPr>
              <a:t>paper</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6" tooltip="cloth"/>
              </a:rPr>
              <a:t>cloth</a:t>
            </a:r>
            <a:r>
              <a:rPr lang="en-US" b="1" dirty="0">
                <a:solidFill>
                  <a:srgbClr val="1D2A57"/>
                </a:solidFill>
                <a:latin typeface="Arial" panose="020B0604020202020204" pitchFamily="34" charset="0"/>
              </a:rPr>
              <a:t>, and </a:t>
            </a:r>
            <a:r>
              <a:rPr lang="en-US" b="1" dirty="0">
                <a:solidFill>
                  <a:srgbClr val="1D2A57"/>
                </a:solidFill>
                <a:latin typeface="Arial" panose="020B0604020202020204" pitchFamily="34" charset="0"/>
                <a:hlinkClick r:id="rId7" tooltip="hair"/>
              </a:rPr>
              <a:t>hair</a:t>
            </a:r>
            <a:r>
              <a:rPr lang="en-US" b="1" dirty="0">
                <a:solidFill>
                  <a:srgbClr val="1D2A57"/>
                </a:solidFill>
                <a:latin typeface="Arial" panose="020B0604020202020204" pitchFamily="34" charset="0"/>
              </a:rPr>
              <a:t>, consisting of two </a:t>
            </a:r>
            <a:r>
              <a:rPr lang="en-US" b="1" dirty="0">
                <a:solidFill>
                  <a:srgbClr val="1D2A57"/>
                </a:solidFill>
                <a:latin typeface="Arial" panose="020B0604020202020204" pitchFamily="34" charset="0"/>
                <a:hlinkClick r:id="rId8" tooltip="sharp"/>
              </a:rPr>
              <a:t>sharp</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9" tooltip="blades"/>
              </a:rPr>
              <a:t>blades</a:t>
            </a:r>
            <a:r>
              <a:rPr lang="en-US" b="1" dirty="0">
                <a:solidFill>
                  <a:srgbClr val="1D2A57"/>
                </a:solidFill>
                <a:latin typeface="Arial" panose="020B0604020202020204" pitchFamily="34" charset="0"/>
              </a:rPr>
              <a:t> that are </a:t>
            </a:r>
            <a:r>
              <a:rPr lang="en-US" b="1" dirty="0">
                <a:solidFill>
                  <a:srgbClr val="1D2A57"/>
                </a:solidFill>
                <a:latin typeface="Arial" panose="020B0604020202020204" pitchFamily="34" charset="0"/>
                <a:hlinkClick r:id="rId10" tooltip="joined"/>
              </a:rPr>
              <a:t>joined</a:t>
            </a:r>
            <a:r>
              <a:rPr lang="en-US" b="1" dirty="0">
                <a:solidFill>
                  <a:srgbClr val="1D2A57"/>
                </a:solidFill>
                <a:latin typeface="Arial" panose="020B0604020202020204" pitchFamily="34" charset="0"/>
              </a:rPr>
              <a:t> in the </a:t>
            </a:r>
            <a:r>
              <a:rPr lang="en-US" b="1" dirty="0">
                <a:solidFill>
                  <a:srgbClr val="1D2A57"/>
                </a:solidFill>
                <a:latin typeface="Arial" panose="020B0604020202020204" pitchFamily="34" charset="0"/>
                <a:hlinkClick r:id="rId11" tooltip="middle"/>
              </a:rPr>
              <a:t>middle</a:t>
            </a:r>
            <a:r>
              <a:rPr lang="en-US" b="1" dirty="0">
                <a:solidFill>
                  <a:srgbClr val="1D2A57"/>
                </a:solidFill>
                <a:latin typeface="Arial" panose="020B0604020202020204" pitchFamily="34" charset="0"/>
              </a:rPr>
              <a:t>, and two </a:t>
            </a:r>
            <a:r>
              <a:rPr lang="en-US" b="1" dirty="0">
                <a:solidFill>
                  <a:srgbClr val="1D2A57"/>
                </a:solidFill>
                <a:latin typeface="Arial" panose="020B0604020202020204" pitchFamily="34" charset="0"/>
                <a:hlinkClick r:id="rId12" tooltip="handles"/>
              </a:rPr>
              <a:t>handles</a:t>
            </a:r>
            <a:r>
              <a:rPr lang="en-US" b="1" dirty="0">
                <a:solidFill>
                  <a:srgbClr val="1D2A57"/>
                </a:solidFill>
                <a:latin typeface="Arial" panose="020B0604020202020204" pitchFamily="34" charset="0"/>
              </a:rPr>
              <a:t> with </a:t>
            </a:r>
            <a:r>
              <a:rPr lang="en-US" b="1" dirty="0">
                <a:solidFill>
                  <a:srgbClr val="1D2A57"/>
                </a:solidFill>
                <a:latin typeface="Arial" panose="020B0604020202020204" pitchFamily="34" charset="0"/>
                <a:hlinkClick r:id="rId13" tooltip="holes"/>
              </a:rPr>
              <a:t>holes</a:t>
            </a:r>
            <a:r>
              <a:rPr lang="en-US" b="1" dirty="0">
                <a:solidFill>
                  <a:srgbClr val="1D2A57"/>
                </a:solidFill>
                <a:latin typeface="Arial" panose="020B0604020202020204" pitchFamily="34" charset="0"/>
              </a:rPr>
              <a:t> to put </a:t>
            </a:r>
            <a:r>
              <a:rPr lang="en-US" b="1" dirty="0">
                <a:solidFill>
                  <a:srgbClr val="1D2A57"/>
                </a:solidFill>
                <a:latin typeface="Arial" panose="020B0604020202020204" pitchFamily="34" charset="0"/>
                <a:hlinkClick r:id="rId14" tooltip="your"/>
              </a:rPr>
              <a:t>your</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15" tooltip="fingers"/>
              </a:rPr>
              <a:t>fingers</a:t>
            </a:r>
            <a:r>
              <a:rPr lang="en-US" b="1" dirty="0">
                <a:solidFill>
                  <a:srgbClr val="1D2A57"/>
                </a:solidFill>
                <a:latin typeface="Arial" panose="020B0604020202020204" pitchFamily="34" charset="0"/>
              </a:rPr>
              <a:t> through</a:t>
            </a:r>
            <a:br>
              <a:rPr lang="en-US" b="1" dirty="0">
                <a:solidFill>
                  <a:srgbClr val="1D2A57"/>
                </a:solidFill>
                <a:latin typeface="Arial" panose="020B0604020202020204" pitchFamily="34" charset="0"/>
              </a:rPr>
            </a:br>
            <a:endParaRPr lang="ru-RU" dirty="0"/>
          </a:p>
        </p:txBody>
      </p:sp>
      <p:pic>
        <p:nvPicPr>
          <p:cNvPr id="17410" name="Picture 2" descr="Suture Scissor for stich cutting | Stitch cutting scisor | Buy online"/>
          <p:cNvPicPr>
            <a:picLocks noGrp="1" noChangeAspect="1" noChangeArrowheads="1"/>
          </p:cNvPicPr>
          <p:nvPr>
            <p:ph idx="1"/>
          </p:nvPr>
        </p:nvPicPr>
        <p:blipFill>
          <a:blip r:embed="rId16">
            <a:extLst>
              <a:ext uri="{28A0092B-C50C-407E-A947-70E740481C1C}">
                <a14:useLocalDpi xmlns:a14="http://schemas.microsoft.com/office/drawing/2010/main" val="0"/>
              </a:ext>
            </a:extLst>
          </a:blip>
          <a:srcRect/>
          <a:stretch>
            <a:fillRect/>
          </a:stretch>
        </p:blipFill>
        <p:spPr bwMode="auto">
          <a:xfrm>
            <a:off x="8145927" y="2937164"/>
            <a:ext cx="3798928" cy="3798928"/>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Ryder dissector forceps"/>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8091405" y="609600"/>
            <a:ext cx="3853450" cy="2813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907929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677334" y="609600"/>
            <a:ext cx="6457757" cy="3948545"/>
          </a:xfrm>
        </p:spPr>
        <p:txBody>
          <a:bodyPr>
            <a:normAutofit/>
          </a:bodyPr>
          <a:lstStyle/>
          <a:p>
            <a:r>
              <a:rPr lang="de-DE" b="1" dirty="0" err="1">
                <a:solidFill>
                  <a:srgbClr val="1D2A57"/>
                </a:solidFill>
                <a:latin typeface="Arial" panose="020B0604020202020204" pitchFamily="34" charset="0"/>
              </a:rPr>
              <a:t>thermometer</a:t>
            </a:r>
            <a:r>
              <a:rPr lang="de-DE" cap="all" dirty="0">
                <a:solidFill>
                  <a:srgbClr val="1D2A57"/>
                </a:solidFill>
                <a:latin typeface="Arial" panose="020B0604020202020204" pitchFamily="34" charset="0"/>
              </a:rPr>
              <a:t/>
            </a:r>
            <a:br>
              <a:rPr lang="de-DE" cap="all" dirty="0">
                <a:solidFill>
                  <a:srgbClr val="1D2A57"/>
                </a:solidFill>
                <a:latin typeface="Arial" panose="020B0604020202020204" pitchFamily="34" charset="0"/>
              </a:rPr>
            </a:br>
            <a:r>
              <a:rPr lang="de-DE" dirty="0">
                <a:solidFill>
                  <a:srgbClr val="1D2A57"/>
                </a:solidFill>
                <a:latin typeface="Arial" panose="020B0604020202020204" pitchFamily="34" charset="0"/>
              </a:rPr>
              <a:t> /</a:t>
            </a:r>
            <a:r>
              <a:rPr lang="el-GR" dirty="0">
                <a:solidFill>
                  <a:srgbClr val="1D2A57"/>
                </a:solidFill>
                <a:latin typeface="Arial" panose="020B0604020202020204" pitchFamily="34" charset="0"/>
              </a:rPr>
              <a:t>θ</a:t>
            </a:r>
            <a:r>
              <a:rPr lang="de-DE" dirty="0" err="1">
                <a:solidFill>
                  <a:srgbClr val="1D2A57"/>
                </a:solidFill>
                <a:latin typeface="Arial" panose="020B0604020202020204" pitchFamily="34" charset="0"/>
              </a:rPr>
              <a:t>əˈmɒm.ɪ.tər</a:t>
            </a:r>
            <a:r>
              <a:rPr lang="de-DE" dirty="0">
                <a:solidFill>
                  <a:srgbClr val="1D2A57"/>
                </a:solidFill>
                <a:latin typeface="Arial" panose="020B0604020202020204" pitchFamily="34" charset="0"/>
              </a:rPr>
              <a:t>/</a:t>
            </a:r>
            <a:br>
              <a:rPr lang="de-DE" dirty="0">
                <a:solidFill>
                  <a:srgbClr val="1D2A57"/>
                </a:solidFill>
                <a:latin typeface="Arial" panose="020B0604020202020204" pitchFamily="34" charset="0"/>
              </a:rPr>
            </a:br>
            <a:r>
              <a:rPr lang="en-US" b="1" dirty="0">
                <a:solidFill>
                  <a:srgbClr val="1D2A57"/>
                </a:solidFill>
                <a:latin typeface="Arial" panose="020B0604020202020204" pitchFamily="34" charset="0"/>
              </a:rPr>
              <a:t>a </a:t>
            </a:r>
            <a:r>
              <a:rPr lang="en-US" b="1" dirty="0">
                <a:solidFill>
                  <a:srgbClr val="1D2A57"/>
                </a:solidFill>
                <a:latin typeface="Arial" panose="020B0604020202020204" pitchFamily="34" charset="0"/>
                <a:hlinkClick r:id="rId2" tooltip="device"/>
              </a:rPr>
              <a:t>device</a:t>
            </a:r>
            <a:r>
              <a:rPr lang="en-US" b="1" dirty="0">
                <a:solidFill>
                  <a:srgbClr val="1D2A57"/>
                </a:solidFill>
                <a:latin typeface="Arial" panose="020B0604020202020204" pitchFamily="34" charset="0"/>
              </a:rPr>
              <a:t> used for </a:t>
            </a:r>
            <a:r>
              <a:rPr lang="en-US" b="1" dirty="0">
                <a:solidFill>
                  <a:srgbClr val="1D2A57"/>
                </a:solidFill>
                <a:latin typeface="Arial" panose="020B0604020202020204" pitchFamily="34" charset="0"/>
                <a:hlinkClick r:id="rId3" tooltip="measuring"/>
              </a:rPr>
              <a:t>measuring</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4" tooltip="temperature"/>
              </a:rPr>
              <a:t>temperature</a:t>
            </a:r>
            <a:r>
              <a:rPr lang="en-US" b="1" dirty="0">
                <a:solidFill>
                  <a:srgbClr val="1D2A57"/>
                </a:solidFill>
                <a:latin typeface="Arial" panose="020B0604020202020204" pitchFamily="34" charset="0"/>
              </a:rPr>
              <a:t>, </a:t>
            </a:r>
            <a:br>
              <a:rPr lang="en-US" b="1" dirty="0">
                <a:solidFill>
                  <a:srgbClr val="1D2A57"/>
                </a:solidFill>
                <a:latin typeface="Arial" panose="020B0604020202020204" pitchFamily="34" charset="0"/>
              </a:rPr>
            </a:br>
            <a:r>
              <a:rPr lang="en-US" b="1" dirty="0">
                <a:solidFill>
                  <a:srgbClr val="1D2A57"/>
                </a:solidFill>
                <a:latin typeface="Arial" panose="020B0604020202020204" pitchFamily="34" charset="0"/>
                <a:hlinkClick r:id="rId5" tooltip="especially"/>
              </a:rPr>
              <a:t>especially</a:t>
            </a:r>
            <a:r>
              <a:rPr lang="en-US" b="1" dirty="0">
                <a:solidFill>
                  <a:srgbClr val="1D2A57"/>
                </a:solidFill>
                <a:latin typeface="Arial" panose="020B0604020202020204" pitchFamily="34" charset="0"/>
              </a:rPr>
              <a:t> of the </a:t>
            </a:r>
            <a:r>
              <a:rPr lang="en-US" b="1" dirty="0">
                <a:solidFill>
                  <a:srgbClr val="1D2A57"/>
                </a:solidFill>
                <a:latin typeface="Arial" panose="020B0604020202020204" pitchFamily="34" charset="0"/>
                <a:hlinkClick r:id="rId6" tooltip="air"/>
              </a:rPr>
              <a:t>air</a:t>
            </a:r>
            <a:r>
              <a:rPr lang="en-US" b="1" dirty="0">
                <a:solidFill>
                  <a:srgbClr val="1D2A57"/>
                </a:solidFill>
                <a:latin typeface="Arial" panose="020B0604020202020204" pitchFamily="34" charset="0"/>
              </a:rPr>
              <a:t> or in a person's </a:t>
            </a:r>
            <a:r>
              <a:rPr lang="en-US" b="1" dirty="0">
                <a:solidFill>
                  <a:srgbClr val="1D2A57"/>
                </a:solidFill>
                <a:latin typeface="Arial" panose="020B0604020202020204" pitchFamily="34" charset="0"/>
                <a:hlinkClick r:id="rId7" tooltip="body"/>
              </a:rPr>
              <a:t>body</a:t>
            </a:r>
            <a:endParaRPr lang="ru-RU" dirty="0"/>
          </a:p>
        </p:txBody>
      </p:sp>
      <p:pic>
        <p:nvPicPr>
          <p:cNvPr id="18434" name="Picture 2" descr="JBT1 - Non-Contact Forehead Infrared Thermometer – Jabees Store"/>
          <p:cNvPicPr>
            <a:picLocks noGrp="1" noChangeAspect="1" noChangeArrowheads="1"/>
          </p:cNvPicPr>
          <p:nvPr>
            <p:ph idx="1"/>
          </p:nvPr>
        </p:nvPicPr>
        <p:blipFill>
          <a:blip r:embed="rId8">
            <a:extLst>
              <a:ext uri="{28A0092B-C50C-407E-A947-70E740481C1C}">
                <a14:useLocalDpi xmlns:a14="http://schemas.microsoft.com/office/drawing/2010/main" val="0"/>
              </a:ext>
            </a:extLst>
          </a:blip>
          <a:stretch>
            <a:fillRect/>
          </a:stretch>
        </p:blipFill>
        <p:spPr bwMode="auto">
          <a:xfrm>
            <a:off x="3906212" y="3699426"/>
            <a:ext cx="3158574" cy="3158574"/>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The 6 Best Thermometers for 2020, According to Customer Reviews | Health.com"/>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425022" y="609600"/>
            <a:ext cx="3312251" cy="3312251"/>
          </a:xfrm>
          <a:prstGeom prst="rect">
            <a:avLst/>
          </a:prstGeom>
          <a:noFill/>
          <a:extLst>
            <a:ext uri="{909E8E84-426E-40DD-AFC4-6F175D3DCCD1}">
              <a14:hiddenFill xmlns:a14="http://schemas.microsoft.com/office/drawing/2010/main">
                <a:solidFill>
                  <a:srgbClr val="FFFFFF"/>
                </a:solidFill>
              </a14:hiddenFill>
            </a:ext>
          </a:extLst>
        </p:spPr>
      </p:pic>
      <p:pic>
        <p:nvPicPr>
          <p:cNvPr id="18438" name="Picture 6" descr="Is Your Forehead Good Enough for a Fever Check? | Office for Science and  Society - McGill University"/>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630190" y="4224526"/>
            <a:ext cx="5468147" cy="23915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414157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Medical Wash Basin, Rectangular Mauve 7.2 Quart — Mountainside Medical  Equipment"/>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3479800"/>
            <a:ext cx="4445000" cy="3378200"/>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8" descr="AMG Medical Round Wash Basin - Bowers Medical Supply"/>
          <p:cNvSpPr>
            <a:spLocks noGrp="1" noChangeAspect="1" noChangeArrowheads="1"/>
          </p:cNvSpPr>
          <p:nvPr>
            <p:ph type="title"/>
          </p:nvPr>
        </p:nvSpPr>
        <p:spPr bwMode="auto">
          <a:xfrm>
            <a:off x="4443124" y="1108364"/>
            <a:ext cx="5865018" cy="389312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rmAutofit fontScale="90000"/>
          </a:bodyPr>
          <a:lstStyle/>
          <a:p>
            <a:pPr algn="ctr" fontAlgn="auto"/>
            <a:r>
              <a:rPr lang="de-DE" b="1" dirty="0" err="1">
                <a:solidFill>
                  <a:srgbClr val="1D2A57"/>
                </a:solidFill>
                <a:latin typeface="Arial" panose="020B0604020202020204" pitchFamily="34" charset="0"/>
              </a:rPr>
              <a:t>Basin</a:t>
            </a:r>
            <a:r>
              <a:rPr lang="de-DE" cap="all" dirty="0">
                <a:solidFill>
                  <a:srgbClr val="1D2A57"/>
                </a:solidFill>
                <a:latin typeface="Arial" panose="020B0604020202020204" pitchFamily="34" charset="0"/>
              </a:rPr>
              <a:t/>
            </a:r>
            <a:br>
              <a:rPr lang="de-DE" cap="all" dirty="0">
                <a:solidFill>
                  <a:srgbClr val="1D2A57"/>
                </a:solidFill>
                <a:latin typeface="Arial" panose="020B0604020202020204" pitchFamily="34" charset="0"/>
              </a:rPr>
            </a:br>
            <a:r>
              <a:rPr lang="de-DE" dirty="0">
                <a:solidFill>
                  <a:srgbClr val="1D2A57"/>
                </a:solidFill>
                <a:latin typeface="Arial" panose="020B0604020202020204" pitchFamily="34" charset="0"/>
              </a:rPr>
              <a:t> /ˈ</a:t>
            </a:r>
            <a:r>
              <a:rPr lang="de-DE" dirty="0" err="1">
                <a:solidFill>
                  <a:srgbClr val="1D2A57"/>
                </a:solidFill>
                <a:latin typeface="Arial" panose="020B0604020202020204" pitchFamily="34" charset="0"/>
              </a:rPr>
              <a:t>beɪ.sən</a:t>
            </a:r>
            <a:r>
              <a:rPr lang="de-DE" dirty="0">
                <a:solidFill>
                  <a:srgbClr val="1D2A57"/>
                </a:solidFill>
                <a:latin typeface="Arial" panose="020B0604020202020204" pitchFamily="34" charset="0"/>
              </a:rPr>
              <a:t>/ </a:t>
            </a:r>
            <a:br>
              <a:rPr lang="de-DE" dirty="0">
                <a:solidFill>
                  <a:srgbClr val="1D2A57"/>
                </a:solidFill>
                <a:latin typeface="Arial" panose="020B0604020202020204" pitchFamily="34" charset="0"/>
              </a:rPr>
            </a:br>
            <a:r>
              <a:rPr lang="de-DE" dirty="0">
                <a:solidFill>
                  <a:srgbClr val="1D2A57"/>
                </a:solidFill>
                <a:latin typeface="Arial" panose="020B0604020202020204" pitchFamily="34" charset="0"/>
              </a:rPr>
              <a:t>- </a:t>
            </a:r>
            <a:r>
              <a:rPr lang="en-US" b="1" dirty="0">
                <a:solidFill>
                  <a:srgbClr val="1D2A57"/>
                </a:solidFill>
                <a:latin typeface="Arial" panose="020B0604020202020204" pitchFamily="34" charset="0"/>
              </a:rPr>
              <a:t>an </a:t>
            </a:r>
            <a:r>
              <a:rPr lang="en-US" b="1" dirty="0">
                <a:solidFill>
                  <a:srgbClr val="1D2A57"/>
                </a:solidFill>
                <a:latin typeface="Arial" panose="020B0604020202020204" pitchFamily="34" charset="0"/>
                <a:hlinkClick r:id="rId3" tooltip="open"/>
              </a:rPr>
              <a:t>open</a:t>
            </a:r>
            <a:r>
              <a:rPr lang="en-US" b="1" dirty="0">
                <a:solidFill>
                  <a:srgbClr val="1D2A57"/>
                </a:solidFill>
                <a:latin typeface="Arial" panose="020B0604020202020204" pitchFamily="34" charset="0"/>
              </a:rPr>
              <a:t>, round </a:t>
            </a:r>
            <a:r>
              <a:rPr lang="en-US" b="1" dirty="0">
                <a:solidFill>
                  <a:srgbClr val="1D2A57"/>
                </a:solidFill>
                <a:latin typeface="Arial" panose="020B0604020202020204" pitchFamily="34" charset="0"/>
                <a:hlinkClick r:id="rId4" tooltip="container"/>
              </a:rPr>
              <a:t>container</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5" tooltip="shaped"/>
              </a:rPr>
              <a:t>shaped</a:t>
            </a:r>
            <a:r>
              <a:rPr lang="en-US" b="1" dirty="0">
                <a:solidFill>
                  <a:srgbClr val="1D2A57"/>
                </a:solidFill>
                <a:latin typeface="Arial" panose="020B0604020202020204" pitchFamily="34" charset="0"/>
              </a:rPr>
              <a:t> like a </a:t>
            </a:r>
            <a:r>
              <a:rPr lang="en-US" b="1" dirty="0">
                <a:solidFill>
                  <a:srgbClr val="1D2A57"/>
                </a:solidFill>
                <a:latin typeface="Arial" panose="020B0604020202020204" pitchFamily="34" charset="0"/>
                <a:hlinkClick r:id="rId6" tooltip="bowl"/>
              </a:rPr>
              <a:t>bowl</a:t>
            </a:r>
            <a:r>
              <a:rPr lang="en-US" b="1" dirty="0">
                <a:solidFill>
                  <a:srgbClr val="1D2A57"/>
                </a:solidFill>
                <a:latin typeface="Arial" panose="020B0604020202020204" pitchFamily="34" charset="0"/>
              </a:rPr>
              <a:t> with </a:t>
            </a:r>
            <a:r>
              <a:rPr lang="en-US" b="1" dirty="0">
                <a:solidFill>
                  <a:srgbClr val="1D2A57"/>
                </a:solidFill>
                <a:latin typeface="Arial" panose="020B0604020202020204" pitchFamily="34" charset="0"/>
                <a:hlinkClick r:id="rId7" tooltip="sloping"/>
              </a:rPr>
              <a:t>sloping</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8" tooltip="sides"/>
              </a:rPr>
              <a:t>sides</a:t>
            </a:r>
            <a:r>
              <a:rPr lang="en-US" b="1" dirty="0">
                <a:solidFill>
                  <a:srgbClr val="1D2A57"/>
                </a:solidFill>
                <a:latin typeface="Arial" panose="020B0604020202020204" pitchFamily="34" charset="0"/>
              </a:rPr>
              <a:t>, used for </a:t>
            </a:r>
            <a:r>
              <a:rPr lang="en-US" b="1" dirty="0">
                <a:solidFill>
                  <a:srgbClr val="1D2A57"/>
                </a:solidFill>
                <a:latin typeface="Arial" panose="020B0604020202020204" pitchFamily="34" charset="0"/>
                <a:hlinkClick r:id="rId9" tooltip="holding"/>
              </a:rPr>
              <a:t>holding</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10" tooltip="food"/>
              </a:rPr>
              <a:t>food</a:t>
            </a:r>
            <a:r>
              <a:rPr lang="en-US" b="1" dirty="0">
                <a:solidFill>
                  <a:srgbClr val="1D2A57"/>
                </a:solidFill>
                <a:latin typeface="Arial" panose="020B0604020202020204" pitchFamily="34" charset="0"/>
              </a:rPr>
              <a:t> or </a:t>
            </a:r>
            <a:r>
              <a:rPr lang="en-US" b="1" dirty="0">
                <a:solidFill>
                  <a:srgbClr val="1D2A57"/>
                </a:solidFill>
                <a:latin typeface="Arial" panose="020B0604020202020204" pitchFamily="34" charset="0"/>
                <a:hlinkClick r:id="rId11" tooltip="liquid"/>
              </a:rPr>
              <a:t>liquid</a:t>
            </a:r>
            <a:endParaRPr lang="ru-RU" dirty="0"/>
          </a:p>
        </p:txBody>
      </p:sp>
      <p:sp>
        <p:nvSpPr>
          <p:cNvPr id="7" name="AutoShape 10" descr="AMG Medical Round Wash Basin - Bowers Medical Suppl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9468" name="Picture 12" descr="88580 Emesis Basin by Medical Action, 8 inch 500cc 1 pack for sale onlin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88900"/>
            <a:ext cx="4814620" cy="2610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71734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1" y="357188"/>
            <a:ext cx="8695458" cy="3411247"/>
          </a:xfrm>
        </p:spPr>
        <p:txBody>
          <a:bodyPr>
            <a:normAutofit/>
          </a:bodyPr>
          <a:lstStyle/>
          <a:p>
            <a:r>
              <a:rPr lang="de-DE" b="1" dirty="0" err="1">
                <a:solidFill>
                  <a:srgbClr val="1D2A57"/>
                </a:solidFill>
                <a:latin typeface="Arial" panose="020B0604020202020204" pitchFamily="34" charset="0"/>
              </a:rPr>
              <a:t>sponge</a:t>
            </a:r>
            <a:r>
              <a:rPr lang="de-DE" dirty="0">
                <a:solidFill>
                  <a:srgbClr val="1D2A57"/>
                </a:solidFill>
                <a:latin typeface="Arial" panose="020B0604020202020204" pitchFamily="34" charset="0"/>
              </a:rPr>
              <a:t/>
            </a:r>
            <a:br>
              <a:rPr lang="de-DE" dirty="0">
                <a:solidFill>
                  <a:srgbClr val="1D2A57"/>
                </a:solidFill>
                <a:latin typeface="Arial" panose="020B0604020202020204" pitchFamily="34" charset="0"/>
              </a:rPr>
            </a:br>
            <a:r>
              <a:rPr lang="de-DE" dirty="0">
                <a:solidFill>
                  <a:srgbClr val="1D2A57"/>
                </a:solidFill>
                <a:latin typeface="Arial" panose="020B0604020202020204" pitchFamily="34" charset="0"/>
              </a:rPr>
              <a:t> /</a:t>
            </a:r>
            <a:r>
              <a:rPr lang="de-DE" dirty="0" err="1">
                <a:solidFill>
                  <a:srgbClr val="1D2A57"/>
                </a:solidFill>
                <a:latin typeface="Arial" panose="020B0604020202020204" pitchFamily="34" charset="0"/>
              </a:rPr>
              <a:t>spʌndʒ</a:t>
            </a:r>
            <a:r>
              <a:rPr lang="de-DE" dirty="0">
                <a:solidFill>
                  <a:srgbClr val="1D2A57"/>
                </a:solidFill>
                <a:latin typeface="Arial" panose="020B0604020202020204" pitchFamily="34" charset="0"/>
              </a:rPr>
              <a:t>/ </a:t>
            </a:r>
            <a:r>
              <a:rPr lang="uk-UA" dirty="0">
                <a:solidFill>
                  <a:srgbClr val="1D2A57"/>
                </a:solidFill>
                <a:latin typeface="Arial" panose="020B0604020202020204" pitchFamily="34" charset="0"/>
              </a:rPr>
              <a:t>- </a:t>
            </a:r>
            <a:r>
              <a:rPr lang="en-US" b="1" dirty="0">
                <a:solidFill>
                  <a:srgbClr val="1D2A57"/>
                </a:solidFill>
                <a:latin typeface="Arial" panose="020B0604020202020204" pitchFamily="34" charset="0"/>
              </a:rPr>
              <a:t>a </a:t>
            </a:r>
            <a:r>
              <a:rPr lang="en-US" b="1" dirty="0">
                <a:solidFill>
                  <a:srgbClr val="1D2A57"/>
                </a:solidFill>
                <a:latin typeface="Arial" panose="020B0604020202020204" pitchFamily="34" charset="0"/>
                <a:hlinkClick r:id="rId2" tooltip="soft"/>
              </a:rPr>
              <a:t>soft</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3" tooltip="substance"/>
              </a:rPr>
              <a:t>substance</a:t>
            </a:r>
            <a:r>
              <a:rPr lang="en-US" b="1" dirty="0">
                <a:solidFill>
                  <a:srgbClr val="1D2A57"/>
                </a:solidFill>
                <a:latin typeface="Arial" panose="020B0604020202020204" pitchFamily="34" charset="0"/>
              </a:rPr>
              <a:t> that is </a:t>
            </a:r>
            <a:r>
              <a:rPr lang="en-US" b="1" dirty="0">
                <a:solidFill>
                  <a:srgbClr val="1D2A57"/>
                </a:solidFill>
                <a:latin typeface="Arial" panose="020B0604020202020204" pitchFamily="34" charset="0"/>
                <a:hlinkClick r:id="rId4" tooltip="full"/>
              </a:rPr>
              <a:t>full</a:t>
            </a:r>
            <a:r>
              <a:rPr lang="en-US" b="1" dirty="0">
                <a:solidFill>
                  <a:srgbClr val="1D2A57"/>
                </a:solidFill>
                <a:latin typeface="Arial" panose="020B0604020202020204" pitchFamily="34" charset="0"/>
              </a:rPr>
              <a:t> of </a:t>
            </a:r>
            <a:r>
              <a:rPr lang="en-US" b="1" dirty="0">
                <a:solidFill>
                  <a:srgbClr val="1D2A57"/>
                </a:solidFill>
                <a:latin typeface="Arial" panose="020B0604020202020204" pitchFamily="34" charset="0"/>
                <a:hlinkClick r:id="rId5" tooltip="small"/>
              </a:rPr>
              <a:t>small</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6" tooltip="holes"/>
              </a:rPr>
              <a:t>holes</a:t>
            </a:r>
            <a:r>
              <a:rPr lang="en-US" b="1" dirty="0">
                <a:solidFill>
                  <a:srgbClr val="1D2A57"/>
                </a:solidFill>
                <a:latin typeface="Arial" panose="020B0604020202020204" pitchFamily="34" charset="0"/>
              </a:rPr>
              <a:t> and can </a:t>
            </a:r>
            <a:r>
              <a:rPr lang="en-US" b="1" dirty="0">
                <a:solidFill>
                  <a:srgbClr val="1D2A57"/>
                </a:solidFill>
                <a:latin typeface="Arial" panose="020B0604020202020204" pitchFamily="34" charset="0"/>
                <a:hlinkClick r:id="rId7" tooltip="absorb"/>
              </a:rPr>
              <a:t>absorb</a:t>
            </a:r>
            <a:r>
              <a:rPr lang="en-US" b="1" dirty="0">
                <a:solidFill>
                  <a:srgbClr val="1D2A57"/>
                </a:solidFill>
                <a:latin typeface="Arial" panose="020B0604020202020204" pitchFamily="34" charset="0"/>
              </a:rPr>
              <a:t> a lot of </a:t>
            </a:r>
            <a:r>
              <a:rPr lang="en-US" b="1" dirty="0">
                <a:solidFill>
                  <a:srgbClr val="1D2A57"/>
                </a:solidFill>
                <a:latin typeface="Arial" panose="020B0604020202020204" pitchFamily="34" charset="0"/>
                <a:hlinkClick r:id="rId8" tooltip="liquid"/>
              </a:rPr>
              <a:t>liquid</a:t>
            </a:r>
            <a:r>
              <a:rPr lang="en-US" b="1" dirty="0">
                <a:solidFill>
                  <a:srgbClr val="1D2A57"/>
                </a:solidFill>
                <a:latin typeface="Arial" panose="020B0604020202020204" pitchFamily="34" charset="0"/>
              </a:rPr>
              <a:t>, and is used for </a:t>
            </a:r>
            <a:r>
              <a:rPr lang="en-US" b="1" dirty="0">
                <a:solidFill>
                  <a:srgbClr val="1D2A57"/>
                </a:solidFill>
                <a:latin typeface="Arial" panose="020B0604020202020204" pitchFamily="34" charset="0"/>
                <a:hlinkClick r:id="rId9" tooltip="washing"/>
              </a:rPr>
              <a:t>washing</a:t>
            </a:r>
            <a:r>
              <a:rPr lang="en-US" b="1" dirty="0">
                <a:solidFill>
                  <a:srgbClr val="1D2A57"/>
                </a:solidFill>
                <a:latin typeface="Arial" panose="020B0604020202020204" pitchFamily="34" charset="0"/>
              </a:rPr>
              <a:t> and </a:t>
            </a:r>
            <a:r>
              <a:rPr lang="en-US" b="1" dirty="0">
                <a:solidFill>
                  <a:srgbClr val="1D2A57"/>
                </a:solidFill>
                <a:latin typeface="Arial" panose="020B0604020202020204" pitchFamily="34" charset="0"/>
                <a:hlinkClick r:id="rId10" tooltip="cleaning"/>
              </a:rPr>
              <a:t>cleaning</a:t>
            </a:r>
            <a:endParaRPr lang="ru-RU" dirty="0"/>
          </a:p>
        </p:txBody>
      </p:sp>
      <p:pic>
        <p:nvPicPr>
          <p:cNvPr id="20482" name="Picture 2" descr="Medical"/>
          <p:cNvPicPr>
            <a:picLocks noGrp="1" noChangeAspect="1" noChangeArrowheads="1"/>
          </p:cNvPicPr>
          <p:nvPr>
            <p:ph idx="1"/>
          </p:nvPr>
        </p:nvPicPr>
        <p:blipFill>
          <a:blip r:embed="rId11">
            <a:extLst>
              <a:ext uri="{28A0092B-C50C-407E-A947-70E740481C1C}">
                <a14:useLocalDpi xmlns:a14="http://schemas.microsoft.com/office/drawing/2010/main" val="0"/>
              </a:ext>
            </a:extLst>
          </a:blip>
          <a:srcRect/>
          <a:stretch>
            <a:fillRect/>
          </a:stretch>
        </p:blipFill>
        <p:spPr bwMode="auto">
          <a:xfrm>
            <a:off x="783649" y="3366653"/>
            <a:ext cx="3673185" cy="2956969"/>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Medical"/>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976380" y="3366653"/>
            <a:ext cx="4867275" cy="2026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285896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3" y="609600"/>
            <a:ext cx="8148012" cy="3948545"/>
          </a:xfrm>
        </p:spPr>
        <p:txBody>
          <a:bodyPr>
            <a:normAutofit/>
          </a:bodyPr>
          <a:lstStyle/>
          <a:p>
            <a:pPr fontAlgn="auto"/>
            <a:r>
              <a:rPr lang="de-DE" b="1" dirty="0" err="1">
                <a:solidFill>
                  <a:srgbClr val="1D2A57"/>
                </a:solidFill>
                <a:latin typeface="Arial" panose="020B0604020202020204" pitchFamily="34" charset="0"/>
              </a:rPr>
              <a:t>Stretcher</a:t>
            </a:r>
            <a:r>
              <a:rPr lang="uk-UA" b="1" dirty="0">
                <a:solidFill>
                  <a:srgbClr val="1D2A57"/>
                </a:solidFill>
                <a:latin typeface="Arial" panose="020B0604020202020204" pitchFamily="34" charset="0"/>
              </a:rPr>
              <a:t> </a:t>
            </a:r>
            <a:r>
              <a:rPr lang="de-DE" dirty="0">
                <a:solidFill>
                  <a:srgbClr val="1D2A57"/>
                </a:solidFill>
                <a:latin typeface="Arial" panose="020B0604020202020204" pitchFamily="34" charset="0"/>
              </a:rPr>
              <a:t> </a:t>
            </a:r>
            <a:r>
              <a:rPr lang="de-DE" cap="all" dirty="0">
                <a:solidFill>
                  <a:srgbClr val="1D2A57"/>
                </a:solidFill>
                <a:latin typeface="Arial" panose="020B0604020202020204" pitchFamily="34" charset="0"/>
              </a:rPr>
              <a:t/>
            </a:r>
            <a:br>
              <a:rPr lang="de-DE" cap="all" dirty="0">
                <a:solidFill>
                  <a:srgbClr val="1D2A57"/>
                </a:solidFill>
                <a:latin typeface="Arial" panose="020B0604020202020204" pitchFamily="34" charset="0"/>
              </a:rPr>
            </a:br>
            <a:r>
              <a:rPr lang="de-DE" dirty="0">
                <a:solidFill>
                  <a:srgbClr val="1D2A57"/>
                </a:solidFill>
                <a:latin typeface="Arial" panose="020B0604020202020204" pitchFamily="34" charset="0"/>
              </a:rPr>
              <a:t> /ˈ</a:t>
            </a:r>
            <a:r>
              <a:rPr lang="de-DE" dirty="0" err="1">
                <a:solidFill>
                  <a:srgbClr val="1D2A57"/>
                </a:solidFill>
                <a:latin typeface="Arial" panose="020B0604020202020204" pitchFamily="34" charset="0"/>
              </a:rPr>
              <a:t>stretʃər</a:t>
            </a:r>
            <a:r>
              <a:rPr lang="de-DE" dirty="0">
                <a:solidFill>
                  <a:srgbClr val="1D2A57"/>
                </a:solidFill>
                <a:latin typeface="Arial" panose="020B0604020202020204" pitchFamily="34" charset="0"/>
              </a:rPr>
              <a:t>/ </a:t>
            </a:r>
            <a:r>
              <a:rPr lang="en-US" b="1" dirty="0">
                <a:solidFill>
                  <a:srgbClr val="1D2A57"/>
                </a:solidFill>
                <a:latin typeface="Arial" panose="020B0604020202020204" pitchFamily="34" charset="0"/>
              </a:rPr>
              <a:t>a </a:t>
            </a:r>
            <a:r>
              <a:rPr lang="en-US" b="1" dirty="0">
                <a:solidFill>
                  <a:srgbClr val="1D2A57"/>
                </a:solidFill>
                <a:latin typeface="Arial" panose="020B0604020202020204" pitchFamily="34" charset="0"/>
                <a:hlinkClick r:id="rId2" tooltip="light"/>
              </a:rPr>
              <a:t>light</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3" tooltip="frame"/>
              </a:rPr>
              <a:t>frame</a:t>
            </a:r>
            <a:r>
              <a:rPr lang="en-US" b="1" dirty="0">
                <a:solidFill>
                  <a:srgbClr val="1D2A57"/>
                </a:solidFill>
                <a:latin typeface="Arial" panose="020B0604020202020204" pitchFamily="34" charset="0"/>
              </a:rPr>
              <a:t> made from two </a:t>
            </a:r>
            <a:r>
              <a:rPr lang="en-US" b="1" dirty="0">
                <a:solidFill>
                  <a:srgbClr val="1D2A57"/>
                </a:solidFill>
                <a:latin typeface="Arial" panose="020B0604020202020204" pitchFamily="34" charset="0"/>
                <a:hlinkClick r:id="rId4" tooltip="long"/>
              </a:rPr>
              <a:t>long</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5" tooltip="poles"/>
              </a:rPr>
              <a:t>poles</a:t>
            </a:r>
            <a:r>
              <a:rPr lang="en-US" b="1" dirty="0">
                <a:solidFill>
                  <a:srgbClr val="1D2A57"/>
                </a:solidFill>
                <a:latin typeface="Arial" panose="020B0604020202020204" pitchFamily="34" charset="0"/>
              </a:rPr>
              <a:t> with a </a:t>
            </a:r>
            <a:r>
              <a:rPr lang="en-US" b="1" dirty="0">
                <a:solidFill>
                  <a:srgbClr val="1D2A57"/>
                </a:solidFill>
                <a:latin typeface="Arial" panose="020B0604020202020204" pitchFamily="34" charset="0"/>
                <a:hlinkClick r:id="rId6" tooltip="cover"/>
              </a:rPr>
              <a:t>cover</a:t>
            </a:r>
            <a:r>
              <a:rPr lang="en-US" b="1" dirty="0">
                <a:solidFill>
                  <a:srgbClr val="1D2A57"/>
                </a:solidFill>
                <a:latin typeface="Arial" panose="020B0604020202020204" pitchFamily="34" charset="0"/>
              </a:rPr>
              <a:t> of </a:t>
            </a:r>
            <a:r>
              <a:rPr lang="en-US" b="1" dirty="0">
                <a:solidFill>
                  <a:srgbClr val="1D2A57"/>
                </a:solidFill>
                <a:latin typeface="Arial" panose="020B0604020202020204" pitchFamily="34" charset="0"/>
                <a:hlinkClick r:id="rId7" tooltip="soft"/>
              </a:rPr>
              <a:t>soft</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8" tooltip="material"/>
              </a:rPr>
              <a:t>material</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9" tooltip="stretched"/>
              </a:rPr>
              <a:t>stretched</a:t>
            </a:r>
            <a:r>
              <a:rPr lang="en-US" b="1" dirty="0">
                <a:solidFill>
                  <a:srgbClr val="1D2A57"/>
                </a:solidFill>
                <a:latin typeface="Arial" panose="020B0604020202020204" pitchFamily="34" charset="0"/>
              </a:rPr>
              <a:t> between them, used for </a:t>
            </a:r>
            <a:r>
              <a:rPr lang="en-US" b="1" dirty="0">
                <a:solidFill>
                  <a:srgbClr val="1D2A57"/>
                </a:solidFill>
                <a:latin typeface="Arial" panose="020B0604020202020204" pitchFamily="34" charset="0"/>
                <a:hlinkClick r:id="rId10" tooltip="carrying"/>
              </a:rPr>
              <a:t>carrying</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11" tooltip="people"/>
              </a:rPr>
              <a:t>people</a:t>
            </a:r>
            <a:r>
              <a:rPr lang="en-US" b="1" dirty="0">
                <a:solidFill>
                  <a:srgbClr val="1D2A57"/>
                </a:solidFill>
                <a:latin typeface="Arial" panose="020B0604020202020204" pitchFamily="34" charset="0"/>
              </a:rPr>
              <a:t> who are </a:t>
            </a:r>
            <a:r>
              <a:rPr lang="en-US" b="1" dirty="0">
                <a:solidFill>
                  <a:srgbClr val="1D2A57"/>
                </a:solidFill>
                <a:latin typeface="Arial" panose="020B0604020202020204" pitchFamily="34" charset="0"/>
                <a:hlinkClick r:id="rId12" tooltip="ill"/>
              </a:rPr>
              <a:t>ill</a:t>
            </a:r>
            <a:r>
              <a:rPr lang="en-US" b="1" dirty="0">
                <a:solidFill>
                  <a:srgbClr val="1D2A57"/>
                </a:solidFill>
                <a:latin typeface="Arial" panose="020B0604020202020204" pitchFamily="34" charset="0"/>
              </a:rPr>
              <a:t>, </a:t>
            </a:r>
            <a:r>
              <a:rPr lang="en-US" b="1" dirty="0">
                <a:solidFill>
                  <a:srgbClr val="1D2A57"/>
                </a:solidFill>
                <a:latin typeface="Arial" panose="020B0604020202020204" pitchFamily="34" charset="0"/>
                <a:hlinkClick r:id="rId13" tooltip="injured"/>
              </a:rPr>
              <a:t>injured</a:t>
            </a:r>
            <a:r>
              <a:rPr lang="en-US" b="1" dirty="0">
                <a:solidFill>
                  <a:srgbClr val="1D2A57"/>
                </a:solidFill>
                <a:latin typeface="Arial" panose="020B0604020202020204" pitchFamily="34" charset="0"/>
              </a:rPr>
              <a:t>, or </a:t>
            </a:r>
            <a:r>
              <a:rPr lang="en-US" b="1" dirty="0">
                <a:solidFill>
                  <a:srgbClr val="1D2A57"/>
                </a:solidFill>
                <a:latin typeface="Arial" panose="020B0604020202020204" pitchFamily="34" charset="0"/>
                <a:hlinkClick r:id="rId14" tooltip="dead"/>
              </a:rPr>
              <a:t>dead</a:t>
            </a:r>
            <a:endParaRPr lang="ru-RU" dirty="0"/>
          </a:p>
        </p:txBody>
      </p:sp>
      <p:pic>
        <p:nvPicPr>
          <p:cNvPr id="21506" name="Picture 2" descr="Medical Emergency Folding Stretcher Aluminum Alloy Portable Stretcher with  Heavy Duty Handles and Rubber Feet: Amazon.in: Industrial &amp; Scientific"/>
          <p:cNvPicPr>
            <a:picLocks noGrp="1" noChangeAspect="1" noChangeArrowheads="1"/>
          </p:cNvPicPr>
          <p:nvPr>
            <p:ph idx="1"/>
          </p:nvPr>
        </p:nvPicPr>
        <p:blipFill>
          <a:blip r:embed="rId15">
            <a:extLst>
              <a:ext uri="{28A0092B-C50C-407E-A947-70E740481C1C}">
                <a14:useLocalDpi xmlns:a14="http://schemas.microsoft.com/office/drawing/2010/main" val="0"/>
              </a:ext>
            </a:extLst>
          </a:blip>
          <a:srcRect/>
          <a:stretch>
            <a:fillRect/>
          </a:stretch>
        </p:blipFill>
        <p:spPr bwMode="auto">
          <a:xfrm>
            <a:off x="6830291" y="2879581"/>
            <a:ext cx="4658447" cy="3881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13358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marL="342900" lvl="0" indent="-342900" algn="ctr">
              <a:spcBef>
                <a:spcPts val="1000"/>
              </a:spcBef>
            </a:pPr>
            <a:r>
              <a:rPr lang="de-DE" sz="3200" b="1" dirty="0" err="1">
                <a:solidFill>
                  <a:srgbClr val="92D050"/>
                </a:solidFill>
                <a:latin typeface="Times New Roman" panose="02020603050405020304" pitchFamily="18" charset="0"/>
                <a:ea typeface="+mn-ea"/>
                <a:cs typeface="Times New Roman" panose="02020603050405020304" pitchFamily="18" charset="0"/>
              </a:rPr>
              <a:t>Learn</a:t>
            </a:r>
            <a:r>
              <a:rPr lang="de-DE" sz="3200" b="1" dirty="0">
                <a:solidFill>
                  <a:srgbClr val="92D050"/>
                </a:solidFill>
                <a:latin typeface="Times New Roman" panose="02020603050405020304" pitchFamily="18" charset="0"/>
                <a:ea typeface="+mn-ea"/>
                <a:cs typeface="Times New Roman" panose="02020603050405020304" pitchFamily="18" charset="0"/>
              </a:rPr>
              <a:t> </a:t>
            </a:r>
            <a:r>
              <a:rPr lang="de-DE" sz="3200" b="1" dirty="0" err="1">
                <a:solidFill>
                  <a:srgbClr val="92D050"/>
                </a:solidFill>
                <a:latin typeface="Times New Roman" panose="02020603050405020304" pitchFamily="18" charset="0"/>
                <a:ea typeface="+mn-ea"/>
                <a:cs typeface="Times New Roman" panose="02020603050405020304" pitchFamily="18" charset="0"/>
              </a:rPr>
              <a:t>the</a:t>
            </a:r>
            <a:r>
              <a:rPr lang="de-DE" sz="3200" b="1" dirty="0">
                <a:solidFill>
                  <a:srgbClr val="92D050"/>
                </a:solidFill>
                <a:latin typeface="Times New Roman" panose="02020603050405020304" pitchFamily="18" charset="0"/>
                <a:ea typeface="+mn-ea"/>
                <a:cs typeface="Times New Roman" panose="02020603050405020304" pitchFamily="18" charset="0"/>
              </a:rPr>
              <a:t> </a:t>
            </a:r>
            <a:r>
              <a:rPr lang="de-DE" sz="3200" b="1" dirty="0" err="1">
                <a:solidFill>
                  <a:srgbClr val="92D050"/>
                </a:solidFill>
                <a:latin typeface="Times New Roman" panose="02020603050405020304" pitchFamily="18" charset="0"/>
                <a:ea typeface="+mn-ea"/>
                <a:cs typeface="Times New Roman" panose="02020603050405020304" pitchFamily="18" charset="0"/>
              </a:rPr>
              <a:t>following</a:t>
            </a:r>
            <a:r>
              <a:rPr lang="de-DE" sz="3200" b="1" dirty="0">
                <a:solidFill>
                  <a:srgbClr val="92D050"/>
                </a:solidFill>
                <a:latin typeface="Times New Roman" panose="02020603050405020304" pitchFamily="18" charset="0"/>
                <a:ea typeface="+mn-ea"/>
                <a:cs typeface="Times New Roman" panose="02020603050405020304" pitchFamily="18" charset="0"/>
              </a:rPr>
              <a:t> </a:t>
            </a:r>
            <a:r>
              <a:rPr lang="de-DE" sz="3200" b="1" dirty="0" err="1">
                <a:solidFill>
                  <a:srgbClr val="92D050"/>
                </a:solidFill>
                <a:latin typeface="Times New Roman" panose="02020603050405020304" pitchFamily="18" charset="0"/>
                <a:ea typeface="+mn-ea"/>
                <a:cs typeface="Times New Roman" panose="02020603050405020304" pitchFamily="18" charset="0"/>
              </a:rPr>
              <a:t>word</a:t>
            </a:r>
            <a:r>
              <a:rPr lang="de-DE" sz="3200" b="1" dirty="0">
                <a:solidFill>
                  <a:srgbClr val="92D050"/>
                </a:solidFill>
                <a:latin typeface="Times New Roman" panose="02020603050405020304" pitchFamily="18" charset="0"/>
                <a:ea typeface="+mn-ea"/>
                <a:cs typeface="Times New Roman" panose="02020603050405020304" pitchFamily="18" charset="0"/>
              </a:rPr>
              <a:t> </a:t>
            </a:r>
            <a:r>
              <a:rPr lang="de-DE" sz="3200" b="1" dirty="0" err="1">
                <a:solidFill>
                  <a:srgbClr val="92D050"/>
                </a:solidFill>
                <a:latin typeface="Times New Roman" panose="02020603050405020304" pitchFamily="18" charset="0"/>
                <a:ea typeface="+mn-ea"/>
                <a:cs typeface="Times New Roman" panose="02020603050405020304" pitchFamily="18" charset="0"/>
              </a:rPr>
              <a:t>combinations</a:t>
            </a:r>
            <a:r>
              <a:rPr lang="de-DE" sz="3200" b="1" dirty="0">
                <a:solidFill>
                  <a:srgbClr val="92D050"/>
                </a:solidFill>
                <a:latin typeface="Times New Roman" panose="02020603050405020304" pitchFamily="18" charset="0"/>
                <a:ea typeface="+mn-ea"/>
                <a:cs typeface="Times New Roman" panose="02020603050405020304" pitchFamily="18" charset="0"/>
              </a:rPr>
              <a:t/>
            </a:r>
            <a:br>
              <a:rPr lang="de-DE" sz="3200" b="1" dirty="0">
                <a:solidFill>
                  <a:srgbClr val="92D050"/>
                </a:solidFill>
                <a:latin typeface="Times New Roman" panose="02020603050405020304" pitchFamily="18" charset="0"/>
                <a:ea typeface="+mn-ea"/>
                <a:cs typeface="Times New Roman" panose="02020603050405020304" pitchFamily="18" charset="0"/>
              </a:rPr>
            </a:br>
            <a:endParaRPr lang="ru-RU" sz="4400" dirty="0">
              <a:solidFill>
                <a:srgbClr val="92D050"/>
              </a:solidFill>
            </a:endParaRPr>
          </a:p>
        </p:txBody>
      </p:sp>
      <p:sp>
        <p:nvSpPr>
          <p:cNvPr id="3" name="Объект 2"/>
          <p:cNvSpPr>
            <a:spLocks noGrp="1"/>
          </p:cNvSpPr>
          <p:nvPr>
            <p:ph idx="1"/>
          </p:nvPr>
        </p:nvSpPr>
        <p:spPr>
          <a:xfrm>
            <a:off x="677333" y="1468582"/>
            <a:ext cx="8840739" cy="6040582"/>
          </a:xfrm>
        </p:spPr>
        <p:txBody>
          <a:bodyPr>
            <a:normAutofit/>
          </a:bodyPr>
          <a:lstStyle/>
          <a:p>
            <a:r>
              <a:rPr lang="de-DE" sz="2400" b="1" dirty="0" err="1">
                <a:latin typeface="Times New Roman" panose="02020603050405020304" pitchFamily="18" charset="0"/>
                <a:cs typeface="Times New Roman" panose="02020603050405020304" pitchFamily="18" charset="0"/>
              </a:rPr>
              <a:t>bed</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patient</a:t>
            </a:r>
            <a:r>
              <a:rPr lang="de-DE" sz="2400" b="1" dirty="0">
                <a:latin typeface="Times New Roman" panose="02020603050405020304" pitchFamily="18" charset="0"/>
                <a:cs typeface="Times New Roman" panose="02020603050405020304" pitchFamily="18" charset="0"/>
              </a:rPr>
              <a:t> - </a:t>
            </a:r>
            <a:r>
              <a:rPr lang="ru-RU" sz="2400" b="1" dirty="0">
                <a:latin typeface="Times New Roman" panose="02020603050405020304" pitchFamily="18" charset="0"/>
                <a:cs typeface="Times New Roman" panose="02020603050405020304" pitchFamily="18" charset="0"/>
              </a:rPr>
              <a:t>лежачий </a:t>
            </a:r>
            <a:r>
              <a:rPr lang="ru-RU" sz="2400" b="1" dirty="0" err="1">
                <a:latin typeface="Times New Roman" panose="02020603050405020304" pitchFamily="18" charset="0"/>
                <a:cs typeface="Times New Roman" panose="02020603050405020304" pitchFamily="18" charset="0"/>
              </a:rPr>
              <a:t>хворий</a:t>
            </a:r>
            <a:endParaRPr lang="ru-RU" sz="2400" b="1" dirty="0">
              <a:latin typeface="Times New Roman" panose="02020603050405020304" pitchFamily="18" charset="0"/>
              <a:cs typeface="Times New Roman" panose="02020603050405020304" pitchFamily="18" charset="0"/>
            </a:endParaRPr>
          </a:p>
          <a:p>
            <a:r>
              <a:rPr lang="de-DE" sz="2400" b="1" dirty="0" err="1">
                <a:latin typeface="Times New Roman" panose="02020603050405020304" pitchFamily="18" charset="0"/>
                <a:cs typeface="Times New Roman" panose="02020603050405020304" pitchFamily="18" charset="0"/>
              </a:rPr>
              <a:t>to</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give</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smth</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to</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smb</a:t>
            </a:r>
            <a:r>
              <a:rPr lang="de-DE" sz="2400" b="1" dirty="0">
                <a:latin typeface="Times New Roman" panose="02020603050405020304" pitchFamily="18" charset="0"/>
                <a:cs typeface="Times New Roman" panose="02020603050405020304" pitchFamily="18" charset="0"/>
              </a:rPr>
              <a:t> - </a:t>
            </a:r>
            <a:r>
              <a:rPr lang="ru-RU" sz="2400" b="1" dirty="0" err="1">
                <a:latin typeface="Times New Roman" panose="02020603050405020304" pitchFamily="18" charset="0"/>
                <a:cs typeface="Times New Roman" panose="02020603050405020304" pitchFamily="18" charset="0"/>
              </a:rPr>
              <a:t>дати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щось</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комусь</a:t>
            </a:r>
            <a:endParaRPr lang="ru-RU" sz="2400" b="1" dirty="0">
              <a:latin typeface="Times New Roman" panose="02020603050405020304" pitchFamily="18" charset="0"/>
              <a:cs typeface="Times New Roman" panose="02020603050405020304" pitchFamily="18" charset="0"/>
            </a:endParaRPr>
          </a:p>
          <a:p>
            <a:r>
              <a:rPr lang="de-DE" sz="2400" b="1" dirty="0" err="1">
                <a:latin typeface="Times New Roman" panose="02020603050405020304" pitchFamily="18" charset="0"/>
                <a:cs typeface="Times New Roman" panose="02020603050405020304" pitchFamily="18" charset="0"/>
              </a:rPr>
              <a:t>to</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take</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smth</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away</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from</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smb</a:t>
            </a:r>
            <a:r>
              <a:rPr lang="de-DE" sz="2400" b="1" dirty="0">
                <a:latin typeface="Times New Roman" panose="02020603050405020304" pitchFamily="18" charset="0"/>
                <a:cs typeface="Times New Roman" panose="02020603050405020304" pitchFamily="18" charset="0"/>
              </a:rPr>
              <a:t> - </a:t>
            </a:r>
            <a:r>
              <a:rPr lang="ru-RU" sz="2400" b="1" dirty="0" err="1">
                <a:latin typeface="Times New Roman" panose="02020603050405020304" pitchFamily="18" charset="0"/>
                <a:cs typeface="Times New Roman" panose="02020603050405020304" pitchFamily="18" charset="0"/>
              </a:rPr>
              <a:t>забрати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щось</a:t>
            </a:r>
            <a:r>
              <a:rPr lang="ru-RU" sz="2400" b="1" dirty="0">
                <a:latin typeface="Times New Roman" panose="02020603050405020304" pitchFamily="18" charset="0"/>
                <a:cs typeface="Times New Roman" panose="02020603050405020304" pitchFamily="18" charset="0"/>
              </a:rPr>
              <a:t> у </a:t>
            </a:r>
            <a:r>
              <a:rPr lang="ru-RU" sz="2400" b="1" dirty="0" err="1">
                <a:latin typeface="Times New Roman" panose="02020603050405020304" pitchFamily="18" charset="0"/>
                <a:cs typeface="Times New Roman" panose="02020603050405020304" pitchFamily="18" charset="0"/>
              </a:rPr>
              <a:t>когось</a:t>
            </a:r>
            <a:endParaRPr lang="ru-RU" sz="2400" b="1" dirty="0">
              <a:latin typeface="Times New Roman" panose="02020603050405020304" pitchFamily="18" charset="0"/>
              <a:cs typeface="Times New Roman" panose="02020603050405020304" pitchFamily="18" charset="0"/>
            </a:endParaRPr>
          </a:p>
          <a:p>
            <a:r>
              <a:rPr lang="de-DE" sz="2400" b="1" dirty="0" err="1">
                <a:latin typeface="Times New Roman" panose="02020603050405020304" pitchFamily="18" charset="0"/>
                <a:cs typeface="Times New Roman" panose="02020603050405020304" pitchFamily="18" charset="0"/>
              </a:rPr>
              <a:t>to</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apply</a:t>
            </a:r>
            <a:r>
              <a:rPr lang="de-DE" sz="2400" b="1" dirty="0">
                <a:latin typeface="Times New Roman" panose="02020603050405020304" pitchFamily="18" charset="0"/>
                <a:cs typeface="Times New Roman" panose="02020603050405020304" pitchFamily="18" charset="0"/>
              </a:rPr>
              <a:t> a </a:t>
            </a:r>
            <a:r>
              <a:rPr lang="de-DE" sz="2400" b="1" dirty="0" err="1">
                <a:latin typeface="Times New Roman" panose="02020603050405020304" pitchFamily="18" charset="0"/>
                <a:cs typeface="Times New Roman" panose="02020603050405020304" pitchFamily="18" charset="0"/>
              </a:rPr>
              <a:t>cold</a:t>
            </a:r>
            <a:r>
              <a:rPr lang="de-DE" sz="2400" b="1" dirty="0">
                <a:latin typeface="Times New Roman" panose="02020603050405020304" pitchFamily="18" charset="0"/>
                <a:cs typeface="Times New Roman" panose="02020603050405020304" pitchFamily="18" charset="0"/>
              </a:rPr>
              <a:t> (warm, </a:t>
            </a:r>
            <a:r>
              <a:rPr lang="de-DE" sz="2400" b="1" dirty="0" err="1">
                <a:latin typeface="Times New Roman" panose="02020603050405020304" pitchFamily="18" charset="0"/>
                <a:cs typeface="Times New Roman" panose="02020603050405020304" pitchFamily="18" charset="0"/>
              </a:rPr>
              <a:t>hot</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compress</a:t>
            </a:r>
            <a:r>
              <a:rPr lang="de-DE" sz="2400" b="1" dirty="0">
                <a:latin typeface="Times New Roman" panose="02020603050405020304" pitchFamily="18" charset="0"/>
                <a:cs typeface="Times New Roman" panose="02020603050405020304" pitchFamily="18" charset="0"/>
              </a:rPr>
              <a:t> on - </a:t>
            </a:r>
            <a:r>
              <a:rPr lang="ru-RU" sz="2400" b="1" dirty="0" err="1">
                <a:latin typeface="Times New Roman" panose="02020603050405020304" pitchFamily="18" charset="0"/>
                <a:cs typeface="Times New Roman" panose="02020603050405020304" pitchFamily="18" charset="0"/>
              </a:rPr>
              <a:t>покласти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холодний</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теплий</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гарячий</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компрес</a:t>
            </a:r>
            <a:r>
              <a:rPr lang="ru-RU" sz="2400" b="1" dirty="0">
                <a:latin typeface="Times New Roman" panose="02020603050405020304" pitchFamily="18" charset="0"/>
                <a:cs typeface="Times New Roman" panose="02020603050405020304" pitchFamily="18" charset="0"/>
              </a:rPr>
              <a:t> на </a:t>
            </a:r>
          </a:p>
          <a:p>
            <a:r>
              <a:rPr lang="de-DE" sz="2400" b="1" dirty="0" err="1">
                <a:latin typeface="Times New Roman" panose="02020603050405020304" pitchFamily="18" charset="0"/>
                <a:cs typeface="Times New Roman" panose="02020603050405020304" pitchFamily="18" charset="0"/>
              </a:rPr>
              <a:t>to</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put</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drops</a:t>
            </a:r>
            <a:r>
              <a:rPr lang="de-DE" sz="2400" b="1" dirty="0">
                <a:latin typeface="Times New Roman" panose="02020603050405020304" pitchFamily="18" charset="0"/>
                <a:cs typeface="Times New Roman" panose="02020603050405020304" pitchFamily="18" charset="0"/>
              </a:rPr>
              <a:t> (in) - </a:t>
            </a:r>
            <a:r>
              <a:rPr lang="ru-RU" sz="2400" b="1" dirty="0" err="1">
                <a:latin typeface="Times New Roman" panose="02020603050405020304" pitchFamily="18" charset="0"/>
                <a:cs typeface="Times New Roman" panose="02020603050405020304" pitchFamily="18" charset="0"/>
              </a:rPr>
              <a:t>крапати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краплі</a:t>
            </a:r>
            <a:endParaRPr lang="ru-RU" sz="2400" b="1" dirty="0">
              <a:latin typeface="Times New Roman" panose="02020603050405020304" pitchFamily="18" charset="0"/>
              <a:cs typeface="Times New Roman" panose="02020603050405020304" pitchFamily="18" charset="0"/>
            </a:endParaRPr>
          </a:p>
          <a:p>
            <a:r>
              <a:rPr lang="de-DE" sz="2400" b="1" dirty="0" err="1">
                <a:latin typeface="Times New Roman" panose="02020603050405020304" pitchFamily="18" charset="0"/>
                <a:cs typeface="Times New Roman" panose="02020603050405020304" pitchFamily="18" charset="0"/>
              </a:rPr>
              <a:t>to</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give</a:t>
            </a:r>
            <a:r>
              <a:rPr lang="de-DE" sz="2400" b="1" dirty="0">
                <a:latin typeface="Times New Roman" panose="02020603050405020304" pitchFamily="18" charset="0"/>
                <a:cs typeface="Times New Roman" panose="02020603050405020304" pitchFamily="18" charset="0"/>
              </a:rPr>
              <a:t> a warm (</a:t>
            </a:r>
            <a:r>
              <a:rPr lang="de-DE" sz="2400" b="1" dirty="0" err="1">
                <a:latin typeface="Times New Roman" panose="02020603050405020304" pitchFamily="18" charset="0"/>
                <a:cs typeface="Times New Roman" panose="02020603050405020304" pitchFamily="18" charset="0"/>
              </a:rPr>
              <a:t>cleansing</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medicinal</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enema</a:t>
            </a:r>
            <a:r>
              <a:rPr lang="de-DE" sz="2400" b="1" dirty="0">
                <a:latin typeface="Times New Roman" panose="02020603050405020304" pitchFamily="18" charset="0"/>
                <a:cs typeface="Times New Roman" panose="02020603050405020304" pitchFamily="18" charset="0"/>
              </a:rPr>
              <a:t> - </a:t>
            </a:r>
            <a:r>
              <a:rPr lang="ru-RU" sz="2400" b="1" dirty="0" err="1">
                <a:latin typeface="Times New Roman" panose="02020603050405020304" pitchFamily="18" charset="0"/>
                <a:cs typeface="Times New Roman" panose="02020603050405020304" pitchFamily="18" charset="0"/>
              </a:rPr>
              <a:t>зробити</a:t>
            </a:r>
            <a:r>
              <a:rPr lang="ru-RU" sz="2400" b="1" dirty="0">
                <a:latin typeface="Times New Roman" panose="02020603050405020304" pitchFamily="18" charset="0"/>
                <a:cs typeface="Times New Roman" panose="02020603050405020304" pitchFamily="18" charset="0"/>
              </a:rPr>
              <a:t> теплу (</a:t>
            </a:r>
            <a:r>
              <a:rPr lang="ru-RU" sz="2400" b="1" dirty="0" err="1">
                <a:latin typeface="Times New Roman" panose="02020603050405020304" pitchFamily="18" charset="0"/>
                <a:cs typeface="Times New Roman" panose="02020603050405020304" pitchFamily="18" charset="0"/>
              </a:rPr>
              <a:t>очисну</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лікувальну</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клізму</a:t>
            </a:r>
            <a:r>
              <a:rPr lang="ru-RU" sz="2400" b="1" dirty="0">
                <a:latin typeface="Times New Roman" panose="02020603050405020304" pitchFamily="18" charset="0"/>
                <a:cs typeface="Times New Roman" panose="02020603050405020304" pitchFamily="18" charset="0"/>
              </a:rPr>
              <a:t> </a:t>
            </a:r>
          </a:p>
          <a:p>
            <a:r>
              <a:rPr lang="de-DE" sz="2400" b="1" dirty="0" err="1">
                <a:latin typeface="Times New Roman" panose="02020603050405020304" pitchFamily="18" charset="0"/>
                <a:cs typeface="Times New Roman" panose="02020603050405020304" pitchFamily="18" charset="0"/>
              </a:rPr>
              <a:t>to</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fill</a:t>
            </a:r>
            <a:r>
              <a:rPr lang="de-DE" sz="2400" b="1" dirty="0">
                <a:latin typeface="Times New Roman" panose="02020603050405020304" pitchFamily="18" charset="0"/>
                <a:cs typeface="Times New Roman" panose="02020603050405020304" pitchFamily="18" charset="0"/>
              </a:rPr>
              <a:t> an </a:t>
            </a:r>
            <a:r>
              <a:rPr lang="de-DE" sz="2400" b="1" dirty="0" err="1">
                <a:latin typeface="Times New Roman" panose="02020603050405020304" pitchFamily="18" charset="0"/>
                <a:cs typeface="Times New Roman" panose="02020603050405020304" pitchFamily="18" charset="0"/>
              </a:rPr>
              <a:t>ice</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bag</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with</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ice</a:t>
            </a:r>
            <a:r>
              <a:rPr lang="de-DE" sz="2400" b="1" dirty="0">
                <a:latin typeface="Times New Roman" panose="02020603050405020304" pitchFamily="18" charset="0"/>
                <a:cs typeface="Times New Roman" panose="02020603050405020304" pitchFamily="18" charset="0"/>
              </a:rPr>
              <a:t> - </a:t>
            </a:r>
            <a:r>
              <a:rPr lang="ru-RU" sz="2400" b="1" dirty="0" err="1">
                <a:latin typeface="Times New Roman" panose="02020603050405020304" pitchFamily="18" charset="0"/>
                <a:cs typeface="Times New Roman" panose="02020603050405020304" pitchFamily="18" charset="0"/>
              </a:rPr>
              <a:t>наповнити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міхур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льодом</a:t>
            </a:r>
            <a:r>
              <a:rPr lang="ru-RU" sz="2400" b="1" dirty="0">
                <a:latin typeface="Times New Roman" panose="02020603050405020304" pitchFamily="18" charset="0"/>
                <a:cs typeface="Times New Roman" panose="02020603050405020304" pitchFamily="18" charset="0"/>
              </a:rPr>
              <a:t> </a:t>
            </a:r>
          </a:p>
          <a:p>
            <a:r>
              <a:rPr lang="de-DE" sz="2400" b="1" dirty="0" err="1">
                <a:latin typeface="Times New Roman" panose="02020603050405020304" pitchFamily="18" charset="0"/>
                <a:cs typeface="Times New Roman" panose="02020603050405020304" pitchFamily="18" charset="0"/>
              </a:rPr>
              <a:t>to</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change</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ice</a:t>
            </a:r>
            <a:r>
              <a:rPr lang="de-DE" sz="2400" b="1" dirty="0">
                <a:latin typeface="Times New Roman" panose="02020603050405020304" pitchFamily="18" charset="0"/>
                <a:cs typeface="Times New Roman" panose="02020603050405020304" pitchFamily="18" charset="0"/>
              </a:rPr>
              <a:t> in </a:t>
            </a:r>
            <a:r>
              <a:rPr lang="de-DE" sz="2400" b="1" dirty="0" err="1">
                <a:latin typeface="Times New Roman" panose="02020603050405020304" pitchFamily="18" charset="0"/>
                <a:cs typeface="Times New Roman" panose="02020603050405020304" pitchFamily="18" charset="0"/>
              </a:rPr>
              <a:t>the</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ice</a:t>
            </a:r>
            <a:r>
              <a:rPr lang="de-DE" sz="2400" b="1" dirty="0">
                <a:latin typeface="Times New Roman" panose="02020603050405020304" pitchFamily="18" charset="0"/>
                <a:cs typeface="Times New Roman" panose="02020603050405020304" pitchFamily="18" charset="0"/>
              </a:rPr>
              <a:t> </a:t>
            </a:r>
            <a:r>
              <a:rPr lang="de-DE" sz="2400" b="1" dirty="0" err="1">
                <a:latin typeface="Times New Roman" panose="02020603050405020304" pitchFamily="18" charset="0"/>
                <a:cs typeface="Times New Roman" panose="02020603050405020304" pitchFamily="18" charset="0"/>
              </a:rPr>
              <a:t>bag</a:t>
            </a:r>
            <a:r>
              <a:rPr lang="de-DE" sz="2400" b="1" dirty="0">
                <a:latin typeface="Times New Roman" panose="02020603050405020304" pitchFamily="18" charset="0"/>
                <a:cs typeface="Times New Roman" panose="02020603050405020304" pitchFamily="18" charset="0"/>
              </a:rPr>
              <a:t> - </a:t>
            </a:r>
            <a:r>
              <a:rPr lang="ru-RU" sz="2400" b="1" dirty="0" err="1">
                <a:latin typeface="Times New Roman" panose="02020603050405020304" pitchFamily="18" charset="0"/>
                <a:cs typeface="Times New Roman" panose="02020603050405020304" pitchFamily="18" charset="0"/>
              </a:rPr>
              <a:t>замінити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лід</a:t>
            </a:r>
            <a:r>
              <a:rPr lang="ru-RU" sz="2400" b="1" dirty="0">
                <a:latin typeface="Times New Roman" panose="02020603050405020304" pitchFamily="18" charset="0"/>
                <a:cs typeface="Times New Roman" panose="02020603050405020304" pitchFamily="18" charset="0"/>
              </a:rPr>
              <a:t> у </a:t>
            </a:r>
            <a:r>
              <a:rPr lang="ru-RU" sz="2400" b="1" dirty="0" err="1">
                <a:latin typeface="Times New Roman" panose="02020603050405020304" pitchFamily="18" charset="0"/>
                <a:cs typeface="Times New Roman" panose="02020603050405020304" pitchFamily="18" charset="0"/>
              </a:rPr>
              <a:t>міхурі</a:t>
            </a:r>
            <a:endParaRPr lang="ru-RU" sz="2400" dirty="0"/>
          </a:p>
        </p:txBody>
      </p:sp>
    </p:spTree>
    <p:extLst>
      <p:ext uri="{BB962C8B-B14F-4D97-AF65-F5344CB8AC3E}">
        <p14:creationId xmlns:p14="http://schemas.microsoft.com/office/powerpoint/2010/main" val="261021138"/>
      </p:ext>
    </p:extLst>
  </p:cSld>
  <p:clrMapOvr>
    <a:masterClrMapping/>
  </p:clrMapOvr>
  <p:transition spd="slow">
    <p:wip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677334" y="609601"/>
            <a:ext cx="8596668" cy="5431762"/>
          </a:xfrm>
        </p:spPr>
        <p:txBody>
          <a:bodyPr>
            <a:noAutofit/>
          </a:bodyPr>
          <a:lstStyle/>
          <a:p>
            <a:pPr lvl="0">
              <a:buClr>
                <a:srgbClr val="90C226"/>
              </a:buClr>
            </a:pPr>
            <a:endParaRPr lang="ru-RU" sz="2400" b="1" dirty="0">
              <a:solidFill>
                <a:prstClr val="black">
                  <a:lumMod val="75000"/>
                  <a:lumOff val="25000"/>
                </a:prstClr>
              </a:solidFill>
              <a:latin typeface="Times New Roman" panose="02020603050405020304" pitchFamily="18" charset="0"/>
              <a:cs typeface="Times New Roman" panose="02020603050405020304" pitchFamily="18" charset="0"/>
            </a:endParaRPr>
          </a:p>
          <a:p>
            <a:pPr lvl="0">
              <a:buClr>
                <a:srgbClr val="90C226"/>
              </a:buClr>
            </a:pP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to</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a:t>
            </a: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take</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a </a:t>
            </a: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patient</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in a </a:t>
            </a: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wheelchair</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a:t>
            </a: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to</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a:t>
            </a: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the</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ward - </a:t>
            </a:r>
            <a:r>
              <a:rPr lang="ru-RU" sz="2400" b="1" dirty="0" err="1">
                <a:solidFill>
                  <a:prstClr val="black">
                    <a:lumMod val="75000"/>
                    <a:lumOff val="25000"/>
                  </a:prstClr>
                </a:solidFill>
                <a:latin typeface="Times New Roman" panose="02020603050405020304" pitchFamily="18" charset="0"/>
                <a:cs typeface="Times New Roman" panose="02020603050405020304" pitchFamily="18" charset="0"/>
              </a:rPr>
              <a:t>відвезти</a:t>
            </a:r>
            <a:r>
              <a:rPr lang="ru-RU" sz="2400" b="1" dirty="0">
                <a:solidFill>
                  <a:prstClr val="black">
                    <a:lumMod val="75000"/>
                    <a:lumOff val="25000"/>
                  </a:prstClr>
                </a:solidFill>
                <a:latin typeface="Times New Roman" panose="02020603050405020304" pitchFamily="18" charset="0"/>
                <a:cs typeface="Times New Roman" panose="02020603050405020304" pitchFamily="18" charset="0"/>
              </a:rPr>
              <a:t> хворого у </a:t>
            </a:r>
            <a:r>
              <a:rPr lang="ru-RU" sz="2400" b="1" dirty="0" err="1">
                <a:solidFill>
                  <a:prstClr val="black">
                    <a:lumMod val="75000"/>
                    <a:lumOff val="25000"/>
                  </a:prstClr>
                </a:solidFill>
                <a:latin typeface="Times New Roman" panose="02020603050405020304" pitchFamily="18" charset="0"/>
                <a:cs typeface="Times New Roman" panose="02020603050405020304" pitchFamily="18" charset="0"/>
              </a:rPr>
              <a:t>кріслі-каталці</a:t>
            </a:r>
            <a:r>
              <a:rPr lang="ru-RU" sz="2400" b="1" dirty="0">
                <a:solidFill>
                  <a:prstClr val="black">
                    <a:lumMod val="75000"/>
                    <a:lumOff val="25000"/>
                  </a:prstClr>
                </a:solidFill>
                <a:latin typeface="Times New Roman" panose="02020603050405020304" pitchFamily="18" charset="0"/>
                <a:cs typeface="Times New Roman" panose="02020603050405020304" pitchFamily="18" charset="0"/>
              </a:rPr>
              <a:t> в палату </a:t>
            </a:r>
          </a:p>
          <a:p>
            <a:pPr lvl="0">
              <a:buClr>
                <a:srgbClr val="90C226"/>
              </a:buClr>
            </a:pP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a bar </a:t>
            </a: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of</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a:t>
            </a: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soap</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 </a:t>
            </a:r>
            <a:r>
              <a:rPr lang="ru-RU" sz="2400" b="1" dirty="0">
                <a:solidFill>
                  <a:prstClr val="black">
                    <a:lumMod val="75000"/>
                    <a:lumOff val="25000"/>
                  </a:prstClr>
                </a:solidFill>
                <a:latin typeface="Times New Roman" panose="02020603050405020304" pitchFamily="18" charset="0"/>
                <a:cs typeface="Times New Roman" panose="02020603050405020304" pitchFamily="18" charset="0"/>
              </a:rPr>
              <a:t>брусок мила</a:t>
            </a:r>
          </a:p>
          <a:p>
            <a:pPr lvl="0">
              <a:buClr>
                <a:srgbClr val="90C226"/>
              </a:buClr>
            </a:pP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to</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a:t>
            </a: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put</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a:t>
            </a: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read</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a:t>
            </a: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shake</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a </a:t>
            </a: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thermometer</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 </a:t>
            </a:r>
            <a:r>
              <a:rPr lang="ru-RU" sz="2400" b="1" dirty="0" err="1">
                <a:solidFill>
                  <a:prstClr val="black">
                    <a:lumMod val="75000"/>
                    <a:lumOff val="25000"/>
                  </a:prstClr>
                </a:solidFill>
                <a:latin typeface="Times New Roman" panose="02020603050405020304" pitchFamily="18" charset="0"/>
                <a:cs typeface="Times New Roman" panose="02020603050405020304" pitchFamily="18" charset="0"/>
              </a:rPr>
              <a:t>поставити</a:t>
            </a:r>
            <a:r>
              <a:rPr lang="ru-RU" sz="2400" b="1" dirty="0">
                <a:solidFill>
                  <a:prstClr val="black">
                    <a:lumMod val="75000"/>
                    <a:lumOff val="25000"/>
                  </a:prstClr>
                </a:solidFill>
                <a:latin typeface="Times New Roman" panose="02020603050405020304" pitchFamily="18" charset="0"/>
                <a:cs typeface="Times New Roman" panose="02020603050405020304" pitchFamily="18" charset="0"/>
              </a:rPr>
              <a:t> (</a:t>
            </a:r>
            <a:r>
              <a:rPr lang="ru-RU" sz="2400" b="1" dirty="0" err="1">
                <a:solidFill>
                  <a:prstClr val="black">
                    <a:lumMod val="75000"/>
                    <a:lumOff val="25000"/>
                  </a:prstClr>
                </a:solidFill>
                <a:latin typeface="Times New Roman" panose="02020603050405020304" pitchFamily="18" charset="0"/>
                <a:cs typeface="Times New Roman" panose="02020603050405020304" pitchFamily="18" charset="0"/>
              </a:rPr>
              <a:t>подивитись</a:t>
            </a:r>
            <a:r>
              <a:rPr lang="ru-RU" sz="2400" b="1" dirty="0">
                <a:solidFill>
                  <a:prstClr val="black">
                    <a:lumMod val="75000"/>
                    <a:lumOff val="25000"/>
                  </a:prstClr>
                </a:solidFill>
                <a:latin typeface="Times New Roman" panose="02020603050405020304" pitchFamily="18" charset="0"/>
                <a:cs typeface="Times New Roman" panose="02020603050405020304" pitchFamily="18" charset="0"/>
              </a:rPr>
              <a:t> </a:t>
            </a:r>
            <a:r>
              <a:rPr lang="ru-RU" sz="2400" b="1" dirty="0" err="1">
                <a:solidFill>
                  <a:prstClr val="black">
                    <a:lumMod val="75000"/>
                    <a:lumOff val="25000"/>
                  </a:prstClr>
                </a:solidFill>
                <a:latin typeface="Times New Roman" panose="02020603050405020304" pitchFamily="18" charset="0"/>
                <a:cs typeface="Times New Roman" panose="02020603050405020304" pitchFamily="18" charset="0"/>
              </a:rPr>
              <a:t>показники</a:t>
            </a:r>
            <a:r>
              <a:rPr lang="ru-RU" sz="2400" b="1" dirty="0">
                <a:solidFill>
                  <a:prstClr val="black">
                    <a:lumMod val="75000"/>
                    <a:lumOff val="25000"/>
                  </a:prstClr>
                </a:solidFill>
                <a:latin typeface="Times New Roman" panose="02020603050405020304" pitchFamily="18" charset="0"/>
                <a:cs typeface="Times New Roman" panose="02020603050405020304" pitchFamily="18" charset="0"/>
              </a:rPr>
              <a:t>, </a:t>
            </a:r>
            <a:r>
              <a:rPr lang="ru-RU" sz="2400" b="1" dirty="0" err="1">
                <a:solidFill>
                  <a:prstClr val="black">
                    <a:lumMod val="75000"/>
                    <a:lumOff val="25000"/>
                  </a:prstClr>
                </a:solidFill>
                <a:latin typeface="Times New Roman" panose="02020603050405020304" pitchFamily="18" charset="0"/>
                <a:cs typeface="Times New Roman" panose="02020603050405020304" pitchFamily="18" charset="0"/>
              </a:rPr>
              <a:t>збити</a:t>
            </a:r>
            <a:r>
              <a:rPr lang="ru-RU" sz="2400" b="1" dirty="0">
                <a:solidFill>
                  <a:prstClr val="black">
                    <a:lumMod val="75000"/>
                    <a:lumOff val="25000"/>
                  </a:prstClr>
                </a:solidFill>
                <a:latin typeface="Times New Roman" panose="02020603050405020304" pitchFamily="18" charset="0"/>
                <a:cs typeface="Times New Roman" panose="02020603050405020304" pitchFamily="18" charset="0"/>
              </a:rPr>
              <a:t>) термометр</a:t>
            </a:r>
          </a:p>
          <a:p>
            <a:pPr lvl="0">
              <a:buClr>
                <a:srgbClr val="90C226"/>
              </a:buClr>
            </a:pP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to</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a:t>
            </a: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take</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a </a:t>
            </a: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thermometer</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out - </a:t>
            </a:r>
            <a:r>
              <a:rPr lang="ru-RU" sz="2400" b="1" dirty="0" err="1">
                <a:solidFill>
                  <a:prstClr val="black">
                    <a:lumMod val="75000"/>
                    <a:lumOff val="25000"/>
                  </a:prstClr>
                </a:solidFill>
                <a:latin typeface="Times New Roman" panose="02020603050405020304" pitchFamily="18" charset="0"/>
                <a:cs typeface="Times New Roman" panose="02020603050405020304" pitchFamily="18" charset="0"/>
              </a:rPr>
              <a:t>забрати</a:t>
            </a:r>
            <a:r>
              <a:rPr lang="ru-RU" sz="2400" b="1" dirty="0">
                <a:solidFill>
                  <a:prstClr val="black">
                    <a:lumMod val="75000"/>
                    <a:lumOff val="25000"/>
                  </a:prstClr>
                </a:solidFill>
                <a:latin typeface="Times New Roman" panose="02020603050405020304" pitchFamily="18" charset="0"/>
                <a:cs typeface="Times New Roman" panose="02020603050405020304" pitchFamily="18" charset="0"/>
              </a:rPr>
              <a:t> термометр</a:t>
            </a:r>
          </a:p>
          <a:p>
            <a:pPr lvl="0">
              <a:buClr>
                <a:srgbClr val="90C226"/>
              </a:buClr>
            </a:pP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to</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bring a </a:t>
            </a: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basin</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a:t>
            </a: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for</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a:t>
            </a: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washing</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 </a:t>
            </a:r>
            <a:r>
              <a:rPr lang="ru-RU" sz="2400" b="1" dirty="0">
                <a:solidFill>
                  <a:prstClr val="black">
                    <a:lumMod val="75000"/>
                    <a:lumOff val="25000"/>
                  </a:prstClr>
                </a:solidFill>
                <a:latin typeface="Times New Roman" panose="02020603050405020304" pitchFamily="18" charset="0"/>
                <a:cs typeface="Times New Roman" panose="02020603050405020304" pitchFamily="18" charset="0"/>
              </a:rPr>
              <a:t>принести миску для </a:t>
            </a:r>
            <a:r>
              <a:rPr lang="ru-RU" sz="2400" b="1" dirty="0" err="1">
                <a:solidFill>
                  <a:prstClr val="black">
                    <a:lumMod val="75000"/>
                    <a:lumOff val="25000"/>
                  </a:prstClr>
                </a:solidFill>
                <a:latin typeface="Times New Roman" panose="02020603050405020304" pitchFamily="18" charset="0"/>
                <a:cs typeface="Times New Roman" panose="02020603050405020304" pitchFamily="18" charset="0"/>
              </a:rPr>
              <a:t>вмивання</a:t>
            </a:r>
            <a:endParaRPr lang="ru-RU" sz="2400" b="1" dirty="0">
              <a:solidFill>
                <a:prstClr val="black">
                  <a:lumMod val="75000"/>
                  <a:lumOff val="25000"/>
                </a:prstClr>
              </a:solidFill>
              <a:latin typeface="Times New Roman" panose="02020603050405020304" pitchFamily="18" charset="0"/>
              <a:cs typeface="Times New Roman" panose="02020603050405020304" pitchFamily="18" charset="0"/>
            </a:endParaRPr>
          </a:p>
          <a:p>
            <a:pPr lvl="0">
              <a:buClr>
                <a:srgbClr val="90C226"/>
              </a:buClr>
            </a:pP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to</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a:t>
            </a: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wash</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a:t>
            </a: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with</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a </a:t>
            </a: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sponge</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 </a:t>
            </a:r>
            <a:r>
              <a:rPr lang="ru-RU" sz="2400" b="1" dirty="0" err="1">
                <a:solidFill>
                  <a:prstClr val="black">
                    <a:lumMod val="75000"/>
                    <a:lumOff val="25000"/>
                  </a:prstClr>
                </a:solidFill>
                <a:latin typeface="Times New Roman" panose="02020603050405020304" pitchFamily="18" charset="0"/>
                <a:cs typeface="Times New Roman" panose="02020603050405020304" pitchFamily="18" charset="0"/>
              </a:rPr>
              <a:t>обмити</a:t>
            </a:r>
            <a:r>
              <a:rPr lang="ru-RU" sz="2400" b="1" dirty="0">
                <a:solidFill>
                  <a:prstClr val="black">
                    <a:lumMod val="75000"/>
                    <a:lumOff val="25000"/>
                  </a:prstClr>
                </a:solidFill>
                <a:latin typeface="Times New Roman" panose="02020603050405020304" pitchFamily="18" charset="0"/>
                <a:cs typeface="Times New Roman" panose="02020603050405020304" pitchFamily="18" charset="0"/>
              </a:rPr>
              <a:t> </a:t>
            </a:r>
            <a:r>
              <a:rPr lang="ru-RU" sz="2400" b="1" dirty="0" err="1">
                <a:solidFill>
                  <a:prstClr val="black">
                    <a:lumMod val="75000"/>
                    <a:lumOff val="25000"/>
                  </a:prstClr>
                </a:solidFill>
                <a:latin typeface="Times New Roman" panose="02020603050405020304" pitchFamily="18" charset="0"/>
                <a:cs typeface="Times New Roman" panose="02020603050405020304" pitchFamily="18" charset="0"/>
              </a:rPr>
              <a:t>губкою</a:t>
            </a:r>
            <a:endParaRPr lang="ru-RU" sz="2400" b="1" dirty="0">
              <a:solidFill>
                <a:prstClr val="black">
                  <a:lumMod val="75000"/>
                  <a:lumOff val="25000"/>
                </a:prstClr>
              </a:solidFill>
              <a:latin typeface="Times New Roman" panose="02020603050405020304" pitchFamily="18" charset="0"/>
              <a:cs typeface="Times New Roman" panose="02020603050405020304" pitchFamily="18" charset="0"/>
            </a:endParaRPr>
          </a:p>
          <a:p>
            <a:pPr lvl="0">
              <a:buClr>
                <a:srgbClr val="90C226"/>
              </a:buClr>
            </a:pP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to</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a:t>
            </a: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be</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on a </a:t>
            </a: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stretcher</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 </a:t>
            </a:r>
            <a:r>
              <a:rPr lang="ru-RU" sz="2400" b="1" dirty="0">
                <a:solidFill>
                  <a:prstClr val="black">
                    <a:lumMod val="75000"/>
                    <a:lumOff val="25000"/>
                  </a:prstClr>
                </a:solidFill>
                <a:latin typeface="Times New Roman" panose="02020603050405020304" pitchFamily="18" charset="0"/>
                <a:cs typeface="Times New Roman" panose="02020603050405020304" pitchFamily="18" charset="0"/>
              </a:rPr>
              <a:t>бути на ношах</a:t>
            </a:r>
          </a:p>
          <a:p>
            <a:pPr lvl="0">
              <a:buClr>
                <a:srgbClr val="90C226"/>
              </a:buClr>
            </a:pP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to</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carry a </a:t>
            </a: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patient</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on a </a:t>
            </a:r>
            <a:r>
              <a:rPr lang="de-DE" sz="2400" b="1" dirty="0" err="1">
                <a:solidFill>
                  <a:prstClr val="black">
                    <a:lumMod val="75000"/>
                    <a:lumOff val="25000"/>
                  </a:prstClr>
                </a:solidFill>
                <a:latin typeface="Times New Roman" panose="02020603050405020304" pitchFamily="18" charset="0"/>
                <a:cs typeface="Times New Roman" panose="02020603050405020304" pitchFamily="18" charset="0"/>
              </a:rPr>
              <a:t>stretcher</a:t>
            </a:r>
            <a:r>
              <a:rPr lang="de-DE" sz="2400" b="1" dirty="0">
                <a:solidFill>
                  <a:prstClr val="black">
                    <a:lumMod val="75000"/>
                    <a:lumOff val="25000"/>
                  </a:prstClr>
                </a:solidFill>
                <a:latin typeface="Times New Roman" panose="02020603050405020304" pitchFamily="18" charset="0"/>
                <a:cs typeface="Times New Roman" panose="02020603050405020304" pitchFamily="18" charset="0"/>
              </a:rPr>
              <a:t> - </a:t>
            </a:r>
            <a:r>
              <a:rPr lang="ru-RU" sz="2400" b="1" dirty="0">
                <a:solidFill>
                  <a:prstClr val="black">
                    <a:lumMod val="75000"/>
                    <a:lumOff val="25000"/>
                  </a:prstClr>
                </a:solidFill>
                <a:latin typeface="Times New Roman" panose="02020603050405020304" pitchFamily="18" charset="0"/>
                <a:cs typeface="Times New Roman" panose="02020603050405020304" pitchFamily="18" charset="0"/>
              </a:rPr>
              <a:t>нести хворого на ношах</a:t>
            </a:r>
          </a:p>
          <a:p>
            <a:endParaRPr lang="ru-RU" sz="2400" dirty="0"/>
          </a:p>
        </p:txBody>
      </p:sp>
    </p:spTree>
    <p:extLst>
      <p:ext uri="{BB962C8B-B14F-4D97-AF65-F5344CB8AC3E}">
        <p14:creationId xmlns:p14="http://schemas.microsoft.com/office/powerpoint/2010/main" val="4196494480"/>
      </p:ext>
    </p:extLst>
  </p:cSld>
  <p:clrMapOvr>
    <a:masterClrMapping/>
  </p:clrMapOvr>
  <p:transition spd="slow">
    <p:wip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677334" y="484908"/>
            <a:ext cx="8596668" cy="6165273"/>
          </a:xfrm>
        </p:spPr>
        <p:txBody>
          <a:bodyPr>
            <a:normAutofit lnSpcReduction="10000"/>
          </a:bodyPr>
          <a:lstStyle/>
          <a:p>
            <a:pPr algn="ctr">
              <a:spcBef>
                <a:spcPts val="50"/>
              </a:spcBef>
            </a:pPr>
            <a:r>
              <a:rPr lang="en-US" sz="32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Choose the correct sentence</a:t>
            </a:r>
            <a:endParaRPr lang="ru-RU" sz="4000" b="1"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marR="1950720" lvl="0">
              <a:lnSpc>
                <a:spcPct val="150000"/>
              </a:lnSpc>
              <a:spcBef>
                <a:spcPts val="25"/>
              </a:spcBef>
              <a:buFont typeface="Times New Roman" panose="02020603050405020304" pitchFamily="18" charset="0"/>
              <a:buAutoNum type="arabicPeriod"/>
              <a:tabLst>
                <a:tab pos="155575" algn="l"/>
              </a:tabLst>
            </a:pP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1. The nurse gives injections.</a:t>
            </a:r>
            <a:endParaRPr lang="ru-RU" sz="2800" b="1" i="1" dirty="0">
              <a:latin typeface="Calibri" panose="020F0502020204030204" pitchFamily="34" charset="0"/>
              <a:ea typeface="Calibri" panose="020F0502020204030204" pitchFamily="34" charset="0"/>
              <a:cs typeface="Times New Roman" panose="02020603050405020304" pitchFamily="18" charset="0"/>
            </a:endParaRPr>
          </a:p>
          <a:p>
            <a:pPr marR="1950720" algn="just">
              <a:lnSpc>
                <a:spcPct val="150000"/>
              </a:lnSpc>
              <a:spcBef>
                <a:spcPts val="25"/>
              </a:spcBef>
              <a:tabLst>
                <a:tab pos="155575" algn="l"/>
              </a:tabLst>
            </a:pPr>
            <a:r>
              <a:rPr lang="uk-UA" sz="20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The nurse makes injections. </a:t>
            </a:r>
            <a:endParaRPr lang="ru-RU" sz="2800" b="1" i="1" dirty="0">
              <a:latin typeface="Calibri" panose="020F0502020204030204" pitchFamily="34" charset="0"/>
              <a:ea typeface="Calibri" panose="020F0502020204030204" pitchFamily="34" charset="0"/>
              <a:cs typeface="Times New Roman" panose="02020603050405020304" pitchFamily="18" charset="0"/>
            </a:endParaRPr>
          </a:p>
          <a:p>
            <a:pPr marR="1950720" algn="just">
              <a:lnSpc>
                <a:spcPct val="150000"/>
              </a:lnSpc>
              <a:spcBef>
                <a:spcPts val="25"/>
              </a:spcBef>
              <a:tabLst>
                <a:tab pos="155575" algn="l"/>
              </a:tabLst>
            </a:pP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The nurse does injections. </a:t>
            </a:r>
            <a:endParaRPr lang="en-US" sz="2800" b="1" i="1" dirty="0">
              <a:latin typeface="Calibri" panose="020F0502020204030204" pitchFamily="34" charset="0"/>
              <a:ea typeface="Times New Roman" panose="02020603050405020304" pitchFamily="18" charset="0"/>
              <a:cs typeface="Times New Roman" panose="02020603050405020304" pitchFamily="18" charset="0"/>
            </a:endParaRPr>
          </a:p>
          <a:p>
            <a:pPr marR="1950720" algn="just">
              <a:lnSpc>
                <a:spcPct val="150000"/>
              </a:lnSpc>
              <a:spcBef>
                <a:spcPts val="25"/>
              </a:spcBef>
              <a:tabLst>
                <a:tab pos="155575" algn="l"/>
              </a:tabLst>
            </a:pPr>
            <a:r>
              <a:rPr lang="en-US" sz="2800" b="1" i="1" dirty="0">
                <a:latin typeface="Calibri" panose="020F0502020204030204" pitchFamily="34" charset="0"/>
                <a:ea typeface="Times New Roman" panose="02020603050405020304" pitchFamily="18" charset="0"/>
                <a:cs typeface="Times New Roman" panose="02020603050405020304" pitchFamily="18" charset="0"/>
              </a:rPr>
              <a:t> </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2. I apply cups and mustard plasters on the back.</a:t>
            </a:r>
            <a:endParaRPr lang="ru-RU" sz="2800" b="1" i="1" dirty="0">
              <a:latin typeface="Calibri" panose="020F0502020204030204" pitchFamily="34" charset="0"/>
              <a:ea typeface="Calibri" panose="020F0502020204030204" pitchFamily="34" charset="0"/>
              <a:cs typeface="Times New Roman" panose="02020603050405020304" pitchFamily="18" charset="0"/>
            </a:endParaRPr>
          </a:p>
          <a:p>
            <a:pPr marR="1950720" algn="just">
              <a:lnSpc>
                <a:spcPct val="150000"/>
              </a:lnSpc>
              <a:spcBef>
                <a:spcPts val="25"/>
              </a:spcBef>
              <a:tabLst>
                <a:tab pos="155575" algn="l"/>
              </a:tabLst>
            </a:pP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I give cups and mustard plasters on the back.</a:t>
            </a:r>
            <a:endParaRPr lang="en-US" sz="2800" b="1" i="1" dirty="0">
              <a:latin typeface="Calibri" panose="020F0502020204030204" pitchFamily="34" charset="0"/>
              <a:ea typeface="Times New Roman" panose="02020603050405020304" pitchFamily="18" charset="0"/>
              <a:cs typeface="Times New Roman" panose="02020603050405020304" pitchFamily="18" charset="0"/>
            </a:endParaRPr>
          </a:p>
          <a:p>
            <a:pPr marR="1950720" algn="just">
              <a:lnSpc>
                <a:spcPct val="150000"/>
              </a:lnSpc>
              <a:spcBef>
                <a:spcPts val="25"/>
              </a:spcBef>
              <a:tabLst>
                <a:tab pos="155575" algn="l"/>
              </a:tabLst>
            </a:pPr>
            <a:r>
              <a:rPr lang="en-US" sz="2800" b="1" i="1" dirty="0">
                <a:latin typeface="Calibri" panose="020F0502020204030204" pitchFamily="34" charset="0"/>
                <a:ea typeface="Times New Roman" panose="02020603050405020304" pitchFamily="18" charset="0"/>
                <a:cs typeface="Times New Roman" panose="02020603050405020304" pitchFamily="18" charset="0"/>
              </a:rPr>
              <a:t>    </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I take cups and mustard plasters on the back. </a:t>
            </a:r>
          </a:p>
          <a:p>
            <a:pPr marR="1950720" algn="just">
              <a:lnSpc>
                <a:spcPct val="150000"/>
              </a:lnSpc>
              <a:spcBef>
                <a:spcPts val="25"/>
              </a:spcBef>
              <a:tabLst>
                <a:tab pos="155575" algn="l"/>
              </a:tabLst>
            </a:pP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3.They carry a patient on a wheeled bed. </a:t>
            </a:r>
            <a:endParaRPr lang="ru-RU" sz="2800" b="1" i="1" dirty="0">
              <a:latin typeface="Calibri" panose="020F0502020204030204" pitchFamily="34" charset="0"/>
              <a:ea typeface="Calibri" panose="020F0502020204030204" pitchFamily="34" charset="0"/>
              <a:cs typeface="Times New Roman" panose="02020603050405020304" pitchFamily="18" charset="0"/>
            </a:endParaRPr>
          </a:p>
          <a:p>
            <a:pPr marR="2533015" algn="just">
              <a:lnSpc>
                <a:spcPct val="150000"/>
              </a:lnSpc>
              <a:spcBef>
                <a:spcPts val="25"/>
              </a:spcBef>
              <a:tabLst>
                <a:tab pos="155575" algn="l"/>
              </a:tabLst>
            </a:pP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They bring a patient on a wheeled bed. </a:t>
            </a:r>
            <a:endParaRPr lang="ru-RU" sz="2800" b="1" i="1" dirty="0">
              <a:latin typeface="Calibri" panose="020F0502020204030204" pitchFamily="34" charset="0"/>
              <a:ea typeface="Calibri" panose="020F0502020204030204" pitchFamily="34" charset="0"/>
              <a:cs typeface="Times New Roman" panose="02020603050405020304" pitchFamily="18" charset="0"/>
            </a:endParaRPr>
          </a:p>
          <a:p>
            <a:pPr marR="2533015" algn="just">
              <a:lnSpc>
                <a:spcPct val="150000"/>
              </a:lnSpc>
              <a:spcBef>
                <a:spcPts val="25"/>
              </a:spcBef>
              <a:tabLst>
                <a:tab pos="155575" algn="l"/>
              </a:tabLst>
            </a:pP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They take a patient on a wheeled bed.</a:t>
            </a:r>
            <a:endParaRPr lang="en-US" sz="2800" b="1" i="1" dirty="0">
              <a:latin typeface="Calibri" panose="020F0502020204030204" pitchFamily="34" charset="0"/>
              <a:ea typeface="Times New Roman" panose="02020603050405020304" pitchFamily="18" charset="0"/>
              <a:cs typeface="Times New Roman" panose="02020603050405020304" pitchFamily="18" charset="0"/>
            </a:endParaRPr>
          </a:p>
          <a:p>
            <a:pPr marR="2533015" algn="just">
              <a:lnSpc>
                <a:spcPct val="150000"/>
              </a:lnSpc>
              <a:spcBef>
                <a:spcPts val="25"/>
              </a:spcBef>
              <a:tabLst>
                <a:tab pos="155575" algn="l"/>
              </a:tabLst>
            </a:pPr>
            <a:r>
              <a:rPr lang="en-US" sz="2400" b="1" i="1" dirty="0">
                <a:latin typeface="Calibri" panose="020F0502020204030204" pitchFamily="34" charset="0"/>
                <a:ea typeface="Times New Roman" panose="02020603050405020304" pitchFamily="18" charset="0"/>
                <a:cs typeface="Times New Roman" panose="02020603050405020304" pitchFamily="18" charset="0"/>
              </a:rPr>
              <a:t>   4. </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She puts a thermometer and reads it. </a:t>
            </a:r>
            <a:endParaRPr lang="en-US" sz="2800" b="1" i="1" dirty="0">
              <a:latin typeface="Calibri" panose="020F0502020204030204" pitchFamily="34" charset="0"/>
              <a:ea typeface="Times New Roman" panose="02020603050405020304" pitchFamily="18" charset="0"/>
              <a:cs typeface="Times New Roman" panose="02020603050405020304" pitchFamily="18" charset="0"/>
            </a:endParaRPr>
          </a:p>
          <a:p>
            <a:pPr marR="2533015" algn="just">
              <a:lnSpc>
                <a:spcPct val="150000"/>
              </a:lnSpc>
              <a:spcBef>
                <a:spcPts val="25"/>
              </a:spcBef>
              <a:tabLst>
                <a:tab pos="155575" algn="l"/>
              </a:tabLst>
            </a:pP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She takes a thermometer out and reads it. </a:t>
            </a:r>
            <a:endParaRPr lang="en-US" sz="2800" b="1" i="1" dirty="0">
              <a:latin typeface="Calibri" panose="020F0502020204030204" pitchFamily="34" charset="0"/>
              <a:ea typeface="Times New Roman" panose="02020603050405020304" pitchFamily="18" charset="0"/>
              <a:cs typeface="Times New Roman" panose="02020603050405020304" pitchFamily="18" charset="0"/>
            </a:endParaRPr>
          </a:p>
          <a:p>
            <a:pPr marR="2533015" algn="just">
              <a:lnSpc>
                <a:spcPct val="150000"/>
              </a:lnSpc>
              <a:spcBef>
                <a:spcPts val="25"/>
              </a:spcBef>
              <a:tabLst>
                <a:tab pos="155575" algn="l"/>
              </a:tabLst>
            </a:pPr>
            <a:r>
              <a:rPr lang="en-US" sz="2000" b="1" i="1" dirty="0">
                <a:latin typeface="Times New Roman" panose="02020603050405020304" pitchFamily="18" charset="0"/>
                <a:ea typeface="Times New Roman" panose="02020603050405020304" pitchFamily="18" charset="0"/>
              </a:rPr>
              <a:t>      She shakes a thermometer and reads it.</a:t>
            </a:r>
            <a:endParaRPr lang="ru-RU" sz="2000" b="1" i="1" dirty="0"/>
          </a:p>
        </p:txBody>
      </p:sp>
    </p:spTree>
    <p:extLst>
      <p:ext uri="{BB962C8B-B14F-4D97-AF65-F5344CB8AC3E}">
        <p14:creationId xmlns:p14="http://schemas.microsoft.com/office/powerpoint/2010/main" val="1177023063"/>
      </p:ext>
    </p:extLst>
  </p:cSld>
  <p:clrMapOvr>
    <a:masterClrMapping/>
  </p:clrMapOvr>
  <p:transition spd="slow">
    <p:wip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9235" y="651163"/>
            <a:ext cx="8844511" cy="988292"/>
          </a:xfrm>
        </p:spPr>
        <p:txBody>
          <a:bodyPr>
            <a:normAutofit fontScale="90000"/>
          </a:bodyPr>
          <a:lstStyle/>
          <a:p>
            <a:pPr indent="252730">
              <a:spcAft>
                <a:spcPts val="0"/>
              </a:spcAft>
            </a:pPr>
            <a:r>
              <a:rPr lang="en-US" b="1" dirty="0">
                <a:latin typeface="Times New Roman" panose="02020603050405020304" pitchFamily="18" charset="0"/>
                <a:ea typeface="Times New Roman" panose="02020603050405020304" pitchFamily="18" charset="0"/>
                <a:cs typeface="Times New Roman" panose="02020603050405020304" pitchFamily="18" charset="0"/>
              </a:rPr>
              <a:t>Make up correct sentences</a:t>
            </a:r>
            <a:r>
              <a:rPr lang="en-US" b="1" dirty="0">
                <a:solidFill>
                  <a:srgbClr val="90C226"/>
                </a:solidFill>
                <a:latin typeface="Times New Roman" panose="02020603050405020304" pitchFamily="18" charset="0"/>
                <a:ea typeface="Times New Roman" panose="02020603050405020304" pitchFamily="18" charset="0"/>
                <a:cs typeface="Times New Roman" panose="02020603050405020304" pitchFamily="18" charset="0"/>
              </a:rPr>
              <a:t> as much as possible in 5 minutes</a:t>
            </a:r>
            <a:r>
              <a:rPr lang="en-US" b="1" dirty="0">
                <a:latin typeface="Times New Roman" panose="02020603050405020304" pitchFamily="18" charset="0"/>
                <a:ea typeface="Times New Roman" panose="02020603050405020304" pitchFamily="18" charset="0"/>
                <a:cs typeface="Times New Roman" panose="02020603050405020304" pitchFamily="18" charset="0"/>
              </a:rPr>
              <a:t> using the table</a:t>
            </a:r>
            <a:r>
              <a:rPr lang="ru-RU" sz="4800" dirty="0">
                <a:latin typeface="Times New Roman" panose="02020603050405020304" pitchFamily="18" charset="0"/>
                <a:ea typeface="Times New Roman" panose="02020603050405020304" pitchFamily="18" charset="0"/>
              </a:rPr>
              <a:t/>
            </a:r>
            <a:br>
              <a:rPr lang="ru-RU" sz="4800" dirty="0">
                <a:latin typeface="Times New Roman" panose="02020603050405020304" pitchFamily="18" charset="0"/>
                <a:ea typeface="Times New Roman" panose="02020603050405020304" pitchFamily="18" charset="0"/>
              </a:rPr>
            </a:b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4156381901"/>
              </p:ext>
            </p:extLst>
          </p:nvPr>
        </p:nvGraphicFramePr>
        <p:xfrm>
          <a:off x="845127" y="1639453"/>
          <a:ext cx="8312728" cy="5619990"/>
        </p:xfrm>
        <a:graphic>
          <a:graphicData uri="http://schemas.openxmlformats.org/drawingml/2006/table">
            <a:tbl>
              <a:tblPr/>
              <a:tblGrid>
                <a:gridCol w="1760456">
                  <a:extLst>
                    <a:ext uri="{9D8B030D-6E8A-4147-A177-3AD203B41FA5}">
                      <a16:colId xmlns:a16="http://schemas.microsoft.com/office/drawing/2014/main" xmlns="" val="3906894537"/>
                    </a:ext>
                  </a:extLst>
                </a:gridCol>
                <a:gridCol w="1972470">
                  <a:extLst>
                    <a:ext uri="{9D8B030D-6E8A-4147-A177-3AD203B41FA5}">
                      <a16:colId xmlns:a16="http://schemas.microsoft.com/office/drawing/2014/main" xmlns="" val="1901110887"/>
                    </a:ext>
                  </a:extLst>
                </a:gridCol>
                <a:gridCol w="4579802">
                  <a:extLst>
                    <a:ext uri="{9D8B030D-6E8A-4147-A177-3AD203B41FA5}">
                      <a16:colId xmlns:a16="http://schemas.microsoft.com/office/drawing/2014/main" xmlns="" val="669345804"/>
                    </a:ext>
                  </a:extLst>
                </a:gridCol>
              </a:tblGrid>
              <a:tr h="191276">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You</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apply</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nSpc>
                          <a:spcPts val="1225"/>
                        </a:lnSpc>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the patient 10 drops</a:t>
                      </a:r>
                    </a:p>
                    <a:p>
                      <a:pPr>
                        <a:lnSpc>
                          <a:spcPts val="1225"/>
                        </a:lnSpc>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xmlns="" val="2269007480"/>
                  </a:ext>
                </a:extLst>
              </a:tr>
              <a:tr h="191276">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I</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applies</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the patient on a stretcher.</a:t>
                      </a:r>
                    </a:p>
                    <a:p>
                      <a:pPr>
                        <a:lnSpc>
                          <a:spcPts val="1225"/>
                        </a:lnSpc>
                        <a:spcAft>
                          <a:spcPts val="0"/>
                        </a:spcAft>
                      </a:pP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xmlns="" val="1142782479"/>
                  </a:ext>
                </a:extLst>
              </a:tr>
              <a:tr h="229611">
                <a:tc>
                  <a:txBody>
                    <a:bodyPr/>
                    <a:lstStyle/>
                    <a:p>
                      <a:pPr>
                        <a:lnSpc>
                          <a:spcPts val="1225"/>
                        </a:lnSpc>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The nurse</a:t>
                      </a:r>
                    </a:p>
                    <a:p>
                      <a:pPr>
                        <a:lnSpc>
                          <a:spcPts val="1225"/>
                        </a:lnSpc>
                        <a:spcAft>
                          <a:spcPts val="0"/>
                        </a:spcAft>
                      </a:pP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give</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cups and mustard plasters.</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xmlns="" val="3041218833"/>
                  </a:ext>
                </a:extLst>
              </a:tr>
              <a:tr h="191276">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The doctor</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gives</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him in a wheelchair.</a:t>
                      </a:r>
                    </a:p>
                    <a:p>
                      <a:pPr>
                        <a:lnSpc>
                          <a:spcPts val="1225"/>
                        </a:lnSpc>
                        <a:spcAft>
                          <a:spcPts val="0"/>
                        </a:spcAft>
                      </a:pP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xmlns="" val="2664710765"/>
                  </a:ext>
                </a:extLst>
              </a:tr>
              <a:tr h="191276">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The patient</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take</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an injection with a syringe.</a:t>
                      </a:r>
                    </a:p>
                    <a:p>
                      <a:pPr>
                        <a:lnSpc>
                          <a:spcPts val="1225"/>
                        </a:lnSpc>
                        <a:spcAft>
                          <a:spcPts val="0"/>
                        </a:spcAft>
                      </a:pP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xmlns="" val="3957612905"/>
                  </a:ext>
                </a:extLst>
              </a:tr>
              <a:tr h="377488">
                <a:tc>
                  <a:txBody>
                    <a:bodyPr/>
                    <a:lstStyle/>
                    <a:p>
                      <a:pPr>
                        <a:lnSpc>
                          <a:spcPct val="107000"/>
                        </a:lnSpc>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takes</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an ice bag with ice.</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xmlns="" val="3678295556"/>
                  </a:ext>
                </a:extLst>
              </a:tr>
              <a:tr h="377488">
                <a:tc>
                  <a:txBody>
                    <a:bodyPr/>
                    <a:lstStyle/>
                    <a:p>
                      <a:pPr>
                        <a:lnSpc>
                          <a:spcPct val="107000"/>
                        </a:lnSpc>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drops</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her a medicinal enema.</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xmlns="" val="986745227"/>
                  </a:ext>
                </a:extLst>
              </a:tr>
              <a:tr h="377488">
                <a:tc>
                  <a:txBody>
                    <a:bodyPr/>
                    <a:lstStyle/>
                    <a:p>
                      <a:pP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fills</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a bandage with scissors.</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xmlns="" val="2798059524"/>
                  </a:ext>
                </a:extLst>
              </a:tr>
              <a:tr h="377488">
                <a:tc>
                  <a:txBody>
                    <a:bodyPr/>
                    <a:lstStyle/>
                    <a:p>
                      <a:pP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cuts</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the thermometer.</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xmlns="" val="2576285101"/>
                  </a:ext>
                </a:extLst>
              </a:tr>
              <a:tr h="377488">
                <a:tc>
                  <a:txBody>
                    <a:bodyPr/>
                    <a:lstStyle/>
                    <a:p>
                      <a:pP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shakes</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his face and hands.</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xmlns="" val="1091419455"/>
                  </a:ext>
                </a:extLst>
              </a:tr>
              <a:tr h="377488">
                <a:tc>
                  <a:txBody>
                    <a:bodyPr/>
                    <a:lstStyle/>
                    <a:p>
                      <a:pP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carry</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water in a hot-water bag.</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xmlns="" val="2344503119"/>
                  </a:ext>
                </a:extLst>
              </a:tr>
              <a:tr h="377488">
                <a:tc>
                  <a:txBody>
                    <a:bodyPr/>
                    <a:lstStyle/>
                    <a:p>
                      <a:pPr>
                        <a:lnSpc>
                          <a:spcPct val="107000"/>
                        </a:lnSpc>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change</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a thermometer out.</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xmlns="" val="4263407149"/>
                  </a:ext>
                </a:extLst>
              </a:tr>
              <a:tr h="377488">
                <a:tc>
                  <a:txBody>
                    <a:bodyPr/>
                    <a:lstStyle/>
                    <a:p>
                      <a:pP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washes</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a cold compress on the bruise.</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xmlns="" val="1512953163"/>
                  </a:ext>
                </a:extLst>
              </a:tr>
              <a:tr h="377488">
                <a:tc>
                  <a:txBody>
                    <a:bodyPr/>
                    <a:lstStyle/>
                    <a:p>
                      <a:pPr>
                        <a:lnSpc>
                          <a:spcPct val="107000"/>
                        </a:lnSpc>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make</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on a stretcher.</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xmlns="" val="3846387710"/>
                  </a:ext>
                </a:extLst>
              </a:tr>
              <a:tr h="573831">
                <a:tc>
                  <a:txBody>
                    <a:bodyPr/>
                    <a:lstStyle/>
                    <a:p>
                      <a:pPr>
                        <a:lnSpc>
                          <a:spcPct val="107000"/>
                        </a:lnSpc>
                        <a:spcAft>
                          <a:spcPts val="0"/>
                        </a:spcAft>
                      </a:pPr>
                      <a:r>
                        <a:rPr lang="ru-RU" sz="240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nSpc>
                          <a:spcPts val="1225"/>
                        </a:lnSpc>
                        <a:spcAft>
                          <a:spcPts val="0"/>
                        </a:spcAft>
                      </a:pP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is</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nSpc>
                          <a:spcPts val="1225"/>
                        </a:lnSpc>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a single syringe.</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ts val="1225"/>
                        </a:lnSpc>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ts val="1225"/>
                        </a:lnSpc>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400" marR="254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463131126"/>
                  </a:ext>
                </a:extLst>
              </a:tr>
            </a:tbl>
          </a:graphicData>
        </a:graphic>
      </p:graphicFrame>
    </p:spTree>
    <p:extLst>
      <p:ext uri="{BB962C8B-B14F-4D97-AF65-F5344CB8AC3E}">
        <p14:creationId xmlns:p14="http://schemas.microsoft.com/office/powerpoint/2010/main" val="1821721674"/>
      </p:ext>
    </p:extLst>
  </p:cSld>
  <p:clrMapOvr>
    <a:masterClrMapping/>
  </p:clrMapOvr>
  <p:transition spd="slow">
    <p:wip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677334" y="609601"/>
            <a:ext cx="8596668" cy="5846618"/>
          </a:xfrm>
        </p:spPr>
        <p:txBody>
          <a:bodyPr>
            <a:normAutofit fontScale="77500" lnSpcReduction="20000"/>
          </a:bodyPr>
          <a:lstStyle/>
          <a:p>
            <a:pPr marL="259080" algn="ctr"/>
            <a:r>
              <a:rPr lang="en-US" sz="3800" b="1"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Read and act out the dialogues</a:t>
            </a:r>
            <a:r>
              <a:rPr lang="uk-UA" sz="3800" b="1"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3800" b="1"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(work in pairs</a:t>
            </a:r>
            <a:r>
              <a:rPr lang="uk-UA" sz="3800" b="1"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4200" dirty="0">
              <a:solidFill>
                <a:srgbClr val="92D050"/>
              </a:solidFill>
              <a:latin typeface="Calibri" panose="020F0502020204030204" pitchFamily="34" charset="0"/>
              <a:ea typeface="Calibri" panose="020F0502020204030204" pitchFamily="34" charset="0"/>
              <a:cs typeface="Times New Roman" panose="02020603050405020304" pitchFamily="18" charset="0"/>
            </a:endParaRPr>
          </a:p>
          <a:p>
            <a:pPr marL="259080" marR="3813175" algn="just"/>
            <a:r>
              <a:rPr lang="en-US" sz="2400" dirty="0">
                <a:latin typeface="Times New Roman" panose="02020603050405020304" pitchFamily="18" charset="0"/>
                <a:ea typeface="Times New Roman" panose="02020603050405020304" pitchFamily="18" charset="0"/>
                <a:cs typeface="Times New Roman" panose="02020603050405020304" pitchFamily="18" charset="0"/>
              </a:rPr>
              <a:t>N.: Good morning! </a:t>
            </a:r>
          </a:p>
          <a:p>
            <a:pPr marL="259080" marR="3813175" algn="just"/>
            <a:r>
              <a:rPr lang="en-US" sz="2400" b="1" dirty="0">
                <a:latin typeface="Times New Roman" panose="02020603050405020304" pitchFamily="18" charset="0"/>
                <a:ea typeface="Times New Roman" panose="02020603050405020304" pitchFamily="18" charset="0"/>
                <a:cs typeface="Times New Roman" panose="02020603050405020304" pitchFamily="18" charset="0"/>
              </a:rPr>
              <a:t>P.: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Good morning!</a:t>
            </a:r>
            <a:endParaRPr lang="ru-RU" sz="3200" dirty="0">
              <a:latin typeface="Calibri" panose="020F0502020204030204" pitchFamily="34" charset="0"/>
              <a:ea typeface="Calibri" panose="020F0502020204030204" pitchFamily="34" charset="0"/>
              <a:cs typeface="Times New Roman" panose="02020603050405020304" pitchFamily="18" charset="0"/>
            </a:endParaRPr>
          </a:p>
          <a:p>
            <a:pPr marL="259080"/>
            <a:r>
              <a:rPr lang="en-US" sz="2400" dirty="0">
                <a:latin typeface="Times New Roman" panose="02020603050405020304" pitchFamily="18" charset="0"/>
                <a:ea typeface="Times New Roman" panose="02020603050405020304" pitchFamily="18" charset="0"/>
                <a:cs typeface="Times New Roman" panose="02020603050405020304" pitchFamily="18" charset="0"/>
              </a:rPr>
              <a:t>N.: It's time to take your temperature. Put the thermometer under your armpit. </a:t>
            </a:r>
            <a:endParaRPr lang="ru-RU" sz="3200" dirty="0">
              <a:latin typeface="Calibri" panose="020F0502020204030204" pitchFamily="34" charset="0"/>
              <a:ea typeface="Calibri" panose="020F0502020204030204" pitchFamily="34" charset="0"/>
              <a:cs typeface="Times New Roman" panose="02020603050405020304" pitchFamily="18" charset="0"/>
            </a:endParaRPr>
          </a:p>
          <a:p>
            <a:pPr marL="259080"/>
            <a:r>
              <a:rPr lang="en-US" sz="2400" b="1" dirty="0">
                <a:latin typeface="Times New Roman" panose="02020603050405020304" pitchFamily="18" charset="0"/>
                <a:ea typeface="Times New Roman" panose="02020603050405020304" pitchFamily="18" charset="0"/>
                <a:cs typeface="Times New Roman" panose="02020603050405020304" pitchFamily="18" charset="0"/>
              </a:rPr>
              <a:t>P.: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Left or right?</a:t>
            </a:r>
            <a:endParaRPr lang="ru-RU" sz="3200" dirty="0">
              <a:latin typeface="Calibri" panose="020F0502020204030204" pitchFamily="34" charset="0"/>
              <a:ea typeface="Calibri" panose="020F0502020204030204" pitchFamily="34" charset="0"/>
              <a:cs typeface="Times New Roman" panose="02020603050405020304" pitchFamily="18" charset="0"/>
            </a:endParaRPr>
          </a:p>
          <a:p>
            <a:pPr marL="259080" algn="just"/>
            <a:r>
              <a:rPr lang="en-US" sz="2400" dirty="0">
                <a:latin typeface="Times New Roman" panose="02020603050405020304" pitchFamily="18" charset="0"/>
                <a:ea typeface="Times New Roman" panose="02020603050405020304" pitchFamily="18" charset="0"/>
                <a:cs typeface="Times New Roman" panose="02020603050405020304" pitchFamily="18" charset="0"/>
              </a:rPr>
              <a:t>N.: It doesn't matter. </a:t>
            </a:r>
            <a:r>
              <a:rPr lang="en-US" sz="2400" b="1" i="1" dirty="0">
                <a:latin typeface="Times New Roman" panose="02020603050405020304" pitchFamily="18" charset="0"/>
                <a:ea typeface="Times New Roman" panose="02020603050405020304" pitchFamily="18" charset="0"/>
                <a:cs typeface="Times New Roman" panose="02020603050405020304" pitchFamily="18" charset="0"/>
              </a:rPr>
              <a:t>(In 3 minutes.)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Give me your thermometer, please. I want to read it.</a:t>
            </a:r>
            <a:endParaRPr lang="ru-RU" sz="3200" dirty="0">
              <a:latin typeface="Calibri" panose="020F0502020204030204" pitchFamily="34" charset="0"/>
              <a:ea typeface="Calibri" panose="020F0502020204030204" pitchFamily="34" charset="0"/>
              <a:cs typeface="Times New Roman" panose="02020603050405020304" pitchFamily="18" charset="0"/>
            </a:endParaRPr>
          </a:p>
          <a:p>
            <a:pPr marL="259080"/>
            <a:r>
              <a:rPr lang="en-US" sz="2400" b="1" dirty="0">
                <a:latin typeface="Times New Roman" panose="02020603050405020304" pitchFamily="18" charset="0"/>
                <a:ea typeface="Times New Roman" panose="02020603050405020304" pitchFamily="18" charset="0"/>
                <a:cs typeface="Times New Roman" panose="02020603050405020304" pitchFamily="18" charset="0"/>
              </a:rPr>
              <a:t>P.: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What's the temperature today?</a:t>
            </a:r>
            <a:endParaRPr lang="ru-RU" sz="3200" dirty="0">
              <a:latin typeface="Calibri" panose="020F0502020204030204" pitchFamily="34" charset="0"/>
              <a:ea typeface="Calibri" panose="020F0502020204030204" pitchFamily="34" charset="0"/>
              <a:cs typeface="Times New Roman" panose="02020603050405020304" pitchFamily="18" charset="0"/>
            </a:endParaRPr>
          </a:p>
          <a:p>
            <a:pPr marL="255905"/>
            <a:r>
              <a:rPr lang="en-US" sz="2400" dirty="0">
                <a:latin typeface="Times New Roman" panose="02020603050405020304" pitchFamily="18" charset="0"/>
                <a:ea typeface="Times New Roman" panose="02020603050405020304" pitchFamily="18" charset="0"/>
                <a:cs typeface="Times New Roman" panose="02020603050405020304" pitchFamily="18" charset="0"/>
              </a:rPr>
              <a:t>N.: It's normal. Thirty-six point six. That' all right.</a:t>
            </a:r>
            <a:endParaRPr lang="ru-RU" sz="3200" dirty="0">
              <a:latin typeface="Calibri" panose="020F0502020204030204" pitchFamily="34" charset="0"/>
              <a:ea typeface="Calibri" panose="020F0502020204030204" pitchFamily="34" charset="0"/>
              <a:cs typeface="Times New Roman" panose="02020603050405020304" pitchFamily="18" charset="0"/>
            </a:endParaRPr>
          </a:p>
          <a:p>
            <a:pPr marL="259080"/>
            <a:r>
              <a:rPr lang="en-US" sz="2400" b="1" dirty="0">
                <a:latin typeface="Times New Roman" panose="02020603050405020304" pitchFamily="18" charset="0"/>
                <a:ea typeface="Times New Roman" panose="02020603050405020304" pitchFamily="18" charset="0"/>
                <a:cs typeface="Times New Roman" panose="02020603050405020304" pitchFamily="18" charset="0"/>
              </a:rPr>
              <a:t>P.: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Thank you.</a:t>
            </a:r>
            <a:endParaRPr lang="ru-RU" sz="3200" dirty="0">
              <a:latin typeface="Calibri" panose="020F0502020204030204" pitchFamily="34" charset="0"/>
              <a:ea typeface="Calibri" panose="020F0502020204030204" pitchFamily="34" charset="0"/>
              <a:cs typeface="Times New Roman" panose="02020603050405020304" pitchFamily="18" charset="0"/>
            </a:endParaRPr>
          </a:p>
          <a:p>
            <a:pPr marL="259080"/>
            <a:r>
              <a:rPr lang="en-US" sz="2400" dirty="0">
                <a:latin typeface="Times New Roman" panose="02020603050405020304" pitchFamily="18" charset="0"/>
                <a:ea typeface="Times New Roman" panose="02020603050405020304" pitchFamily="18" charset="0"/>
                <a:cs typeface="Times New Roman" panose="02020603050405020304" pitchFamily="18" charset="0"/>
              </a:rPr>
              <a:t>N.: Please, let me take the hot-water bag.</a:t>
            </a:r>
            <a:endParaRPr lang="ru-RU" sz="3200" dirty="0">
              <a:latin typeface="Calibri" panose="020F0502020204030204" pitchFamily="34" charset="0"/>
              <a:ea typeface="Calibri" panose="020F0502020204030204" pitchFamily="34" charset="0"/>
              <a:cs typeface="Times New Roman" panose="02020603050405020304" pitchFamily="18" charset="0"/>
            </a:endParaRPr>
          </a:p>
          <a:p>
            <a:pPr marL="259080"/>
            <a:r>
              <a:rPr lang="en-US" sz="2400" b="1" dirty="0">
                <a:latin typeface="Times New Roman" panose="02020603050405020304" pitchFamily="18" charset="0"/>
                <a:ea typeface="Times New Roman" panose="02020603050405020304" pitchFamily="18" charset="0"/>
                <a:cs typeface="Times New Roman" panose="02020603050405020304" pitchFamily="18" charset="0"/>
              </a:rPr>
              <a:t>P.: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Don't change water in it, please.</a:t>
            </a:r>
            <a:endParaRPr lang="ru-RU" sz="3200" dirty="0">
              <a:latin typeface="Calibri" panose="020F0502020204030204" pitchFamily="34" charset="0"/>
              <a:ea typeface="Calibri" panose="020F0502020204030204" pitchFamily="34" charset="0"/>
              <a:cs typeface="Times New Roman" panose="02020603050405020304" pitchFamily="18" charset="0"/>
            </a:endParaRPr>
          </a:p>
          <a:p>
            <a:pPr marL="255905"/>
            <a:r>
              <a:rPr lang="en-US" sz="2400" dirty="0">
                <a:latin typeface="Times New Roman" panose="02020603050405020304" pitchFamily="18" charset="0"/>
                <a:ea typeface="Times New Roman" panose="02020603050405020304" pitchFamily="18" charset="0"/>
                <a:cs typeface="Times New Roman" panose="02020603050405020304" pitchFamily="18" charset="0"/>
              </a:rPr>
              <a:t>N.: But the doctor said that water had to be cold all the time.</a:t>
            </a:r>
            <a:endParaRPr lang="ru-RU" sz="3200" dirty="0">
              <a:latin typeface="Calibri" panose="020F0502020204030204" pitchFamily="34" charset="0"/>
              <a:ea typeface="Calibri" panose="020F0502020204030204" pitchFamily="34" charset="0"/>
              <a:cs typeface="Times New Roman" panose="02020603050405020304" pitchFamily="18" charset="0"/>
            </a:endParaRPr>
          </a:p>
          <a:p>
            <a:pPr marL="259080"/>
            <a:r>
              <a:rPr lang="en-US" sz="2400" b="1" dirty="0">
                <a:latin typeface="Times New Roman" panose="02020603050405020304" pitchFamily="18" charset="0"/>
                <a:ea typeface="Times New Roman" panose="02020603050405020304" pitchFamily="18" charset="0"/>
                <a:cs typeface="Times New Roman" panose="02020603050405020304" pitchFamily="18" charset="0"/>
              </a:rPr>
              <a:t>P.: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But my liver hurts me very much.</a:t>
            </a:r>
            <a:endParaRPr lang="ru-RU" sz="3200" dirty="0">
              <a:latin typeface="Calibri" panose="020F0502020204030204" pitchFamily="34" charset="0"/>
              <a:ea typeface="Calibri" panose="020F0502020204030204" pitchFamily="34" charset="0"/>
              <a:cs typeface="Times New Roman" panose="02020603050405020304" pitchFamily="18" charset="0"/>
            </a:endParaRPr>
          </a:p>
          <a:p>
            <a:pPr marL="259080" marR="1121410"/>
            <a:r>
              <a:rPr lang="en-US" sz="2400" dirty="0">
                <a:latin typeface="Times New Roman" panose="02020603050405020304" pitchFamily="18" charset="0"/>
                <a:ea typeface="Times New Roman" panose="02020603050405020304" pitchFamily="18" charset="0"/>
                <a:cs typeface="Times New Roman" panose="02020603050405020304" pitchFamily="18" charset="0"/>
              </a:rPr>
              <a:t>N.: I'll put an ice bag on your right side, the ice will relieve the pain.</a:t>
            </a:r>
          </a:p>
          <a:p>
            <a:pPr marL="259080" marR="1121410"/>
            <a:r>
              <a:rPr lang="en-US" sz="2400" b="1" dirty="0">
                <a:latin typeface="Times New Roman" panose="02020603050405020304" pitchFamily="18" charset="0"/>
                <a:ea typeface="Times New Roman" panose="02020603050405020304" pitchFamily="18" charset="0"/>
                <a:cs typeface="Times New Roman" panose="02020603050405020304" pitchFamily="18" charset="0"/>
              </a:rPr>
              <a:t>P.: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Thank you.</a:t>
            </a:r>
            <a:endParaRPr lang="ru-RU" sz="3200" dirty="0">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84787938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677334" y="512618"/>
            <a:ext cx="8882302" cy="6234546"/>
          </a:xfrm>
        </p:spPr>
        <p:txBody>
          <a:bodyPr>
            <a:normAutofit fontScale="92500" lnSpcReduction="20000"/>
          </a:bodyPr>
          <a:lstStyle/>
          <a:p>
            <a:pPr indent="255905" algn="just">
              <a:lnSpc>
                <a:spcPct val="110000"/>
              </a:lnSpc>
              <a:spcBef>
                <a:spcPts val="70"/>
              </a:spcBef>
            </a:pPr>
            <a:r>
              <a:rPr lang="en-US" sz="2600" b="1" dirty="0">
                <a:latin typeface="Times New Roman" panose="02020603050405020304" pitchFamily="18" charset="0"/>
                <a:ea typeface="Times New Roman" panose="02020603050405020304" pitchFamily="18" charset="0"/>
                <a:cs typeface="Times New Roman" panose="02020603050405020304" pitchFamily="18" charset="0"/>
              </a:rPr>
              <a:t>Complete the text. Translate the endings of the sentences into English ( individual work)</a:t>
            </a:r>
            <a:endParaRPr lang="ru-RU" sz="3500" dirty="0">
              <a:latin typeface="Calibri" panose="020F0502020204030204" pitchFamily="34" charset="0"/>
              <a:ea typeface="Calibri" panose="020F0502020204030204" pitchFamily="34" charset="0"/>
              <a:cs typeface="Times New Roman" panose="02020603050405020304" pitchFamily="18" charset="0"/>
            </a:endParaRPr>
          </a:p>
          <a:p>
            <a:pPr indent="259080" algn="just"/>
            <a:r>
              <a:rPr lang="en-US" sz="2400" dirty="0">
                <a:latin typeface="Times New Roman" panose="02020603050405020304" pitchFamily="18" charset="0"/>
                <a:ea typeface="Times New Roman" panose="02020603050405020304" pitchFamily="18" charset="0"/>
                <a:cs typeface="Times New Roman" panose="02020603050405020304" pitchFamily="18" charset="0"/>
              </a:rPr>
              <a:t>1</a:t>
            </a:r>
            <a:r>
              <a:rPr lang="uk-UA" sz="24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The work of a nurse </a:t>
            </a:r>
            <a:r>
              <a:rPr lang="uk-UA" sz="2400"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в лікарні дуже важка</a:t>
            </a:r>
            <a:r>
              <a:rPr lang="uk-UA" sz="2400" dirty="0">
                <a:latin typeface="Times New Roman" panose="02020603050405020304" pitchFamily="18" charset="0"/>
                <a:ea typeface="Times New Roman" panose="02020603050405020304" pitchFamily="18" charset="0"/>
                <a:cs typeface="Times New Roman" panose="02020603050405020304" pitchFamily="18" charset="0"/>
              </a:rPr>
              <a:t>. 2.</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The nurse must</a:t>
            </a:r>
            <a:r>
              <a:rPr lang="uk-UA" sz="2400" dirty="0">
                <a:latin typeface="Times New Roman" panose="02020603050405020304" pitchFamily="18" charset="0"/>
                <a:ea typeface="Times New Roman" panose="02020603050405020304" pitchFamily="18" charset="0"/>
                <a:cs typeface="Times New Roman" panose="02020603050405020304" pitchFamily="18" charset="0"/>
              </a:rPr>
              <a:t> </a:t>
            </a:r>
            <a:r>
              <a:rPr lang="uk-UA" sz="2400"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виконувати всі вказівки лікаря</a:t>
            </a:r>
            <a:r>
              <a:rPr lang="uk-UA" sz="2400" dirty="0">
                <a:latin typeface="Times New Roman" panose="02020603050405020304" pitchFamily="18" charset="0"/>
                <a:ea typeface="Times New Roman" panose="02020603050405020304" pitchFamily="18" charset="0"/>
                <a:cs typeface="Times New Roman" panose="02020603050405020304" pitchFamily="18" charset="0"/>
              </a:rPr>
              <a:t>. 3.</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She must</a:t>
            </a:r>
            <a:r>
              <a:rPr lang="uk-UA" sz="2400" dirty="0">
                <a:latin typeface="Times New Roman" panose="02020603050405020304" pitchFamily="18" charset="0"/>
                <a:ea typeface="Times New Roman" panose="02020603050405020304" pitchFamily="18" charset="0"/>
                <a:cs typeface="Times New Roman" panose="02020603050405020304" pitchFamily="18" charset="0"/>
              </a:rPr>
              <a:t> </a:t>
            </a:r>
            <a:r>
              <a:rPr lang="uk-UA" sz="2400"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доглядати хворих удень і вночі. 4.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In the morning the nurse</a:t>
            </a:r>
            <a:r>
              <a:rPr lang="uk-UA" sz="2400" dirty="0">
                <a:latin typeface="Times New Roman" panose="02020603050405020304" pitchFamily="18" charset="0"/>
                <a:ea typeface="Times New Roman" panose="02020603050405020304" pitchFamily="18" charset="0"/>
                <a:cs typeface="Times New Roman" panose="02020603050405020304" pitchFamily="18" charset="0"/>
              </a:rPr>
              <a:t> </a:t>
            </a:r>
            <a:r>
              <a:rPr lang="uk-UA" sz="2400"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міряє температуру пацієнтам, дає необхідні ліки, робить ін'єкції.</a:t>
            </a:r>
            <a:r>
              <a:rPr lang="uk-UA" sz="2400" dirty="0">
                <a:latin typeface="Times New Roman" panose="02020603050405020304" pitchFamily="18" charset="0"/>
                <a:ea typeface="Times New Roman" panose="02020603050405020304" pitchFamily="18" charset="0"/>
                <a:cs typeface="Times New Roman" panose="02020603050405020304" pitchFamily="18" charset="0"/>
              </a:rPr>
              <a:t> 5.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She takes special care of </a:t>
            </a:r>
            <a:r>
              <a:rPr lang="uk-UA" sz="2400"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лежачих хворих</a:t>
            </a:r>
            <a:r>
              <a:rPr lang="uk-UA" sz="2400" dirty="0">
                <a:latin typeface="Times New Roman" panose="02020603050405020304" pitchFamily="18" charset="0"/>
                <a:ea typeface="Times New Roman" panose="02020603050405020304" pitchFamily="18" charset="0"/>
                <a:cs typeface="Times New Roman" panose="02020603050405020304" pitchFamily="18" charset="0"/>
              </a:rPr>
              <a:t>. 6.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She helps to wash </a:t>
            </a:r>
            <a:r>
              <a:rPr lang="uk-UA" sz="2400"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їхнє обличчя і руки губкою. 7.</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She changes their </a:t>
            </a:r>
            <a:r>
              <a:rPr lang="uk-UA" sz="2400"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простирадла і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shakes the pillows. </a:t>
            </a:r>
            <a:r>
              <a:rPr lang="uk-UA" sz="2400" dirty="0">
                <a:latin typeface="Times New Roman" panose="02020603050405020304" pitchFamily="18" charset="0"/>
                <a:ea typeface="Times New Roman" panose="02020603050405020304" pitchFamily="18" charset="0"/>
                <a:cs typeface="Times New Roman" panose="02020603050405020304" pitchFamily="18" charset="0"/>
              </a:rPr>
              <a:t>8.</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When doctors come, the nurse </a:t>
            </a:r>
            <a:r>
              <a:rPr lang="uk-UA" sz="2400"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розповідає їм про стан пацієнтів.</a:t>
            </a:r>
            <a:r>
              <a:rPr lang="uk-UA" sz="2400" dirty="0">
                <a:latin typeface="Times New Roman" panose="02020603050405020304" pitchFamily="18" charset="0"/>
                <a:ea typeface="Times New Roman" panose="02020603050405020304" pitchFamily="18" charset="0"/>
                <a:cs typeface="Times New Roman" panose="02020603050405020304" pitchFamily="18" charset="0"/>
              </a:rPr>
              <a:t> 9.</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She helps the doctors to</a:t>
            </a:r>
            <a:r>
              <a:rPr lang="uk-UA" sz="2400" dirty="0">
                <a:latin typeface="Times New Roman" panose="02020603050405020304" pitchFamily="18" charset="0"/>
                <a:ea typeface="Times New Roman" panose="02020603050405020304" pitchFamily="18" charset="0"/>
                <a:cs typeface="Times New Roman" panose="02020603050405020304" pitchFamily="18" charset="0"/>
              </a:rPr>
              <a:t> </a:t>
            </a:r>
            <a:r>
              <a:rPr lang="uk-UA" sz="2400"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оглядати пацієнтів і записує нові призначення лікаря. 10.</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During all day the nurse is busy</a:t>
            </a:r>
            <a:r>
              <a:rPr lang="uk-UA"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she</a:t>
            </a:r>
            <a:r>
              <a:rPr lang="uk-UA" sz="2400" dirty="0">
                <a:latin typeface="Times New Roman" panose="02020603050405020304" pitchFamily="18" charset="0"/>
                <a:ea typeface="Times New Roman" panose="02020603050405020304" pitchFamily="18" charset="0"/>
                <a:cs typeface="Times New Roman" panose="02020603050405020304" pitchFamily="18" charset="0"/>
              </a:rPr>
              <a:t> </a:t>
            </a:r>
            <a:r>
              <a:rPr lang="uk-UA" sz="2400"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змінює пов'язки, робить ін'єкції, закапує очі (вуха) пацієнтів піпеткою, робить бинтові пов'язки, ставить банки, компреси і гірчичники, робить клізми, ставить міхури з льодом і грілки, приносить і забирає судна у лежачих хворих, допомагає годувати лежачих хворих напувальником.</a:t>
            </a:r>
            <a:endParaRPr lang="ru-RU" sz="3200" dirty="0">
              <a:solidFill>
                <a:srgbClr val="92D050"/>
              </a:solidFill>
              <a:latin typeface="Calibri" panose="020F0502020204030204" pitchFamily="34" charset="0"/>
              <a:ea typeface="Calibri" panose="020F0502020204030204" pitchFamily="34" charset="0"/>
              <a:cs typeface="Times New Roman" panose="02020603050405020304" pitchFamily="18" charset="0"/>
            </a:endParaRPr>
          </a:p>
          <a:p>
            <a:pPr indent="259080" algn="just"/>
            <a:r>
              <a:rPr lang="uk-UA" sz="2400" dirty="0">
                <a:latin typeface="Times New Roman" panose="02020603050405020304" pitchFamily="18" charset="0"/>
                <a:ea typeface="Times New Roman" panose="02020603050405020304" pitchFamily="18" charset="0"/>
                <a:cs typeface="Times New Roman" panose="02020603050405020304" pitchFamily="18" charset="0"/>
              </a:rPr>
              <a:t>11.</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In the evening the nurse</a:t>
            </a:r>
            <a:r>
              <a:rPr lang="uk-UA" sz="2400" dirty="0">
                <a:latin typeface="Times New Roman" panose="02020603050405020304" pitchFamily="18" charset="0"/>
                <a:ea typeface="Times New Roman" panose="02020603050405020304" pitchFamily="18" charset="0"/>
                <a:cs typeface="Times New Roman" panose="02020603050405020304" pitchFamily="18" charset="0"/>
              </a:rPr>
              <a:t> </a:t>
            </a:r>
            <a:r>
              <a:rPr lang="uk-UA" sz="2400"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знову міряє температуру пацієнтів і записує її в їх температурні листи, виконує всі вказівки лікарів</a:t>
            </a:r>
            <a:r>
              <a:rPr lang="uk-UA"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3200" dirty="0">
              <a:latin typeface="Calibri" panose="020F0502020204030204" pitchFamily="34" charset="0"/>
              <a:ea typeface="Calibri" panose="020F0502020204030204" pitchFamily="34" charset="0"/>
              <a:cs typeface="Times New Roman" panose="02020603050405020304" pitchFamily="18" charset="0"/>
            </a:endParaRPr>
          </a:p>
          <a:p>
            <a:pPr indent="252730" algn="just"/>
            <a:r>
              <a:rPr lang="uk-UA" sz="2400" dirty="0">
                <a:latin typeface="Times New Roman" panose="02020603050405020304" pitchFamily="18" charset="0"/>
                <a:ea typeface="Times New Roman" panose="02020603050405020304" pitchFamily="18" charset="0"/>
                <a:cs typeface="Times New Roman" panose="02020603050405020304" pitchFamily="18" charset="0"/>
              </a:rPr>
              <a:t>12.</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work the nurse watches over her patients' health with great attention. </a:t>
            </a:r>
            <a:r>
              <a:rPr lang="uk-UA" sz="2400" dirty="0">
                <a:latin typeface="Times New Roman" panose="02020603050405020304" pitchFamily="18" charset="0"/>
                <a:ea typeface="Times New Roman" panose="02020603050405020304" pitchFamily="18" charset="0"/>
                <a:cs typeface="Times New Roman" panose="02020603050405020304" pitchFamily="18" charset="0"/>
              </a:rPr>
              <a:t>13.</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She is responsible for </a:t>
            </a:r>
            <a:r>
              <a:rPr lang="uk-UA" sz="2400"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їх життя.</a:t>
            </a:r>
            <a:endParaRPr lang="ru-RU" sz="3200" dirty="0">
              <a:solidFill>
                <a:srgbClr val="92D050"/>
              </a:solidFill>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13827252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1066800" y="0"/>
            <a:ext cx="7204364" cy="6747164"/>
          </a:xfrm>
          <a:prstGeom prst="rect">
            <a:avLst/>
          </a:prstGeom>
        </p:spPr>
      </p:pic>
      <p:sp>
        <p:nvSpPr>
          <p:cNvPr id="2" name="Заголовок 1"/>
          <p:cNvSpPr>
            <a:spLocks noGrp="1"/>
          </p:cNvSpPr>
          <p:nvPr>
            <p:ph type="title"/>
          </p:nvPr>
        </p:nvSpPr>
        <p:spPr>
          <a:xfrm>
            <a:off x="677334" y="0"/>
            <a:ext cx="8596668" cy="1930400"/>
          </a:xfrm>
        </p:spPr>
        <p:txBody>
          <a:bodyPr/>
          <a:lstStyle/>
          <a:p>
            <a:endParaRPr lang="ru-RU" dirty="0"/>
          </a:p>
        </p:txBody>
      </p:sp>
      <p:sp>
        <p:nvSpPr>
          <p:cNvPr id="3" name="Объект 2"/>
          <p:cNvSpPr>
            <a:spLocks noGrp="1"/>
          </p:cNvSpPr>
          <p:nvPr>
            <p:ph idx="1"/>
          </p:nvPr>
        </p:nvSpPr>
        <p:spPr>
          <a:xfrm>
            <a:off x="677334" y="2160589"/>
            <a:ext cx="8596668" cy="4214803"/>
          </a:xfrm>
        </p:spPr>
        <p:txBody>
          <a:bodyPr/>
          <a:lstStyle/>
          <a:p>
            <a:endParaRPr lang="ru-RU" dirty="0"/>
          </a:p>
        </p:txBody>
      </p:sp>
    </p:spTree>
    <p:extLst>
      <p:ext uri="{BB962C8B-B14F-4D97-AF65-F5344CB8AC3E}">
        <p14:creationId xmlns:p14="http://schemas.microsoft.com/office/powerpoint/2010/main" val="294605600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262255" algn="just">
              <a:lnSpc>
                <a:spcPct val="107000"/>
              </a:lnSpc>
              <a:spcBef>
                <a:spcPts val="1150"/>
              </a:spcBef>
            </a:pPr>
            <a:r>
              <a:rPr lang="en-US" sz="3200" b="1"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Look at the text and make a plan of it.</a:t>
            </a:r>
            <a:endParaRPr lang="ru-RU" sz="2400" dirty="0">
              <a:solidFill>
                <a:srgbClr val="92D050"/>
              </a:solidFill>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24275709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a:xfrm>
            <a:off x="677334" y="2160589"/>
            <a:ext cx="8596668" cy="4087811"/>
          </a:xfrm>
        </p:spPr>
        <p:txBody>
          <a:bodyPr>
            <a:normAutofit fontScale="92500" lnSpcReduction="20000"/>
          </a:bodyPr>
          <a:lstStyle/>
          <a:p>
            <a:pPr marL="265430">
              <a:lnSpc>
                <a:spcPct val="150000"/>
              </a:lnSpc>
              <a:spcBef>
                <a:spcPts val="50"/>
              </a:spcBef>
            </a:pPr>
            <a:r>
              <a:rPr lang="uk-UA" sz="3200" b="1" dirty="0">
                <a:latin typeface="Times New Roman" panose="02020603050405020304" pitchFamily="18" charset="0"/>
                <a:ea typeface="Times New Roman" panose="02020603050405020304" pitchFamily="18" charset="0"/>
                <a:cs typeface="Times New Roman" panose="02020603050405020304" pitchFamily="18" charset="0"/>
              </a:rPr>
              <a:t>3. </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Communicative situations (work in small groups)</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lvl="0">
              <a:lnSpc>
                <a:spcPct val="150000"/>
              </a:lnSpc>
              <a:buFont typeface="Times New Roman" panose="02020603050405020304" pitchFamily="18" charset="0"/>
              <a:buAutoNum type="arabicPeriod"/>
              <a:tabLst>
                <a:tab pos="389890" algn="l"/>
              </a:tabLst>
            </a:pPr>
            <a:r>
              <a:rPr lang="en-US" sz="3200" dirty="0">
                <a:latin typeface="Times New Roman" panose="02020603050405020304" pitchFamily="18" charset="0"/>
                <a:ea typeface="Times New Roman" panose="02020603050405020304" pitchFamily="18" charset="0"/>
                <a:cs typeface="Times New Roman" panose="02020603050405020304" pitchFamily="18" charset="0"/>
              </a:rPr>
              <a:t>You are a ward nurse. What are your duties in the morning?</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lvl="0">
              <a:lnSpc>
                <a:spcPct val="150000"/>
              </a:lnSpc>
              <a:buFont typeface="Times New Roman" panose="02020603050405020304" pitchFamily="18" charset="0"/>
              <a:buAutoNum type="arabicPeriod"/>
              <a:tabLst>
                <a:tab pos="389890" algn="l"/>
              </a:tabLst>
            </a:pPr>
            <a:r>
              <a:rPr lang="en-US" sz="3200" dirty="0">
                <a:latin typeface="Times New Roman" panose="02020603050405020304" pitchFamily="18" charset="0"/>
                <a:ea typeface="Times New Roman" panose="02020603050405020304" pitchFamily="18" charset="0"/>
                <a:cs typeface="Times New Roman" panose="02020603050405020304" pitchFamily="18" charset="0"/>
              </a:rPr>
              <a:t>Name all the things for nursing. Explain what they are used for. Next slide is to repeat the terms.</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38270112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descr="Buy Aaram Rubber Air Ring Cushion, Wheelchair Support, Piles Ring,  Inflatable Online at Low Prices in India - Amazon.in"/>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11" y="2595152"/>
            <a:ext cx="1873682" cy="2037339"/>
          </a:xfrm>
          <a:prstGeom prst="rect">
            <a:avLst/>
          </a:prstGeom>
          <a:noFill/>
          <a:ln>
            <a:noFill/>
          </a:ln>
        </p:spPr>
      </p:pic>
      <p:pic>
        <p:nvPicPr>
          <p:cNvPr id="5" name="Picture 2" descr="Nova Bedpan - Valley Medical Suppli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36971" y="4749585"/>
            <a:ext cx="2695383" cy="239683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Warm and Cold Compresses: How to Make and Use The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606" y="4392731"/>
            <a:ext cx="2600883" cy="221512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Nurse S Hands Wrapping A Bandage On Wound Stock Photo, Picture And Royalty  Free Image. Image 1886855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88959" y="3678813"/>
            <a:ext cx="2036617" cy="305727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Enema explained | What is an enem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61357" y="4632491"/>
            <a:ext cx="2246600" cy="22466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3cc Syringes w/ needle for precise measuring in stock | Fibre Glast"/>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80299" y="1724228"/>
            <a:ext cx="1782161" cy="227768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Sinepju un piparu plāksteri pret iesnām un klepu - Mazulis - Māmiņu klub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03989" y="1834953"/>
            <a:ext cx="3530608" cy="247085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Suture Scissor for stich cutting | Stitch cutting scisor | Buy onlin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136040" y="4724638"/>
            <a:ext cx="2096391" cy="209639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Medical Emergency Folding Stretcher Aluminum Alloy Portable Stretcher with  Heavy Duty Handles and Rubber Feet: Amazon.in: Industrial &amp; Scientific"/>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032674" y="0"/>
            <a:ext cx="3159326" cy="263236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88580 Emesis Basin by Medical Action, 8 inch 500cc 1 pack for sale onlin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9785" y="-37834"/>
            <a:ext cx="2628657" cy="142522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The 6 Best Thermometers for 2020, According to Customer Reviews | Health.com"/>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321756" y="1046263"/>
            <a:ext cx="1379534" cy="137953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Medical"/>
          <p:cNvPicPr>
            <a:picLocks noGrp="1" noChangeAspect="1" noChangeArrowheads="1"/>
          </p:cNvPicPr>
          <p:nvPr>
            <p:ph idx="1"/>
          </p:nvPr>
        </p:nvPicPr>
        <p:blipFill>
          <a:blip r:embed="rId13">
            <a:extLst>
              <a:ext uri="{28A0092B-C50C-407E-A947-70E740481C1C}">
                <a14:useLocalDpi xmlns:a14="http://schemas.microsoft.com/office/drawing/2010/main" val="0"/>
              </a:ext>
            </a:extLst>
          </a:blip>
          <a:srcRect/>
          <a:stretch>
            <a:fillRect/>
          </a:stretch>
        </p:blipFill>
        <p:spPr bwMode="auto">
          <a:xfrm>
            <a:off x="6868469" y="474958"/>
            <a:ext cx="1919534" cy="203712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18mm Glass Pipette To Fit 50ml Glass Dropper Bottle - ideon.co.uk"/>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0535136" y="3731252"/>
            <a:ext cx="1647319" cy="1647319"/>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MedFest Super Magic Pain Relief Rubber Hot Water Bottle/Bag Non-Electrical  2 L Hot Water Bag Price in India - Buy MedFest Super Magic Pain Relief  Rubber Hot Water Bottle/Bag Non-Electrical 2 L"/>
          <p:cNvPicPr>
            <a:picLocks noGrp="1" noChangeAspect="1" noChangeArrowheads="1"/>
          </p:cNvPicPr>
          <p:nvPr>
            <p:ph idx="1"/>
          </p:nvPr>
        </p:nvPicPr>
        <p:blipFill>
          <a:blip r:embed="rId15">
            <a:extLst>
              <a:ext uri="{28A0092B-C50C-407E-A947-70E740481C1C}">
                <a14:useLocalDpi xmlns:a14="http://schemas.microsoft.com/office/drawing/2010/main" val="0"/>
              </a:ext>
            </a:extLst>
          </a:blip>
          <a:srcRect/>
          <a:stretch>
            <a:fillRect/>
          </a:stretch>
        </p:blipFill>
        <p:spPr bwMode="auto">
          <a:xfrm>
            <a:off x="3310312" y="-12391"/>
            <a:ext cx="2107392" cy="224788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Sticking Plaster Stock Illustration - Download Image Now - iStock"/>
          <p:cNvPicPr>
            <a:picLocks noGrp="1" noChangeAspect="1" noChangeArrowheads="1"/>
          </p:cNvPicPr>
          <p:nvPr>
            <p:ph idx="1"/>
          </p:nvPr>
        </p:nvPicPr>
        <p:blipFill>
          <a:blip r:embed="rId16">
            <a:extLst>
              <a:ext uri="{28A0092B-C50C-407E-A947-70E740481C1C}">
                <a14:useLocalDpi xmlns:a14="http://schemas.microsoft.com/office/drawing/2010/main" val="0"/>
              </a:ext>
            </a:extLst>
          </a:blip>
          <a:srcRect/>
          <a:stretch>
            <a:fillRect/>
          </a:stretch>
        </p:blipFill>
        <p:spPr bwMode="auto">
          <a:xfrm>
            <a:off x="5956692" y="206491"/>
            <a:ext cx="911777" cy="618833"/>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3,362 Soap Bar Illustrations, Royalty-Free Vector Graphics &amp; Clip Art -  iStock"/>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8608922" y="265284"/>
            <a:ext cx="1172177" cy="117217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Karman Ultra Lightweight 18 inch Aluminum Wheelchair, 29 lbs. Black |  Walgreens"/>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8250350" y="2540000"/>
            <a:ext cx="2517740" cy="251774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Invalid Feeding Cup - Canadian Red Cross Timeline"/>
          <p:cNvPicPr>
            <a:picLocks noGrp="1" noChangeAspect="1" noChangeArrowheads="1"/>
          </p:cNvPicPr>
          <p:nvPr>
            <p:ph idx="1"/>
          </p:nvPr>
        </p:nvPicPr>
        <p:blipFill>
          <a:blip r:embed="rId19">
            <a:extLst>
              <a:ext uri="{28A0092B-C50C-407E-A947-70E740481C1C}">
                <a14:useLocalDpi xmlns:a14="http://schemas.microsoft.com/office/drawing/2010/main" val="0"/>
              </a:ext>
            </a:extLst>
          </a:blip>
          <a:srcRect/>
          <a:stretch>
            <a:fillRect/>
          </a:stretch>
        </p:blipFill>
        <p:spPr bwMode="auto">
          <a:xfrm>
            <a:off x="-25315" y="1288268"/>
            <a:ext cx="2225118" cy="152420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Vintage Soviet medical glass cups Set of 4 USSR medical banks | Etsy |  Glass cup set, Glass cup, Cupping set"/>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5943252" y="3678813"/>
            <a:ext cx="2068048" cy="1552339"/>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Medical Supplies: Dropping Bottle With Antibiotic In A Hospital - Stock  Image I3152470 at FeaturePics"/>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10745704" y="1849580"/>
            <a:ext cx="1446295" cy="18157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247302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p:txBody>
          <a:bodyPr>
            <a:normAutofit lnSpcReduction="10000"/>
          </a:bodyPr>
          <a:lstStyle/>
          <a:p>
            <a:r>
              <a:rPr lang="en-GB" sz="2800" dirty="0">
                <a:solidFill>
                  <a:schemeClr val="tx1"/>
                </a:solidFill>
              </a:rPr>
              <a:t>Homework: to learn new words and word combinations to the theme: Things for nursing (textbook </a:t>
            </a:r>
            <a:r>
              <a:rPr lang="en-GB" sz="2800" dirty="0" err="1">
                <a:solidFill>
                  <a:schemeClr val="tx1"/>
                </a:solidFill>
              </a:rPr>
              <a:t>Sabluk</a:t>
            </a:r>
            <a:r>
              <a:rPr lang="en-GB" sz="2800" dirty="0">
                <a:solidFill>
                  <a:schemeClr val="tx1"/>
                </a:solidFill>
              </a:rPr>
              <a:t> A.H. p.147-148,Google </a:t>
            </a:r>
            <a:r>
              <a:rPr lang="en-GB" sz="2800" dirty="0" err="1">
                <a:solidFill>
                  <a:schemeClr val="tx1"/>
                </a:solidFill>
              </a:rPr>
              <a:t>class,link</a:t>
            </a:r>
            <a:r>
              <a:rPr lang="en-GB" sz="2800" dirty="0">
                <a:solidFill>
                  <a:schemeClr val="tx1"/>
                </a:solidFill>
              </a:rPr>
              <a:t>: </a:t>
            </a:r>
            <a:r>
              <a:rPr lang="en-GB" sz="2800" u="sng" dirty="0">
                <a:solidFill>
                  <a:srgbClr val="FF0000"/>
                </a:solidFill>
              </a:rPr>
              <a:t>https://classroom.google.com/c/NTM3ODIyOTg5Mzha/m/NTYxODA1MDMzODda/details)</a:t>
            </a:r>
          </a:p>
          <a:p>
            <a:r>
              <a:rPr lang="en-GB" sz="2800" dirty="0">
                <a:solidFill>
                  <a:schemeClr val="tx1"/>
                </a:solidFill>
              </a:rPr>
              <a:t>To make a report about </a:t>
            </a:r>
            <a:r>
              <a:rPr lang="en-GB" sz="2800" b="1" dirty="0">
                <a:solidFill>
                  <a:schemeClr val="tx1"/>
                </a:solidFill>
              </a:rPr>
              <a:t>Alternative medicine </a:t>
            </a:r>
            <a:r>
              <a:rPr lang="en-GB" sz="2800" dirty="0">
                <a:solidFill>
                  <a:schemeClr val="tx1"/>
                </a:solidFill>
              </a:rPr>
              <a:t>(10-15 sentences)</a:t>
            </a:r>
          </a:p>
          <a:p>
            <a:r>
              <a:rPr lang="en-GB" sz="2800" dirty="0">
                <a:solidFill>
                  <a:schemeClr val="tx1"/>
                </a:solidFill>
              </a:rPr>
              <a:t>Your marks are…</a:t>
            </a:r>
          </a:p>
        </p:txBody>
      </p:sp>
    </p:spTree>
    <p:extLst>
      <p:ext uri="{BB962C8B-B14F-4D97-AF65-F5344CB8AC3E}">
        <p14:creationId xmlns:p14="http://schemas.microsoft.com/office/powerpoint/2010/main" val="211289160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069DE017-D312-4CC0-A482-9FE8262EB743}"/>
              </a:ext>
            </a:extLst>
          </p:cNvPr>
          <p:cNvSpPr>
            <a:spLocks noGrp="1"/>
          </p:cNvSpPr>
          <p:nvPr>
            <p:ph type="title"/>
          </p:nvPr>
        </p:nvSpPr>
        <p:spPr>
          <a:xfrm>
            <a:off x="2262358" y="3739486"/>
            <a:ext cx="2638425" cy="803275"/>
          </a:xfrm>
        </p:spPr>
        <p:txBody>
          <a:bodyPr/>
          <a:lstStyle/>
          <a:p>
            <a:endParaRPr lang="ru-RU" dirty="0"/>
          </a:p>
        </p:txBody>
      </p:sp>
      <p:sp>
        <p:nvSpPr>
          <p:cNvPr id="3" name="Объект 2">
            <a:extLst>
              <a:ext uri="{FF2B5EF4-FFF2-40B4-BE49-F238E27FC236}">
                <a16:creationId xmlns:a16="http://schemas.microsoft.com/office/drawing/2014/main" xmlns="" id="{E11AB2B0-AC65-48E8-8870-5B8D925C6E45}"/>
              </a:ext>
            </a:extLst>
          </p:cNvPr>
          <p:cNvSpPr>
            <a:spLocks noGrp="1"/>
          </p:cNvSpPr>
          <p:nvPr>
            <p:ph idx="1"/>
          </p:nvPr>
        </p:nvSpPr>
        <p:spPr/>
        <p:txBody>
          <a:bodyPr>
            <a:normAutofit/>
          </a:bodyPr>
          <a:lstStyle/>
          <a:p>
            <a:r>
              <a:rPr lang="en-GB" sz="3200" dirty="0">
                <a:solidFill>
                  <a:schemeClr val="tx1"/>
                </a:solidFill>
              </a:rPr>
              <a:t>We</a:t>
            </a:r>
            <a:r>
              <a:rPr lang="en-US" sz="3200" dirty="0">
                <a:solidFill>
                  <a:schemeClr val="tx1"/>
                </a:solidFill>
              </a:rPr>
              <a:t> wish you success in learning English and we hope that our joint lesson will help you master English communication skills.</a:t>
            </a:r>
            <a:endParaRPr lang="uk-UA" sz="3200" dirty="0">
              <a:solidFill>
                <a:schemeClr val="tx1"/>
              </a:solidFill>
            </a:endParaRPr>
          </a:p>
          <a:p>
            <a:r>
              <a:rPr lang="en-US" sz="3200" dirty="0">
                <a:solidFill>
                  <a:schemeClr val="tx1"/>
                </a:solidFill>
              </a:rPr>
              <a:t>thank you all for your cooperation</a:t>
            </a:r>
            <a:r>
              <a:rPr lang="uk-UA" sz="3200" dirty="0">
                <a:solidFill>
                  <a:schemeClr val="tx1"/>
                </a:solidFill>
              </a:rPr>
              <a:t>.</a:t>
            </a:r>
            <a:endParaRPr lang="en-US" sz="3200" dirty="0">
              <a:solidFill>
                <a:schemeClr val="tx1"/>
              </a:solidFill>
            </a:endParaRPr>
          </a:p>
          <a:p>
            <a:pPr lvl="0">
              <a:buClr>
                <a:srgbClr val="90C226"/>
              </a:buClr>
            </a:pPr>
            <a:r>
              <a:rPr lang="en-GB" sz="3200" dirty="0">
                <a:solidFill>
                  <a:prstClr val="black"/>
                </a:solidFill>
              </a:rPr>
              <a:t>The lesson is over.</a:t>
            </a:r>
            <a:endParaRPr lang="uk-UA" sz="3200" dirty="0">
              <a:solidFill>
                <a:prstClr val="black"/>
              </a:solidFill>
            </a:endParaRPr>
          </a:p>
          <a:p>
            <a:pPr lvl="0">
              <a:buClr>
                <a:srgbClr val="90C226"/>
              </a:buClr>
            </a:pPr>
            <a:endParaRPr lang="ru-RU" sz="3200" dirty="0">
              <a:solidFill>
                <a:prstClr val="black"/>
              </a:solidFill>
            </a:endParaRPr>
          </a:p>
          <a:p>
            <a:endParaRPr lang="ru-RU" sz="3200" dirty="0"/>
          </a:p>
        </p:txBody>
      </p:sp>
      <p:pic>
        <p:nvPicPr>
          <p:cNvPr id="6150" name="Picture 6" descr="Смайлики в нашей жизни.. | Otbasym">
            <a:extLst>
              <a:ext uri="{FF2B5EF4-FFF2-40B4-BE49-F238E27FC236}">
                <a16:creationId xmlns:a16="http://schemas.microsoft.com/office/drawing/2014/main" xmlns="" id="{C7714DE8-BDF9-418C-B3A6-6DA90DD8A3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66594" y="4307812"/>
            <a:ext cx="2638425" cy="1733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79088"/>
      </p:ext>
    </p:extLst>
  </p:cSld>
  <p:clrMapOvr>
    <a:masterClrMapping/>
  </p:clrMapOvr>
</p:sld>
</file>

<file path=ppt/theme/theme1.xml><?xml version="1.0" encoding="utf-8"?>
<a:theme xmlns:a="http://schemas.openxmlformats.org/drawingml/2006/main" name="Аспект">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1411</TotalTime>
  <Words>1365</Words>
  <Application>Microsoft Office PowerPoint</Application>
  <PresentationFormat>Произвольный</PresentationFormat>
  <Paragraphs>199</Paragraphs>
  <Slides>46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46</vt:i4>
      </vt:variant>
    </vt:vector>
  </HeadingPairs>
  <TitlesOfParts>
    <vt:vector size="47" baseType="lpstr">
      <vt:lpstr>Аспект</vt:lpstr>
      <vt:lpstr>Nikopol Medical College  English lesson 2 Theme: Things for nursing. Medicine as a science </vt:lpstr>
      <vt:lpstr>Презентация PowerPoint</vt:lpstr>
      <vt:lpstr>Today we have a joint lesson for two subgroups of one group. This lesson allows everybody of you to learn from each other and improve your communication skills in English. The topic is closely related to your future profession and discipline Fundamentals of Nursing.</vt:lpstr>
      <vt:lpstr>1.Checking Homework  Translate into Ukrainian</vt:lpstr>
      <vt:lpstr>Презентация PowerPoint</vt:lpstr>
      <vt:lpstr>Презентация PowerPoint</vt:lpstr>
      <vt:lpstr>Translate into English</vt:lpstr>
      <vt:lpstr>Презентация PowerPoint</vt:lpstr>
      <vt:lpstr>Презентация PowerPoint</vt:lpstr>
      <vt:lpstr>Презентация PowerPoint</vt:lpstr>
      <vt:lpstr>Презентация PowerPoint</vt:lpstr>
      <vt:lpstr>https://dictionary.cambridge. org/</vt:lpstr>
      <vt:lpstr>air ring  [eə(r) rɪŋ] an inflatable rubber ring used as a cushion to relieve pressure on body points </vt:lpstr>
      <vt:lpstr>bedpan  /ˈbed.pæn/  a flat dish used as a toilet by people who are too ill to get out of bed </vt:lpstr>
      <vt:lpstr>compress [kəmˈpres] Cloth or another material applied under pressure to an area of the skin and held in place for a period of time. Most compresses are used to relieve inflammation.</vt:lpstr>
      <vt:lpstr>dressing   /ˈdres.ɪŋ/  a covering that is put on a cut or an area of damaged skin to protect it  </vt:lpstr>
      <vt:lpstr>bandage  /ˈbæn.dɪdʒ/  (US also gauze) a long, narrow piece of cloth that is tied around an injury or a part of someone's body that has been hurt </vt:lpstr>
      <vt:lpstr>cups [kʌps]</vt:lpstr>
      <vt:lpstr> dropping bottle [ˈdrɒpɪŋ ˈbɒtl] 1: a small pitcher-shaped bottle with a curved or tapered neck used to supply liquids in small amounts (as to test tubes) 2a: a small bottle with a grooved glass stopper and neck permitting the contents to be poured out in drops b: a bottle furnished with a dropper or a glass rod applicator </vt:lpstr>
      <vt:lpstr>enema   /ˈen.ə.mə/   a treatment for cleaning the bowels by filling  them with a liquid through the anus .</vt:lpstr>
      <vt:lpstr>Feeding cup   /ˈfid·ɪŋ kʌp/  Drinking aids that can help disabled individuals to hold straws, drink beverages, or provide liquids assist in making daily independence more possible. </vt:lpstr>
      <vt:lpstr>hot-water bottle  /ˌhɒtˈwɔː.tə ˌbɒt.l/  a rubber container that you fill with very hot water and use to warm a bed or a part of your body </vt:lpstr>
      <vt:lpstr>ice bag [aɪs bæɡ]  a waterproof bag to hold ice  for local application of cold  to the body</vt:lpstr>
      <vt:lpstr>wheelchair  /ˈwiːl.tʃeər/    a chair on wheels that people who are unable to walk use for moving around</vt:lpstr>
      <vt:lpstr>pipette   /pɪˈpet/   a thin glass tube used especially in biology  and chemistry for      measuring or moving a  small amount of       liquid </vt:lpstr>
      <vt:lpstr>mustard plaster  [ˈmʌs.təd ˈplɑː.stər]  a counterirritant and rubefacient plaster containing powdered mustard</vt:lpstr>
      <vt:lpstr>sticking plaster  /ˈstɪk.ɪŋ ˌplɑː.stər/    a piece of material that you can put over a small cut in the skin in order to        protect it and keep it clean </vt:lpstr>
      <vt:lpstr>soap  /səʊp/  a substance used for washing the body or other things </vt:lpstr>
      <vt:lpstr>syringe   /sɪˈrɪndʒ/ a hollow, cylinder-shaped piece of equipment used for sucking liquid out of something or pushing liquid into something, especially one with a needle that can be put under the skin and used to inject drugs, remove small     amounts of blood, etc.</vt:lpstr>
      <vt:lpstr>scissors  /ˈsɪz.əz/ / a device used for cutting materials such as paper, cloth, and hair, consisting of two sharp blades that are joined in the middle, and two handles with holes to put your fingers through </vt:lpstr>
      <vt:lpstr>thermometer  /θəˈmɒm.ɪ.tər/ a device used for measuring temperature,  especially of the air or in a person's body</vt:lpstr>
      <vt:lpstr>Basin  /ˈbeɪ.sən/  - an open, round container shaped like a bowl with sloping sides, used for holding food or liquid</vt:lpstr>
      <vt:lpstr>sponge  /spʌndʒ/ - a soft substance that is full of small holes and can absorb a lot of liquid, and is used for washing and cleaning</vt:lpstr>
      <vt:lpstr>Stretcher    /ˈstretʃər/ a light frame made from two long poles with a cover of soft material stretched between them, used for carrying people who are ill, injured, or dead</vt:lpstr>
      <vt:lpstr>Learn the following word combinations </vt:lpstr>
      <vt:lpstr>Презентация PowerPoint</vt:lpstr>
      <vt:lpstr>Презентация PowerPoint</vt:lpstr>
      <vt:lpstr>Make up correct sentences as much as possible in 5 minutes using the table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юлия сиротина</dc:creator>
  <cp:lastModifiedBy>User</cp:lastModifiedBy>
  <cp:revision>51</cp:revision>
  <dcterms:created xsi:type="dcterms:W3CDTF">2021-01-09T13:40:50Z</dcterms:created>
  <dcterms:modified xsi:type="dcterms:W3CDTF">2021-06-24T08:58:49Z</dcterms:modified>
</cp:coreProperties>
</file>