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aleway"/>
      <p:regular r:id="rId16"/>
      <p:bold r:id="rId17"/>
      <p:italic r:id="rId18"/>
      <p:boldItalic r:id="rId19"/>
    </p:embeddedFont>
    <p:embeddedFont>
      <p:font typeface="Lato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ato-regular.fntdata"/><Relationship Id="rId11" Type="http://schemas.openxmlformats.org/officeDocument/2006/relationships/slide" Target="slides/slide6.xml"/><Relationship Id="rId22" Type="http://schemas.openxmlformats.org/officeDocument/2006/relationships/font" Target="fonts/Lato-italic.fntdata"/><Relationship Id="rId10" Type="http://schemas.openxmlformats.org/officeDocument/2006/relationships/slide" Target="slides/slide5.xml"/><Relationship Id="rId21" Type="http://schemas.openxmlformats.org/officeDocument/2006/relationships/font" Target="fonts/Lato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Lato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aleway-bold.fntdata"/><Relationship Id="rId16" Type="http://schemas.openxmlformats.org/officeDocument/2006/relationships/font" Target="fonts/Raleway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aleway-boldItalic.fntdata"/><Relationship Id="rId6" Type="http://schemas.openxmlformats.org/officeDocument/2006/relationships/slide" Target="slides/slide1.xml"/><Relationship Id="rId18" Type="http://schemas.openxmlformats.org/officeDocument/2006/relationships/font" Target="fonts/Raleway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40cebf9c4a645f9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40cebf9c4a645f9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5052bb956aee4ad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15052bb956aee4ad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5052bb956aee4ad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5052bb956aee4ad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5052bb956aee4ad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5052bb956aee4ad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5052bb956aee4ad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5052bb956aee4ad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15052bb956aee4ad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15052bb956aee4ad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5052bb956aee4ad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15052bb956aee4ad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b25d69146e3e5be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b25d69146e3e5be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b25d69146e3e5be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b25d69146e3e5be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b25d69146e3e5be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b25d69146e3e5be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Google Shape;14;p2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3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Google Shape;28;p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Google Shape;36;p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37" name="Google Shape;37;p5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Google Shape;42;p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Google Shape;43;p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46" name="Google Shape;46;p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Google Shape;49;p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Google Shape;52;p7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53" name="Google Shape;53;p7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Google Shape;59;p8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Google Shape;60;p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Google Shape;63;p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Google Shape;66;p9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67" name="Google Shape;67;p9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Google Shape;68;p9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Google Shape;72;p1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1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1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Google Shape;77;p11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1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Google Shape;79;p1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/>
          <p:nvPr>
            <p:ph type="ctrTitle"/>
          </p:nvPr>
        </p:nvSpPr>
        <p:spPr>
          <a:xfrm>
            <a:off x="378375" y="1322450"/>
            <a:ext cx="84660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Kropki, kreski i ogonki są ważne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87" name="Google Shape;87;p13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rgbClr val="274E13"/>
                </a:solidFill>
              </a:rPr>
              <a:t>               </a:t>
            </a:r>
            <a:r>
              <a:rPr b="1" lang="uk" sz="2400">
                <a:solidFill>
                  <a:srgbClr val="274E13"/>
                </a:solidFill>
                <a:highlight>
                  <a:srgbClr val="FFFF00"/>
                </a:highlight>
              </a:rPr>
              <a:t> </a:t>
            </a:r>
            <a:r>
              <a:rPr b="1" lang="uk" sz="2400">
                <a:solidFill>
                  <a:srgbClr val="274E13"/>
                </a:solidFill>
                <a:highlight>
                  <a:srgbClr val="FFFF00"/>
                </a:highlight>
              </a:rPr>
              <a:t>znaki diakrytyczne w języku polskim</a:t>
            </a:r>
            <a:endParaRPr b="1" sz="2400">
              <a:solidFill>
                <a:srgbClr val="274E13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/>
          <p:nvPr>
            <p:ph type="title"/>
          </p:nvPr>
        </p:nvSpPr>
        <p:spPr>
          <a:xfrm>
            <a:off x="729450" y="1322450"/>
            <a:ext cx="7688400" cy="265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700">
                <a:solidFill>
                  <a:srgbClr val="FFFF00"/>
                </a:solidFill>
              </a:rPr>
              <a:t>Znak diakrytyczny</a:t>
            </a:r>
            <a:r>
              <a:rPr lang="uk"/>
              <a:t> to element dodatkowy, który różni literę lub grupę liter od innych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F00"/>
                </a:solidFill>
              </a:rPr>
              <a:t>Ogonek</a:t>
            </a:r>
            <a:r>
              <a:rPr lang="uk"/>
              <a:t> w nosówkach ą, ę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część - cześć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gęsty - gesty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kąt - kat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sąd - sad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F00"/>
                </a:solidFill>
              </a:rPr>
              <a:t>Кropka</a:t>
            </a:r>
            <a:r>
              <a:rPr lang="uk"/>
              <a:t> nad 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żebro - zebra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ważka - wązka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żółty - złoty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7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F00"/>
                </a:solidFill>
              </a:rPr>
              <a:t>Kreska</a:t>
            </a:r>
            <a:r>
              <a:rPr lang="uk"/>
              <a:t> nad miękkimi ś, ć, ź, ń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nić - nic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właź - właz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zająć - zając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pięć - piec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8"/>
          <p:cNvSpPr txBox="1"/>
          <p:nvPr>
            <p:ph type="title"/>
          </p:nvPr>
        </p:nvSpPr>
        <p:spPr>
          <a:xfrm>
            <a:off x="729450" y="567550"/>
            <a:ext cx="7688400" cy="227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F00"/>
                </a:solidFill>
              </a:rPr>
              <a:t>Kreska</a:t>
            </a:r>
            <a:r>
              <a:rPr lang="uk"/>
              <a:t> nad ó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wóz - woź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trója - troje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Kraków - Krakowa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dróżka - droga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pomóc - pomoc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9"/>
          <p:cNvSpPr txBox="1"/>
          <p:nvPr>
            <p:ph type="title"/>
          </p:nvPr>
        </p:nvSpPr>
        <p:spPr>
          <a:xfrm>
            <a:off x="729450" y="488725"/>
            <a:ext cx="7688400" cy="235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F00"/>
                </a:solidFill>
              </a:rPr>
              <a:t>Kreska prawoskośna</a:t>
            </a:r>
            <a:r>
              <a:rPr lang="uk"/>
              <a:t> w 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woła - wola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dał - dal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łoś - los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cała - cala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pomysł - pomyśl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łuki - luki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"/>
          <p:cNvSpPr txBox="1"/>
          <p:nvPr>
            <p:ph type="title"/>
          </p:nvPr>
        </p:nvSpPr>
        <p:spPr>
          <a:xfrm>
            <a:off x="729450" y="472975"/>
            <a:ext cx="7688400" cy="236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F00"/>
                </a:solidFill>
              </a:rPr>
              <a:t>Ćwiczenie fonetyczne</a:t>
            </a:r>
            <a:endParaRPr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zgas - zgaś, nos - noś, złe - źle, zadanie - żądanie, bak - bąk, blond - błąd.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Źdźbło, gwiżdżę, wąwóz, ćwierć, łabędź, ciężki, niedźwiedź, kość, okrągły, dżdżysty, węższy, dążenie, szczęście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1"/>
          <p:cNvSpPr txBox="1"/>
          <p:nvPr>
            <p:ph type="title"/>
          </p:nvPr>
        </p:nvSpPr>
        <p:spPr>
          <a:xfrm>
            <a:off x="346800" y="851333"/>
            <a:ext cx="8450400" cy="222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F00"/>
                </a:solidFill>
              </a:rPr>
              <a:t>Ćwiczenie ortograficzne</a:t>
            </a:r>
            <a:endParaRPr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wa/ąsy, błen/ękitny, z/żaluzje,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poł/lożtć, słoń/n, koszcz/ść, chó/or, chl/łopak, jeż/ździć, mą/onż,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chodzić/cz, garaz/ż/ź, szczęsz/ście,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niepodl/łegl/łość, go/u/órski, ren/ęka,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kupić/cz, ką/omfort, kolę/enda, wiesz/ś,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blon/ądynka, ś/szwion/ąteczny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 txBox="1"/>
          <p:nvPr>
            <p:ph type="title"/>
          </p:nvPr>
        </p:nvSpPr>
        <p:spPr>
          <a:xfrm>
            <a:off x="729450" y="1797275"/>
            <a:ext cx="7688400" cy="176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6300">
                <a:solidFill>
                  <a:srgbClr val="FFFF00"/>
                </a:solidFill>
              </a:rPr>
              <a:t>Dziękuję za uwagę!</a:t>
            </a:r>
            <a:endParaRPr sz="63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