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embeddedFontLst>
    <p:embeddedFont>
      <p:font typeface="Raleway"/>
      <p:regular r:id="rId16"/>
      <p:bold r:id="rId17"/>
      <p:italic r:id="rId18"/>
      <p:boldItalic r:id="rId19"/>
    </p:embeddedFont>
    <p:embeddedFont>
      <p:font typeface="Lato"/>
      <p:regular r:id="rId20"/>
      <p:bold r:id="rId21"/>
      <p:italic r:id="rId22"/>
      <p:boldItalic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Lato-regular.fntdata"/><Relationship Id="rId11" Type="http://schemas.openxmlformats.org/officeDocument/2006/relationships/slide" Target="slides/slide6.xml"/><Relationship Id="rId22" Type="http://schemas.openxmlformats.org/officeDocument/2006/relationships/font" Target="fonts/Lato-italic.fntdata"/><Relationship Id="rId10" Type="http://schemas.openxmlformats.org/officeDocument/2006/relationships/slide" Target="slides/slide5.xml"/><Relationship Id="rId21" Type="http://schemas.openxmlformats.org/officeDocument/2006/relationships/font" Target="fonts/Lato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schemas.openxmlformats.org/officeDocument/2006/relationships/font" Target="fonts/Lato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Raleway-bold.fntdata"/><Relationship Id="rId16" Type="http://schemas.openxmlformats.org/officeDocument/2006/relationships/font" Target="fonts/Raleway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Raleway-boldItalic.fntdata"/><Relationship Id="rId6" Type="http://schemas.openxmlformats.org/officeDocument/2006/relationships/slide" Target="slides/slide1.xml"/><Relationship Id="rId18" Type="http://schemas.openxmlformats.org/officeDocument/2006/relationships/font" Target="fonts/Raleway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7966871259d8cc47_8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7966871259d8cc47_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7966871259d8cc47_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7966871259d8cc47_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7966871259d8cc47_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7966871259d8cc47_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3c8e74ac76b65c84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3c8e74ac76b65c84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c8e74ac76b65c84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3c8e74ac76b65c84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3c8e74ac76b65c84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3c8e74ac76b65c84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c8e74ac76b65c84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3c8e74ac76b65c84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c8e74ac76b65c84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3c8e74ac76b65c84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3c8e74ac76b65c84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3c8e74ac76b65c84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lt2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" name="Google Shape;14;p2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15" name="Google Shape;15;p2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oogle Shape;18;p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9" name="Google Shape;19;p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" name="Google Shape;21;p3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5" name="Google Shape;25;p4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26" name="Google Shape;26;p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Google Shape;27;p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8" name="Google Shape;28;p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29" name="Google Shape;29;p4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3" name="Google Shape;33;p5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34" name="Google Shape;34;p5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Google Shape;35;p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6" name="Google Shape;36;p5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37" name="Google Shape;37;p5"/>
          <p:cNvSpPr txBox="1"/>
          <p:nvPr>
            <p:ph idx="1" type="body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2" type="body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2" name="Google Shape;42;p6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43" name="Google Shape;43;p6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Google Shape;44;p6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" name="Google Shape;45;p6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46" name="Google Shape;46;p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9" name="Google Shape;49;p7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50" name="Google Shape;50;p7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" name="Google Shape;51;p7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2" name="Google Shape;52;p7"/>
          <p:cNvSpPr txBox="1"/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53" name="Google Shape;53;p7"/>
          <p:cNvSpPr txBox="1"/>
          <p:nvPr>
            <p:ph idx="1" type="body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4" name="Google Shape;54;p7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oogle Shape;56;p8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57" name="Google Shape;57;p8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" name="Google Shape;58;p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9" name="Google Shape;59;p8"/>
          <p:cNvSpPr txBox="1"/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0" name="Google Shape;60;p8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3" name="Google Shape;63;p9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64" name="Google Shape;64;p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" name="Google Shape;65;p9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6" name="Google Shape;66;p9"/>
          <p:cNvSpPr txBox="1"/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67" name="Google Shape;67;p9"/>
          <p:cNvSpPr txBox="1"/>
          <p:nvPr>
            <p:ph idx="1" type="subTitle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68" name="Google Shape;68;p9"/>
          <p:cNvSpPr txBox="1"/>
          <p:nvPr>
            <p:ph idx="2" type="body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9" name="Google Shape;69;p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0"/>
          <p:cNvSpPr txBox="1"/>
          <p:nvPr>
            <p:ph idx="1" type="body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72" name="Google Shape;72;p1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dk1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oogle Shape;74;p11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75" name="Google Shape;75;p11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Google Shape;76;p1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7" name="Google Shape;77;p11"/>
          <p:cNvSpPr txBox="1"/>
          <p:nvPr>
            <p:ph hasCustomPrompt="1" type="title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1"/>
          <p:cNvSpPr txBox="1"/>
          <p:nvPr>
            <p:ph idx="1" type="body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9" name="Google Shape;79;p1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treamline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3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5400"/>
              <a:t>      </a:t>
            </a:r>
            <a:r>
              <a:rPr lang="uk" sz="5400"/>
              <a:t>Czasownik </a:t>
            </a:r>
            <a:r>
              <a:rPr lang="uk" sz="5400">
                <a:solidFill>
                  <a:srgbClr val="CC0000"/>
                </a:solidFill>
              </a:rPr>
              <a:t>być</a:t>
            </a:r>
            <a:r>
              <a:rPr lang="uk" sz="5400"/>
              <a:t> </a:t>
            </a:r>
            <a:endParaRPr sz="5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5400"/>
              <a:t>     w trzech </a:t>
            </a:r>
            <a:r>
              <a:rPr lang="uk" sz="5400"/>
              <a:t>czasach</a:t>
            </a:r>
            <a:endParaRPr sz="5400"/>
          </a:p>
        </p:txBody>
      </p:sp>
      <p:sp>
        <p:nvSpPr>
          <p:cNvPr id="87" name="Google Shape;87;p13"/>
          <p:cNvSpPr txBox="1"/>
          <p:nvPr>
            <p:ph idx="1" type="subTitle"/>
          </p:nvPr>
        </p:nvSpPr>
        <p:spPr>
          <a:xfrm>
            <a:off x="729625" y="3547250"/>
            <a:ext cx="7688100" cy="42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                                                                                                                                    </a:t>
            </a:r>
            <a:r>
              <a:rPr lang="uk">
                <a:solidFill>
                  <a:srgbClr val="E06666"/>
                </a:solidFill>
              </a:rPr>
              <a:t> </a:t>
            </a:r>
            <a:r>
              <a:rPr b="1" lang="uk">
                <a:solidFill>
                  <a:srgbClr val="E06666"/>
                </a:solidFill>
              </a:rPr>
              <a:t> </a:t>
            </a:r>
            <a:r>
              <a:rPr lang="uk" sz="1900">
                <a:solidFill>
                  <a:srgbClr val="990000"/>
                </a:solidFill>
              </a:rPr>
              <a:t>         </a:t>
            </a:r>
            <a:r>
              <a:rPr b="1" lang="uk" sz="2100">
                <a:solidFill>
                  <a:srgbClr val="990000"/>
                </a:solidFill>
              </a:rPr>
              <a:t>język polski</a:t>
            </a:r>
            <a:endParaRPr b="1" sz="2100">
              <a:solidFill>
                <a:srgbClr val="99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 txBox="1"/>
          <p:nvPr>
            <p:ph type="title"/>
          </p:nvPr>
        </p:nvSpPr>
        <p:spPr>
          <a:xfrm>
            <a:off x="729450" y="882875"/>
            <a:ext cx="7688400" cy="372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                   </a:t>
            </a:r>
            <a:r>
              <a:rPr lang="uk" sz="4600" u="sng">
                <a:solidFill>
                  <a:srgbClr val="0000FF"/>
                </a:solidFill>
              </a:rPr>
              <a:t>Czas</a:t>
            </a:r>
            <a:endParaRPr sz="4600" u="sng">
              <a:solidFill>
                <a:srgbClr val="0000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4500">
                <a:solidFill>
                  <a:srgbClr val="FFFF00"/>
                </a:solidFill>
              </a:rPr>
              <a:t>przeszły</a:t>
            </a:r>
            <a:r>
              <a:rPr lang="uk"/>
              <a:t>                                </a:t>
            </a:r>
            <a:endParaRPr>
              <a:solidFill>
                <a:srgbClr val="FFFF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     </a:t>
            </a:r>
            <a:r>
              <a:rPr lang="uk" sz="4500">
                <a:solidFill>
                  <a:srgbClr val="FFFF00"/>
                </a:solidFill>
              </a:rPr>
              <a:t>teraźniejszy</a:t>
            </a:r>
            <a:endParaRPr sz="4500">
              <a:solidFill>
                <a:srgbClr val="FFFF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                          </a:t>
            </a:r>
            <a:r>
              <a:rPr lang="uk" sz="4500">
                <a:solidFill>
                  <a:srgbClr val="FFFF00"/>
                </a:solidFill>
              </a:rPr>
              <a:t>przyszły</a:t>
            </a:r>
            <a:endParaRPr sz="4500">
              <a:solidFill>
                <a:srgbClr val="FFFF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          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/>
          <p:nvPr>
            <p:ph type="title"/>
          </p:nvPr>
        </p:nvSpPr>
        <p:spPr>
          <a:xfrm>
            <a:off x="729450" y="614850"/>
            <a:ext cx="7688400" cy="428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       </a:t>
            </a:r>
            <a:r>
              <a:rPr lang="uk" u="sng">
                <a:solidFill>
                  <a:srgbClr val="FFFF00"/>
                </a:solidFill>
              </a:rPr>
              <a:t>Czas teraźniejszy</a:t>
            </a:r>
            <a:endParaRPr u="sng">
              <a:solidFill>
                <a:srgbClr val="FFFF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u="sng">
              <a:solidFill>
                <a:srgbClr val="FFFF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2CC"/>
                </a:solidFill>
              </a:rPr>
              <a:t>ja    jestem           my jesteśmy</a:t>
            </a:r>
            <a:endParaRPr>
              <a:solidFill>
                <a:srgbClr val="FFF2CC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2CC"/>
                </a:solidFill>
              </a:rPr>
              <a:t>ty    jesteś             wy jesteście</a:t>
            </a:r>
            <a:endParaRPr>
              <a:solidFill>
                <a:srgbClr val="FFF2CC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2CC"/>
                </a:solidFill>
              </a:rPr>
              <a:t>on   jest                 oni są</a:t>
            </a:r>
            <a:endParaRPr>
              <a:solidFill>
                <a:srgbClr val="FFF2CC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2CC"/>
                </a:solidFill>
              </a:rPr>
              <a:t>ona jest                 one są</a:t>
            </a:r>
            <a:endParaRPr>
              <a:solidFill>
                <a:srgbClr val="FFF2CC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2CC"/>
                </a:solidFill>
              </a:rPr>
              <a:t>ono jest</a:t>
            </a:r>
            <a:endParaRPr>
              <a:solidFill>
                <a:srgbClr val="FFF2CC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6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900">
                <a:solidFill>
                  <a:srgbClr val="274E13"/>
                </a:solidFill>
              </a:rPr>
              <a:t>                             </a:t>
            </a:r>
            <a:r>
              <a:rPr lang="uk" sz="2900">
                <a:solidFill>
                  <a:srgbClr val="274E13"/>
                </a:solidFill>
              </a:rPr>
              <a:t>Oni czy one?</a:t>
            </a:r>
            <a:endParaRPr sz="2900">
              <a:solidFill>
                <a:srgbClr val="274E13"/>
              </a:solidFill>
            </a:endParaRPr>
          </a:p>
        </p:txBody>
      </p:sp>
      <p:sp>
        <p:nvSpPr>
          <p:cNvPr id="103" name="Google Shape;103;p16"/>
          <p:cNvSpPr txBox="1"/>
          <p:nvPr>
            <p:ph idx="1" type="body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900">
                <a:solidFill>
                  <a:srgbClr val="FF0000"/>
                </a:solidFill>
              </a:rPr>
              <a:t>Oni - w tej grupie jest mężczyzna: </a:t>
            </a:r>
            <a:r>
              <a:rPr b="1" lang="uk" sz="1900">
                <a:solidFill>
                  <a:srgbClr val="000000"/>
                </a:solidFill>
              </a:rPr>
              <a:t>chłopcy</a:t>
            </a:r>
            <a:endParaRPr b="1" sz="19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900">
                <a:solidFill>
                  <a:srgbClr val="000000"/>
                </a:solidFill>
              </a:rPr>
              <a:t>Rodzice</a:t>
            </a:r>
            <a:endParaRPr b="1" sz="19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900">
                <a:solidFill>
                  <a:srgbClr val="000000"/>
                </a:solidFill>
              </a:rPr>
              <a:t>Marek i Ola</a:t>
            </a:r>
            <a:endParaRPr b="1" sz="19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" sz="1900">
                <a:solidFill>
                  <a:srgbClr val="000000"/>
                </a:solidFill>
              </a:rPr>
              <a:t>Adam i Darek</a:t>
            </a:r>
            <a:endParaRPr b="1" sz="1900">
              <a:solidFill>
                <a:srgbClr val="000000"/>
              </a:solidFill>
            </a:endParaRPr>
          </a:p>
        </p:txBody>
      </p:sp>
      <p:sp>
        <p:nvSpPr>
          <p:cNvPr id="104" name="Google Shape;104;p16"/>
          <p:cNvSpPr txBox="1"/>
          <p:nvPr>
            <p:ph idx="2" type="body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900">
                <a:solidFill>
                  <a:srgbClr val="FF0000"/>
                </a:solidFill>
              </a:rPr>
              <a:t>One - tu nie ma mężczyzny:</a:t>
            </a:r>
            <a:endParaRPr b="1" sz="1900"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900">
                <a:solidFill>
                  <a:srgbClr val="000000"/>
                </a:solidFill>
              </a:rPr>
              <a:t>dziewczyny</a:t>
            </a:r>
            <a:endParaRPr b="1" sz="19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900">
                <a:solidFill>
                  <a:srgbClr val="000000"/>
                </a:solidFill>
              </a:rPr>
              <a:t>dzieci</a:t>
            </a:r>
            <a:endParaRPr b="1" sz="19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900">
                <a:solidFill>
                  <a:srgbClr val="000000"/>
                </a:solidFill>
              </a:rPr>
              <a:t>komputery</a:t>
            </a:r>
            <a:endParaRPr b="1" sz="19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" sz="1900">
                <a:solidFill>
                  <a:srgbClr val="000000"/>
                </a:solidFill>
              </a:rPr>
              <a:t>Ola i Kasiа</a:t>
            </a:r>
            <a:endParaRPr b="1" sz="19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7"/>
          <p:cNvSpPr txBox="1"/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Proszę zamienić na </a:t>
            </a:r>
            <a:r>
              <a:rPr lang="uk">
                <a:solidFill>
                  <a:srgbClr val="990000"/>
                </a:solidFill>
              </a:rPr>
              <a:t>oni</a:t>
            </a:r>
            <a:r>
              <a:rPr lang="uk"/>
              <a:t> lub </a:t>
            </a:r>
            <a:r>
              <a:rPr lang="uk">
                <a:solidFill>
                  <a:srgbClr val="990000"/>
                </a:solidFill>
              </a:rPr>
              <a:t>one</a:t>
            </a:r>
            <a:r>
              <a:rPr lang="uk"/>
              <a:t>:</a:t>
            </a:r>
            <a:endParaRPr/>
          </a:p>
        </p:txBody>
      </p:sp>
      <p:sp>
        <p:nvSpPr>
          <p:cNvPr id="110" name="Google Shape;110;p17"/>
          <p:cNvSpPr txBox="1"/>
          <p:nvPr>
            <p:ph idx="1" type="subTitle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17"/>
          <p:cNvSpPr txBox="1"/>
          <p:nvPr>
            <p:ph idx="2" type="body"/>
          </p:nvPr>
        </p:nvSpPr>
        <p:spPr>
          <a:xfrm>
            <a:off x="4950375" y="441425"/>
            <a:ext cx="3598200" cy="438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Koleżanki -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Oleg i Roman - 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Komputery - 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Nadia i Bogdan - 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Rodzice - 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Długopisy i ołówki - 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Ela i Ola -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Dzieci - </a:t>
            </a:r>
            <a:endParaRPr b="1" sz="27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8"/>
          <p:cNvSpPr txBox="1"/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Proszę użyć czasownika </a:t>
            </a:r>
            <a:r>
              <a:rPr lang="uk">
                <a:solidFill>
                  <a:srgbClr val="FF0000"/>
                </a:solidFill>
              </a:rPr>
              <a:t>być</a:t>
            </a:r>
            <a:r>
              <a:rPr lang="uk"/>
              <a:t> w czasie </a:t>
            </a:r>
            <a:r>
              <a:rPr lang="uk">
                <a:solidFill>
                  <a:srgbClr val="990000"/>
                </a:solidFill>
              </a:rPr>
              <a:t>teraźniejszym</a:t>
            </a:r>
            <a:r>
              <a:rPr lang="uk"/>
              <a:t>:</a:t>
            </a:r>
            <a:endParaRPr/>
          </a:p>
        </p:txBody>
      </p:sp>
      <p:sp>
        <p:nvSpPr>
          <p:cNvPr id="117" name="Google Shape;117;p18"/>
          <p:cNvSpPr txBox="1"/>
          <p:nvPr>
            <p:ph idx="1" type="subTitle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18"/>
          <p:cNvSpPr txBox="1"/>
          <p:nvPr>
            <p:ph idx="2" type="body"/>
          </p:nvPr>
        </p:nvSpPr>
        <p:spPr>
          <a:xfrm>
            <a:off x="4918850" y="488725"/>
            <a:ext cx="3629700" cy="424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Ja … z Ukrainy</a:t>
            </a:r>
            <a:r>
              <a:rPr lang="uk">
                <a:solidFill>
                  <a:srgbClr val="000000"/>
                </a:solidFill>
              </a:rPr>
              <a:t>.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On … Polakiem.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My … teraz w domu.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Ty … dobrym bratem.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Wy … Hiszpankami.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Adam … z Krakowa.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To dziecko … z mamą.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Ola i Marek … w szkole.</a:t>
            </a:r>
            <a:endParaRPr b="1" sz="27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9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19"/>
          <p:cNvSpPr txBox="1"/>
          <p:nvPr>
            <p:ph type="title"/>
          </p:nvPr>
        </p:nvSpPr>
        <p:spPr>
          <a:xfrm>
            <a:off x="500075" y="283775"/>
            <a:ext cx="8643900" cy="461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                 </a:t>
            </a:r>
            <a:r>
              <a:rPr lang="uk" u="sng">
                <a:solidFill>
                  <a:srgbClr val="FFFF00"/>
                </a:solidFill>
              </a:rPr>
              <a:t>Czas przeszły</a:t>
            </a:r>
            <a:endParaRPr u="sng">
              <a:solidFill>
                <a:srgbClr val="FFFF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u="sng">
              <a:solidFill>
                <a:srgbClr val="FFFF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2CC"/>
                </a:solidFill>
              </a:rPr>
              <a:t>ja    byłem/byłam   my byliśmy/byłyśmy</a:t>
            </a:r>
            <a:endParaRPr>
              <a:solidFill>
                <a:srgbClr val="FFF2CC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2CC"/>
                </a:solidFill>
              </a:rPr>
              <a:t>ty    byłeś/byłaś       wy byliście/byłyście</a:t>
            </a:r>
            <a:endParaRPr>
              <a:solidFill>
                <a:srgbClr val="FFF2CC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2CC"/>
                </a:solidFill>
              </a:rPr>
              <a:t>on   był                         oni byli</a:t>
            </a:r>
            <a:endParaRPr>
              <a:solidFill>
                <a:srgbClr val="FFF2CC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2CC"/>
                </a:solidFill>
              </a:rPr>
              <a:t>ona była                      one były</a:t>
            </a:r>
            <a:endParaRPr>
              <a:solidFill>
                <a:srgbClr val="FFF2CC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2CC"/>
                </a:solidFill>
              </a:rPr>
              <a:t>ono było</a:t>
            </a:r>
            <a:endParaRPr>
              <a:solidFill>
                <a:srgbClr val="FFF2CC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0"/>
          <p:cNvSpPr txBox="1"/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Proszę użyć czasownika </a:t>
            </a:r>
            <a:r>
              <a:rPr lang="uk">
                <a:solidFill>
                  <a:srgbClr val="FF0000"/>
                </a:solidFill>
              </a:rPr>
              <a:t>być</a:t>
            </a:r>
            <a:r>
              <a:rPr lang="uk"/>
              <a:t> w czasie </a:t>
            </a:r>
            <a:r>
              <a:rPr lang="uk">
                <a:solidFill>
                  <a:srgbClr val="990000"/>
                </a:solidFill>
              </a:rPr>
              <a:t>przeszłym</a:t>
            </a:r>
            <a:r>
              <a:rPr lang="uk"/>
              <a:t>:</a:t>
            </a:r>
            <a:endParaRPr/>
          </a:p>
        </p:txBody>
      </p:sp>
      <p:sp>
        <p:nvSpPr>
          <p:cNvPr id="130" name="Google Shape;130;p20"/>
          <p:cNvSpPr txBox="1"/>
          <p:nvPr>
            <p:ph idx="1" type="subTitle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20"/>
          <p:cNvSpPr txBox="1"/>
          <p:nvPr>
            <p:ph idx="2" type="body"/>
          </p:nvPr>
        </p:nvSpPr>
        <p:spPr>
          <a:xfrm>
            <a:off x="4887300" y="315300"/>
            <a:ext cx="3972900" cy="450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Ona … we Francji.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Ja … tam z tatą.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My … zmęczeni.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Ty … w bibliotece.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Anna … w górach.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Wy … </a:t>
            </a:r>
            <a:r>
              <a:rPr b="1" lang="uk" sz="2700">
                <a:solidFill>
                  <a:srgbClr val="000000"/>
                </a:solidFill>
              </a:rPr>
              <a:t>nad</a:t>
            </a:r>
            <a:r>
              <a:rPr b="1" lang="uk" sz="2700">
                <a:solidFill>
                  <a:srgbClr val="000000"/>
                </a:solidFill>
              </a:rPr>
              <a:t> morzem.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Ela i Darek … w Kijowie.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Zosia i Ala … w sklepie.</a:t>
            </a:r>
            <a:endParaRPr b="1" sz="2700">
              <a:solidFill>
                <a:srgbClr val="000000"/>
              </a:solidFill>
            </a:endParaRPr>
          </a:p>
        </p:txBody>
      </p:sp>
      <p:sp>
        <p:nvSpPr>
          <p:cNvPr id="132" name="Google Shape;132;p20"/>
          <p:cNvSpPr txBox="1"/>
          <p:nvPr>
            <p:ph idx="1" type="subTitle"/>
          </p:nvPr>
        </p:nvSpPr>
        <p:spPr>
          <a:xfrm>
            <a:off x="877350" y="3313925"/>
            <a:ext cx="33009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1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21"/>
          <p:cNvSpPr txBox="1"/>
          <p:nvPr>
            <p:ph type="title"/>
          </p:nvPr>
        </p:nvSpPr>
        <p:spPr>
          <a:xfrm>
            <a:off x="729450" y="614850"/>
            <a:ext cx="7688400" cy="428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           </a:t>
            </a:r>
            <a:r>
              <a:rPr lang="uk" u="sng">
                <a:solidFill>
                  <a:srgbClr val="FFFF00"/>
                </a:solidFill>
              </a:rPr>
              <a:t>Czas przyszły</a:t>
            </a:r>
            <a:endParaRPr u="sng">
              <a:solidFill>
                <a:srgbClr val="FFFF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u="sng">
              <a:solidFill>
                <a:srgbClr val="FFFF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2CC"/>
                </a:solidFill>
              </a:rPr>
              <a:t>ja    będę              my będziemy</a:t>
            </a:r>
            <a:endParaRPr>
              <a:solidFill>
                <a:srgbClr val="FFF2CC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2CC"/>
                </a:solidFill>
              </a:rPr>
              <a:t>ty    będziesz       wy będziecie</a:t>
            </a:r>
            <a:endParaRPr>
              <a:solidFill>
                <a:srgbClr val="FFF2CC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2CC"/>
                </a:solidFill>
              </a:rPr>
              <a:t>on   będzie           oni będą</a:t>
            </a:r>
            <a:endParaRPr>
              <a:solidFill>
                <a:srgbClr val="FFF2CC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2CC"/>
                </a:solidFill>
              </a:rPr>
              <a:t>ona będzie           one będą</a:t>
            </a:r>
            <a:endParaRPr>
              <a:solidFill>
                <a:srgbClr val="FFF2CC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FFF2CC"/>
                </a:solidFill>
              </a:rPr>
              <a:t>ono będzie</a:t>
            </a:r>
            <a:endParaRPr>
              <a:solidFill>
                <a:srgbClr val="FFF2CC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2"/>
          <p:cNvSpPr txBox="1"/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Proszę użyć czasownika </a:t>
            </a:r>
            <a:r>
              <a:rPr lang="uk">
                <a:solidFill>
                  <a:srgbClr val="FF0000"/>
                </a:solidFill>
              </a:rPr>
              <a:t>być</a:t>
            </a:r>
            <a:r>
              <a:rPr lang="uk"/>
              <a:t> w czasie </a:t>
            </a:r>
            <a:r>
              <a:rPr lang="uk">
                <a:solidFill>
                  <a:srgbClr val="990000"/>
                </a:solidFill>
              </a:rPr>
              <a:t>przyszłym</a:t>
            </a:r>
            <a:r>
              <a:rPr lang="uk"/>
              <a:t>:</a:t>
            </a:r>
            <a:endParaRPr/>
          </a:p>
        </p:txBody>
      </p:sp>
      <p:sp>
        <p:nvSpPr>
          <p:cNvPr id="144" name="Google Shape;144;p22"/>
          <p:cNvSpPr txBox="1"/>
          <p:nvPr>
            <p:ph idx="1" type="subTitle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22"/>
          <p:cNvSpPr txBox="1"/>
          <p:nvPr>
            <p:ph idx="2" type="body"/>
          </p:nvPr>
        </p:nvSpPr>
        <p:spPr>
          <a:xfrm>
            <a:off x="4840025" y="268025"/>
            <a:ext cx="3957300" cy="452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On … na </a:t>
            </a:r>
            <a:r>
              <a:rPr b="1" lang="uk" sz="2700">
                <a:solidFill>
                  <a:srgbClr val="000000"/>
                </a:solidFill>
              </a:rPr>
              <a:t>lekcji polskiego</a:t>
            </a:r>
            <a:r>
              <a:rPr b="1" lang="uk" sz="2700">
                <a:solidFill>
                  <a:srgbClr val="000000"/>
                </a:solidFill>
              </a:rPr>
              <a:t>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Ja … czytać tekst.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Oni … na boisku.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Kasia … w aptece.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My … w Polsce jutro.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Ty … gotować obiad.</a:t>
            </a:r>
            <a:endParaRPr b="1" sz="27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" sz="2700">
                <a:solidFill>
                  <a:srgbClr val="000000"/>
                </a:solidFill>
              </a:rPr>
              <a:t>Wy … szczęśliwi.</a:t>
            </a:r>
            <a:endParaRPr b="1" sz="2700">
              <a:solidFill>
                <a:srgbClr val="000000"/>
              </a:solidFill>
            </a:endParaRPr>
          </a:p>
        </p:txBody>
      </p:sp>
      <p:sp>
        <p:nvSpPr>
          <p:cNvPr id="146" name="Google Shape;146;p22"/>
          <p:cNvSpPr txBox="1"/>
          <p:nvPr>
            <p:ph idx="1" type="subTitle"/>
          </p:nvPr>
        </p:nvSpPr>
        <p:spPr>
          <a:xfrm>
            <a:off x="877350" y="3313925"/>
            <a:ext cx="33009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