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embeddedFontLst>
    <p:embeddedFont>
      <p:font typeface="Nunito"/>
      <p:regular r:id="rId10"/>
      <p:bold r:id="rId11"/>
      <p:italic r:id="rId12"/>
      <p:boldItalic r:id="rId13"/>
    </p:embeddedFont>
    <p:embeddedFont>
      <p:font typeface="Maven Pro"/>
      <p:regular r:id="rId14"/>
      <p:bold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16" roundtripDataSignature="AMtx7mheaulP+Y2DJmMpwz6ZufGb1QHk+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Nunito-bold.fntdata"/><Relationship Id="rId10" Type="http://schemas.openxmlformats.org/officeDocument/2006/relationships/font" Target="fonts/Nunito-regular.fntdata"/><Relationship Id="rId13" Type="http://schemas.openxmlformats.org/officeDocument/2006/relationships/font" Target="fonts/Nunito-boldItalic.fntdata"/><Relationship Id="rId12" Type="http://schemas.openxmlformats.org/officeDocument/2006/relationships/font" Target="fonts/Nunito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avenPro-bold.fntdata"/><Relationship Id="rId14" Type="http://schemas.openxmlformats.org/officeDocument/2006/relationships/font" Target="fonts/MavenPro-regular.fntdata"/><Relationship Id="rId16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5" name="Google Shape;27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6" name="Google Shape;28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1" name="Google Shape;29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6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6"/>
            <p:cNvGrpSpPr/>
            <p:nvPr/>
          </p:nvGrpSpPr>
          <p:grpSpPr>
            <a:xfrm>
              <a:off x="7343003" y="4453711"/>
              <a:ext cx="316800" cy="688512"/>
              <a:chOff x="7343003" y="4453711"/>
              <a:chExt cx="316800" cy="688512"/>
            </a:xfrm>
          </p:grpSpPr>
          <p:sp>
            <p:nvSpPr>
              <p:cNvPr id="12" name="Google Shape;12;p6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3;p6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Google Shape;14;p6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6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p6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7;p6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" name="Google Shape;18;p6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6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" name="Google Shape;20;p6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21;p6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" name="Google Shape;22;p6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" name="Google Shape;23;p6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6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" name="Google Shape;25;p6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6;p6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p6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8;p6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9" name="Google Shape;29;p6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6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6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2" name="Google Shape;32;p6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6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" name="Google Shape;34;p6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fmla="val 8244818" name="adj1"/>
                  <a:gd fmla="val 16246175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35;p6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6" name="Google Shape;36;p6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7" name="Google Shape;37;p6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6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p6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0" name="Google Shape;40;p6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6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6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fmla="val 8801158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6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6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fmla="val 1255410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6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6" name="Google Shape;46;p6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6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51" name="Google Shape;51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7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146769" y="3406"/>
            <a:ext cx="1233214" cy="1384535"/>
            <a:chOff x="146769" y="3406"/>
            <a:chExt cx="1233214" cy="1384535"/>
          </a:xfrm>
        </p:grpSpPr>
        <p:grpSp>
          <p:nvGrpSpPr>
            <p:cNvPr id="57" name="Google Shape;57;p8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8" name="Google Shape;58;p8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" name="Google Shape;59;p8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0" name="Google Shape;60;p8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61" name="Google Shape;61;p8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" name="Google Shape;62;p8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8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4" name="Google Shape;64;p8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65" name="Google Shape;65;p8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6" name="Google Shape;66;p8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" name="Google Shape;67;p8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" name="Google Shape;68;p8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69" name="Google Shape;69;p8"/>
          <p:cNvGrpSpPr/>
          <p:nvPr/>
        </p:nvGrpSpPr>
        <p:grpSpPr>
          <a:xfrm>
            <a:off x="6775084" y="2904008"/>
            <a:ext cx="2186147" cy="2239500"/>
            <a:chOff x="6775084" y="2904008"/>
            <a:chExt cx="2186147" cy="2239500"/>
          </a:xfrm>
        </p:grpSpPr>
        <p:grpSp>
          <p:nvGrpSpPr>
            <p:cNvPr id="70" name="Google Shape;70;p8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71" name="Google Shape;71;p8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" name="Google Shape;72;p8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3" name="Google Shape;73;p8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74" name="Google Shape;74;p8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5" name="Google Shape;75;p8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" name="Google Shape;76;p8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7" name="Google Shape;77;p8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8" name="Google Shape;78;p8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" name="Google Shape;79;p8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8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" name="Google Shape;81;p8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2" name="Google Shape;82;p8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83" name="Google Shape;83;p8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84;p8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" name="Google Shape;85;p8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8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8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88" name="Google Shape;88;p8"/>
          <p:cNvSpPr txBox="1"/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9" name="Google Shape;89;p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oogle Shape;91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2" name="Google Shape;92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4" name="Google Shape;94;p9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5" name="Google Shape;95;p9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6" name="Google Shape;96;p9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Google Shape;98;p10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9" name="Google Shape;99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1" name="Google Shape;101;p10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2" name="Google Shape;102;p10"/>
          <p:cNvSpPr txBox="1"/>
          <p:nvPr>
            <p:ph idx="1" type="body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3" name="Google Shape;103;p10"/>
          <p:cNvSpPr txBox="1"/>
          <p:nvPr>
            <p:ph idx="2" type="body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4" name="Google Shape;104;p10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11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1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9" name="Google Shape;109;p11"/>
          <p:cNvSpPr txBox="1"/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0" name="Google Shape;110;p11"/>
          <p:cNvSpPr txBox="1"/>
          <p:nvPr>
            <p:ph idx="1" type="body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11" name="Google Shape;111;p1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12"/>
          <p:cNvGrpSpPr/>
          <p:nvPr/>
        </p:nvGrpSpPr>
        <p:grpSpPr>
          <a:xfrm>
            <a:off x="6866714" y="1255"/>
            <a:ext cx="2267380" cy="2601741"/>
            <a:chOff x="6790514" y="1255"/>
            <a:chExt cx="2267380" cy="2601741"/>
          </a:xfrm>
        </p:grpSpPr>
        <p:grpSp>
          <p:nvGrpSpPr>
            <p:cNvPr id="114" name="Google Shape;114;p12"/>
            <p:cNvGrpSpPr/>
            <p:nvPr/>
          </p:nvGrpSpPr>
          <p:grpSpPr>
            <a:xfrm>
              <a:off x="7067536" y="1255"/>
              <a:ext cx="1990358" cy="1990303"/>
              <a:chOff x="7067536" y="1255"/>
              <a:chExt cx="1990358" cy="1990303"/>
            </a:xfrm>
          </p:grpSpPr>
          <p:sp>
            <p:nvSpPr>
              <p:cNvPr id="115" name="Google Shape;115;p12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12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12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8" name="Google Shape;118;p12"/>
            <p:cNvGrpSpPr/>
            <p:nvPr/>
          </p:nvGrpSpPr>
          <p:grpSpPr>
            <a:xfrm>
              <a:off x="8207126" y="1807997"/>
              <a:ext cx="795000" cy="795000"/>
              <a:chOff x="8207126" y="1807997"/>
              <a:chExt cx="795000" cy="795000"/>
            </a:xfrm>
          </p:grpSpPr>
          <p:sp>
            <p:nvSpPr>
              <p:cNvPr id="119" name="Google Shape;119;p12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12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12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22" name="Google Shape;122;p12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12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4" name="Google Shape;124;p12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25" name="Google Shape;125;p12"/>
          <p:cNvSpPr txBox="1"/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6" name="Google Shape;126;p1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13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13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3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1" name="Google Shape;131;p13"/>
          <p:cNvSpPr txBox="1"/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2" name="Google Shape;132;p13"/>
          <p:cNvSpPr txBox="1"/>
          <p:nvPr>
            <p:ph idx="1" type="subTitle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33" name="Google Shape;133;p13"/>
          <p:cNvSpPr txBox="1"/>
          <p:nvPr>
            <p:ph idx="2" type="body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34" name="Google Shape;134;p1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4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1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9" name="Google Shape;139;p14"/>
          <p:cNvSpPr txBox="1"/>
          <p:nvPr>
            <p:ph idx="1" type="body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40" name="Google Shape;140;p14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5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5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5" name="Google Shape;145;p15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6" name="Google Shape;146;p1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7" name="Google Shape;147;p1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8" name="Google Shape;148;p15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" name="Google Shape;150;p15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" name="Google Shape;151;p1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" name="Google Shape;152;p15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" name="Google Shape;153;p1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54" name="Google Shape;154;p15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6" name="Google Shape;156;p15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" name="Google Shape;157;p1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" name="Google Shape;158;p1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59" name="Google Shape;159;p15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" name="Google Shape;161;p1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2" name="Google Shape;162;p1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3" name="Google Shape;163;p15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5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5" name="Google Shape;165;p15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6" name="Google Shape;166;p15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7" name="Google Shape;167;p15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8" name="Google Shape;168;p15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9" name="Google Shape;169;p15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5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1" name="Google Shape;171;p15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2" name="Google Shape;172;p15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3" name="Google Shape;173;p15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4" name="Google Shape;174;p15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5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6" name="Google Shape;176;p15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7" name="Google Shape;177;p15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8" name="Google Shape;178;p15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5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0" name="Google Shape;180;p15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1" name="Google Shape;181;p15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2" name="Google Shape;182;p15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3" name="Google Shape;183;p15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4" name="Google Shape;184;p15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5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6" name="Google Shape;186;p15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7" name="Google Shape;187;p15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8" name="Google Shape;188;p15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9" name="Google Shape;189;p15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5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1" name="Google Shape;191;p15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" name="Google Shape;192;p15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" name="Google Shape;193;p15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4" name="Google Shape;194;p15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5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" name="Google Shape;196;p15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" name="Google Shape;197;p15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8" name="Google Shape;198;p15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5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" name="Google Shape;200;p15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" name="Google Shape;201;p15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" name="Google Shape;202;p15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3" name="Google Shape;203;p15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5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" name="Google Shape;205;p15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" name="Google Shape;206;p15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" name="Google Shape;207;p15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8" name="Google Shape;208;p15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5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" name="Google Shape;210;p15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" name="Google Shape;211;p15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" name="Google Shape;212;p15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" name="Google Shape;213;p15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4" name="Google Shape;214;p15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5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6" name="Google Shape;216;p15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7" name="Google Shape;217;p15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8" name="Google Shape;218;p15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9" name="Google Shape;219;p15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5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1" name="Google Shape;221;p15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2" name="Google Shape;222;p15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23" name="Google Shape;223;p15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5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5" name="Google Shape;225;p15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6" name="Google Shape;226;p15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7" name="Google Shape;227;p15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28" name="Google Shape;228;p15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5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0" name="Google Shape;230;p15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1" name="Google Shape;231;p15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2" name="Google Shape;232;p15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3" name="Google Shape;233;p15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4" name="Google Shape;234;p15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5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6" name="Google Shape;236;p15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7" name="Google Shape;237;p15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8" name="Google Shape;238;p15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9" name="Google Shape;239;p15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5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1" name="Google Shape;241;p15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2" name="Google Shape;242;p15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43" name="Google Shape;243;p15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5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5" name="Google Shape;245;p15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6" name="Google Shape;246;p15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7" name="Google Shape;247;p15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8" name="Google Shape;248;p15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49" name="Google Shape;249;p15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5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1" name="Google Shape;251;p15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2" name="Google Shape;252;p15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3" name="Google Shape;253;p15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54" name="Google Shape;254;p15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5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6" name="Google Shape;256;p15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7" name="Google Shape;257;p15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8" name="Google Shape;258;p15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59" name="Google Shape;259;p15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5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1" name="Google Shape;261;p15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2" name="Google Shape;262;p15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63" name="Google Shape;263;p15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5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5" name="Google Shape;265;p15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6" name="Google Shape;266;p15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7" name="Google Shape;267;p15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68" name="Google Shape;268;p15"/>
          <p:cNvSpPr txBox="1"/>
          <p:nvPr>
            <p:ph hasCustomPrompt="1" type="title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5"/>
          <p:cNvSpPr txBox="1"/>
          <p:nvPr>
            <p:ph idx="1" type="body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0" name="Google Shape;270;p1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mentu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/>
        </p:txBody>
      </p:sp>
      <p:sp>
        <p:nvSpPr>
          <p:cNvPr id="7" name="Google Shape;7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b="0" i="0" sz="13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-2984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-2984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-2984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-2984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-2984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-2984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-2984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-2984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" name="Google Shape;8;p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uk">
                <a:solidFill>
                  <a:srgbClr val="000000"/>
                </a:solidFill>
              </a:rPr>
              <a:t>Co czy że? 🤷‍♀️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278" name="Google Shape;278;p1"/>
          <p:cNvSpPr txBox="1"/>
          <p:nvPr>
            <p:ph idx="1" type="subTitle"/>
          </p:nvPr>
        </p:nvSpPr>
        <p:spPr>
          <a:xfrm>
            <a:off x="3155376" y="4004449"/>
            <a:ext cx="4255500" cy="8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b="1" lang="uk">
                <a:solidFill>
                  <a:srgbClr val="000000"/>
                </a:solidFill>
              </a:rPr>
              <a:t>język polski</a:t>
            </a:r>
            <a:endParaRPr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"/>
          <p:cNvSpPr txBox="1"/>
          <p:nvPr>
            <p:ph type="title"/>
          </p:nvPr>
        </p:nvSpPr>
        <p:spPr>
          <a:xfrm>
            <a:off x="362600" y="332875"/>
            <a:ext cx="8781300" cy="452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Co</a:t>
            </a:r>
            <a:r>
              <a:rPr lang="uk"/>
              <a:t>:  </a:t>
            </a:r>
            <a:r>
              <a:rPr lang="uk">
                <a:solidFill>
                  <a:srgbClr val="0000FF"/>
                </a:solidFill>
              </a:rPr>
              <a:t> 1. На початку запитань</a:t>
            </a:r>
            <a:r>
              <a:rPr lang="uk"/>
              <a:t>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           </a:t>
            </a:r>
            <a:r>
              <a:rPr lang="uk">
                <a:solidFill>
                  <a:srgbClr val="FF0000"/>
                </a:solidFill>
              </a:rPr>
              <a:t>Co</a:t>
            </a:r>
            <a:r>
              <a:rPr lang="uk"/>
              <a:t> to jest?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</a:t>
            </a:r>
            <a:r>
              <a:rPr lang="uk">
                <a:solidFill>
                  <a:srgbClr val="0000FF"/>
                </a:solidFill>
              </a:rPr>
              <a:t>        2.У складному реченні ( умова: якщо відкинути першу частину, залишиться запитання):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           </a:t>
            </a:r>
            <a:r>
              <a:rPr lang="uk">
                <a:highlight>
                  <a:srgbClr val="00FFFF"/>
                </a:highlight>
              </a:rPr>
              <a:t>   Zawsze wiedziałam</a:t>
            </a:r>
            <a:r>
              <a:rPr lang="uk"/>
              <a:t>, </a:t>
            </a:r>
            <a:r>
              <a:rPr lang="uk">
                <a:solidFill>
                  <a:srgbClr val="FF0000"/>
                </a:solidFill>
              </a:rPr>
              <a:t>co</a:t>
            </a:r>
            <a:r>
              <a:rPr lang="uk"/>
              <a:t> on chce zrobić.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        3.</a:t>
            </a:r>
            <a:r>
              <a:rPr lang="uk">
                <a:solidFill>
                  <a:srgbClr val="FF0000"/>
                </a:solidFill>
              </a:rPr>
              <a:t>Со</a:t>
            </a:r>
            <a:r>
              <a:rPr lang="uk">
                <a:solidFill>
                  <a:srgbClr val="0000FF"/>
                </a:solidFill>
              </a:rPr>
              <a:t>, яке можна замінити на który, jaki</a:t>
            </a:r>
            <a:r>
              <a:rPr lang="uk"/>
              <a:t>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            Podaj kubek, </a:t>
            </a:r>
            <a:r>
              <a:rPr lang="uk">
                <a:solidFill>
                  <a:srgbClr val="FF0000"/>
                </a:solidFill>
              </a:rPr>
              <a:t>co</a:t>
            </a:r>
            <a:r>
              <a:rPr lang="uk"/>
              <a:t> stoi na stole.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        4. </a:t>
            </a:r>
            <a:r>
              <a:rPr lang="uk">
                <a:solidFill>
                  <a:srgbClr val="FF0000"/>
                </a:solidFill>
              </a:rPr>
              <a:t>Co</a:t>
            </a:r>
            <a:r>
              <a:rPr lang="uk"/>
              <a:t> </a:t>
            </a:r>
            <a:r>
              <a:rPr lang="uk">
                <a:solidFill>
                  <a:srgbClr val="0000FF"/>
                </a:solidFill>
              </a:rPr>
              <a:t>зі значенням повторюваності</a:t>
            </a:r>
            <a:r>
              <a:rPr lang="uk"/>
              <a:t>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            Jeździmy z rodziną nad morze co rok.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     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"/>
          <p:cNvSpPr txBox="1"/>
          <p:nvPr>
            <p:ph type="title"/>
          </p:nvPr>
        </p:nvSpPr>
        <p:spPr>
          <a:xfrm>
            <a:off x="630600" y="285750"/>
            <a:ext cx="85134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:  </a:t>
            </a:r>
            <a:r>
              <a:rPr lang="uk">
                <a:solidFill>
                  <a:srgbClr val="0000FF"/>
                </a:solidFill>
              </a:rPr>
              <a:t>1. У складному реченні ( умова: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>
                <a:solidFill>
                  <a:srgbClr val="0000FF"/>
                </a:solidFill>
              </a:rPr>
              <a:t> можна зовсім забрати з речення):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         Wiem,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 on nie zatelefonuje.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       </a:t>
            </a:r>
            <a:r>
              <a:rPr lang="uk">
                <a:solidFill>
                  <a:srgbClr val="0000FF"/>
                </a:solidFill>
              </a:rPr>
              <a:t>2.У складених  сполучниках</a:t>
            </a:r>
            <a:r>
              <a:rPr lang="uk"/>
              <a:t>- </a:t>
            </a:r>
            <a:r>
              <a:rPr lang="uk">
                <a:solidFill>
                  <a:srgbClr val="0000FF"/>
                </a:solidFill>
              </a:rPr>
              <a:t>dlatego</a:t>
            </a:r>
            <a:r>
              <a:rPr lang="uk"/>
              <a:t>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, </a:t>
            </a:r>
            <a:r>
              <a:rPr lang="uk">
                <a:solidFill>
                  <a:srgbClr val="0000FF"/>
                </a:solidFill>
              </a:rPr>
              <a:t>mimo</a:t>
            </a:r>
            <a:r>
              <a:rPr lang="uk"/>
              <a:t>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, </a:t>
            </a:r>
            <a:r>
              <a:rPr lang="uk">
                <a:solidFill>
                  <a:srgbClr val="0000FF"/>
                </a:solidFill>
              </a:rPr>
              <a:t>tylko</a:t>
            </a:r>
            <a:r>
              <a:rPr lang="uk"/>
              <a:t>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Nie pojadę do Lwowa, dlatego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 nie mam czasu.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Poszliśmy na spacer, mimo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 padał deszcz.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Anka jest fajna, tylko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 leniwa.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"/>
          <p:cNvSpPr txBox="1"/>
          <p:nvPr>
            <p:ph type="title"/>
          </p:nvPr>
        </p:nvSpPr>
        <p:spPr>
          <a:xfrm>
            <a:off x="126150" y="141900"/>
            <a:ext cx="8891700" cy="485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Co</a:t>
            </a:r>
            <a:r>
              <a:rPr lang="uk"/>
              <a:t> </a:t>
            </a:r>
            <a:r>
              <a:rPr lang="uk">
                <a:solidFill>
                  <a:srgbClr val="0000FF"/>
                </a:solidFill>
              </a:rPr>
              <a:t>czy</a:t>
            </a:r>
            <a:r>
              <a:rPr lang="uk"/>
              <a:t> </a:t>
            </a:r>
            <a:r>
              <a:rPr lang="uk">
                <a:solidFill>
                  <a:srgbClr val="FF0000"/>
                </a:solidFill>
              </a:rPr>
              <a:t>że</a:t>
            </a:r>
            <a:r>
              <a:rPr lang="uk"/>
              <a:t>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Kupimy sukienkę, … wisi obok białej bluzki.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Powiedział, … ona jest najlepsza.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Film jest ciekawy, tylko … za długi.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… teraz czytasz?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Mam zajęcia z polskiego … tydzień.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Darek pojechał w góry, mimo … pogoda  się zepsuła.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Pan Nowak wie, … się dzieje w Polsce.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Pan Nowak wie, … ta wojna się skończy.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Podaj mi długopis, … leży w szufladzie.</a:t>
            </a:r>
            <a:endParaRPr/>
          </a:p>
          <a:p>
            <a:pPr indent="-38862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uk"/>
              <a:t>Nie zdał egzaminu, dlatego … nie chciał się uczyć.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