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5143500" cx="9144000"/>
  <p:notesSz cx="6858000" cy="9144000"/>
  <p:embeddedFontLst>
    <p:embeddedFont>
      <p:font typeface="Proxima Nova"/>
      <p:regular r:id="rId10"/>
      <p:bold r:id="rId11"/>
      <p:italic r:id="rId12"/>
      <p:boldItalic r:id="rId13"/>
    </p:embeddedFont>
    <p:embeddedFont>
      <p:font typeface="Alfa Slab One"/>
      <p:regular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ProximaNova-bold.fntdata"/><Relationship Id="rId10" Type="http://schemas.openxmlformats.org/officeDocument/2006/relationships/font" Target="fonts/ProximaNova-regular.fntdata"/><Relationship Id="rId13" Type="http://schemas.openxmlformats.org/officeDocument/2006/relationships/font" Target="fonts/ProximaNova-boldItalic.fntdata"/><Relationship Id="rId12" Type="http://schemas.openxmlformats.org/officeDocument/2006/relationships/font" Target="fonts/ProximaNova-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AlfaSlabOne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6faae33291fa7c3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26faae33291fa7c3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6faae33291fa7c3_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6faae33291fa7c3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6faae33291fa7c3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6faae33291fa7c3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4278300" y="2751163"/>
            <a:ext cx="587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595975"/>
            <a:ext cx="8520600" cy="195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3165823"/>
            <a:ext cx="8520600" cy="73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311700" y="2480550"/>
            <a:ext cx="8114400" cy="2445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6318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490875"/>
            <a:ext cx="2808000" cy="30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526350"/>
            <a:ext cx="5683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10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p9"/>
          <p:cNvSpPr txBox="1"/>
          <p:nvPr>
            <p:ph type="title"/>
          </p:nvPr>
        </p:nvSpPr>
        <p:spPr>
          <a:xfrm>
            <a:off x="265500" y="1375599"/>
            <a:ext cx="4045200" cy="1551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40" name="Google Shape;40;p9"/>
          <p:cNvSpPr txBox="1"/>
          <p:nvPr>
            <p:ph idx="1" type="subTitle"/>
          </p:nvPr>
        </p:nvSpPr>
        <p:spPr>
          <a:xfrm>
            <a:off x="265500" y="2981125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Alfa Slab One"/>
              <a:buNone/>
              <a:defRPr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1pPr>
          </a:lstStyle>
          <a:p/>
        </p:txBody>
      </p:sp>
      <p:sp>
        <p:nvSpPr>
          <p:cNvPr id="45" name="Google Shape;4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/>
          <p:nvPr>
            <p:ph hasCustomPrompt="1" type="title"/>
          </p:nvPr>
        </p:nvSpPr>
        <p:spPr>
          <a:xfrm>
            <a:off x="311700" y="1167925"/>
            <a:ext cx="8520600" cy="1980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/>
          <p:nvPr>
            <p:ph idx="1" type="body"/>
          </p:nvPr>
        </p:nvSpPr>
        <p:spPr>
          <a:xfrm>
            <a:off x="311700" y="3224250"/>
            <a:ext cx="85206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game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roxima Nova"/>
              <a:buChar char="●"/>
              <a:defRPr sz="18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●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●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>
            <p:ph type="ctrTitle"/>
          </p:nvPr>
        </p:nvSpPr>
        <p:spPr>
          <a:xfrm>
            <a:off x="311700" y="595975"/>
            <a:ext cx="8520600" cy="195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Znać czy wiedzieć?🤷‍♀️</a:t>
            </a:r>
            <a:endParaRPr/>
          </a:p>
        </p:txBody>
      </p:sp>
      <p:sp>
        <p:nvSpPr>
          <p:cNvPr id="57" name="Google Shape;57;p13"/>
          <p:cNvSpPr txBox="1"/>
          <p:nvPr>
            <p:ph idx="1" type="subTitle"/>
          </p:nvPr>
        </p:nvSpPr>
        <p:spPr>
          <a:xfrm>
            <a:off x="311700" y="3165823"/>
            <a:ext cx="8520600" cy="73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Znać i wiedzieć </a:t>
            </a:r>
            <a:r>
              <a:rPr lang="uk">
                <a:solidFill>
                  <a:srgbClr val="000000"/>
                </a:solidFill>
              </a:rPr>
              <a:t>перекладаються однаково- «знати», але вживаються у різних конструкціях і належать до різних дієвідмін: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1797275"/>
            <a:ext cx="3999900" cy="305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CC0000"/>
                </a:solidFill>
              </a:rPr>
              <a:t>Znać - III koniugacja</a:t>
            </a:r>
            <a:endParaRPr b="1"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CC0000"/>
                </a:solidFill>
              </a:rPr>
              <a:t>ja znam</a:t>
            </a:r>
            <a:endParaRPr b="1"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CC0000"/>
                </a:solidFill>
              </a:rPr>
              <a:t>ty znasz</a:t>
            </a:r>
            <a:endParaRPr b="1"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CC0000"/>
                </a:solidFill>
              </a:rPr>
              <a:t>on,ona,ono zna</a:t>
            </a:r>
            <a:endParaRPr b="1"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CC0000"/>
                </a:solidFill>
              </a:rPr>
              <a:t>my znamy</a:t>
            </a:r>
            <a:endParaRPr b="1"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CC0000"/>
                </a:solidFill>
              </a:rPr>
              <a:t>wy znacie</a:t>
            </a:r>
            <a:endParaRPr b="1"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>
                <a:solidFill>
                  <a:srgbClr val="CC0000"/>
                </a:solidFill>
              </a:rPr>
              <a:t>oni, one znają</a:t>
            </a:r>
            <a:endParaRPr b="1">
              <a:solidFill>
                <a:srgbClr val="CC0000"/>
              </a:solidFill>
            </a:endParaRPr>
          </a:p>
        </p:txBody>
      </p:sp>
      <p:sp>
        <p:nvSpPr>
          <p:cNvPr id="64" name="Google Shape;64;p14"/>
          <p:cNvSpPr txBox="1"/>
          <p:nvPr>
            <p:ph idx="2" type="body"/>
          </p:nvPr>
        </p:nvSpPr>
        <p:spPr>
          <a:xfrm>
            <a:off x="4832400" y="1797175"/>
            <a:ext cx="3999900" cy="277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CC0000"/>
                </a:solidFill>
              </a:rPr>
              <a:t>Wiedzieć - IV koniugacja</a:t>
            </a:r>
            <a:endParaRPr b="1"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CC0000"/>
                </a:solidFill>
              </a:rPr>
              <a:t>ja wiem</a:t>
            </a:r>
            <a:endParaRPr b="1"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CC0000"/>
                </a:solidFill>
              </a:rPr>
              <a:t>ty wiesz</a:t>
            </a:r>
            <a:endParaRPr b="1"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CC0000"/>
                </a:solidFill>
              </a:rPr>
              <a:t>on,ona,ono wie</a:t>
            </a:r>
            <a:endParaRPr b="1"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CC0000"/>
                </a:solidFill>
              </a:rPr>
              <a:t>my wiemy</a:t>
            </a:r>
            <a:endParaRPr b="1"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CC0000"/>
                </a:solidFill>
              </a:rPr>
              <a:t>wy wiecie</a:t>
            </a:r>
            <a:endParaRPr b="1"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>
                <a:solidFill>
                  <a:srgbClr val="CC0000"/>
                </a:solidFill>
              </a:rPr>
              <a:t>oni,one wiedzą</a:t>
            </a:r>
            <a:endParaRPr b="1">
              <a:solidFill>
                <a:srgbClr val="CC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type="title"/>
          </p:nvPr>
        </p:nvSpPr>
        <p:spPr>
          <a:xfrm>
            <a:off x="599100" y="287375"/>
            <a:ext cx="8233200" cy="444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Znać + kogo? co?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Znamy jego rodziców(kogo?)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Znasz język angielski?(co?)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CC0000"/>
                </a:solidFill>
              </a:rPr>
              <a:t>Wiedzieć + o..</a:t>
            </a:r>
            <a:endParaRPr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CC0000"/>
                </a:solidFill>
              </a:rPr>
              <a:t>                  + ,сполучне слово(że, jak,ile…)</a:t>
            </a:r>
            <a:endParaRPr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On wie o tym wypadku(o)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Wiecie, gdzie mieszka Adam(gdzie)</a:t>
            </a:r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>
            <p:ph type="title"/>
          </p:nvPr>
        </p:nvSpPr>
        <p:spPr>
          <a:xfrm>
            <a:off x="311700" y="445025"/>
            <a:ext cx="8520600" cy="46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Proszę wybrać, czego brakuje w tych zdaniach -  </a:t>
            </a:r>
            <a:r>
              <a:rPr lang="uk">
                <a:solidFill>
                  <a:srgbClr val="0000FF"/>
                </a:solidFill>
              </a:rPr>
              <a:t>znam </a:t>
            </a:r>
            <a:r>
              <a:rPr lang="uk">
                <a:solidFill>
                  <a:srgbClr val="FF0000"/>
                </a:solidFill>
              </a:rPr>
              <a:t>czy</a:t>
            </a:r>
            <a:r>
              <a:rPr lang="uk">
                <a:solidFill>
                  <a:srgbClr val="0000FF"/>
                </a:solidFill>
              </a:rPr>
              <a:t> wiem</a:t>
            </a:r>
            <a:r>
              <a:rPr lang="uk">
                <a:solidFill>
                  <a:srgbClr val="FF0000"/>
                </a:solidFill>
              </a:rPr>
              <a:t>: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… kiedy przyjedzie mama.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… nieźle matematykę.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… przepis na sukces.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… jak to się pisze.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… poezję Szewczenki.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… twojego dziadka.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… o sukcesie Agnieszki.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… że ona nie zatelefonuje.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… dobrze język polski.</a:t>
            </a:r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Gameday">
  <a:themeElements>
    <a:clrScheme name="Gameday">
      <a:dk1>
        <a:srgbClr val="4285F4"/>
      </a:dk1>
      <a:lt1>
        <a:srgbClr val="FFFFFF"/>
      </a:lt1>
      <a:dk2>
        <a:srgbClr val="666666"/>
      </a:dk2>
      <a:lt2>
        <a:srgbClr val="D9D9D9"/>
      </a:lt2>
      <a:accent1>
        <a:srgbClr val="455A64"/>
      </a:accent1>
      <a:accent2>
        <a:srgbClr val="607D8B"/>
      </a:accent2>
      <a:accent3>
        <a:srgbClr val="FF5722"/>
      </a:accent3>
      <a:accent4>
        <a:srgbClr val="D84315"/>
      </a:accent4>
      <a:accent5>
        <a:srgbClr val="1C3AA9"/>
      </a:accent5>
      <a:accent6>
        <a:srgbClr val="FFAB40"/>
      </a:accent6>
      <a:hlink>
        <a:srgbClr val="1C3AA9"/>
      </a:hlink>
      <a:folHlink>
        <a:srgbClr val="1C3A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