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5143500" cx="9144000"/>
  <p:notesSz cx="6858000" cy="9144000"/>
  <p:embeddedFontLst>
    <p:embeddedFont>
      <p:font typeface="Roboto Slab"/>
      <p:regular r:id="rId19"/>
      <p:bold r:id="rId20"/>
    </p:embeddedFont>
    <p:embeddedFont>
      <p:font typeface="Roboto"/>
      <p:regular r:id="rId21"/>
      <p:bold r:id="rId22"/>
      <p:italic r:id="rId23"/>
      <p:boldItalic r:id="rId2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Slab-bold.fntdata"/><Relationship Id="rId11" Type="http://schemas.openxmlformats.org/officeDocument/2006/relationships/slide" Target="slides/slide6.xml"/><Relationship Id="rId22" Type="http://schemas.openxmlformats.org/officeDocument/2006/relationships/font" Target="fonts/Roboto-bold.fntdata"/><Relationship Id="rId10" Type="http://schemas.openxmlformats.org/officeDocument/2006/relationships/slide" Target="slides/slide5.xml"/><Relationship Id="rId21" Type="http://schemas.openxmlformats.org/officeDocument/2006/relationships/font" Target="fonts/Roboto-regular.fntdata"/><Relationship Id="rId13" Type="http://schemas.openxmlformats.org/officeDocument/2006/relationships/slide" Target="slides/slide8.xml"/><Relationship Id="rId24" Type="http://schemas.openxmlformats.org/officeDocument/2006/relationships/font" Target="fonts/Roboto-boldItalic.fntdata"/><Relationship Id="rId12" Type="http://schemas.openxmlformats.org/officeDocument/2006/relationships/slide" Target="slides/slide7.xml"/><Relationship Id="rId23" Type="http://schemas.openxmlformats.org/officeDocument/2006/relationships/font" Target="fonts/Roboto-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RobotoSlab-regular.fntdata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226e8f52705d254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226e8f52705d254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26e8f52705d2540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226e8f52705d254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226e8f52705d254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226e8f52705d254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26e8f52705d254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26e8f52705d254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226e8f52705d2540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226e8f52705d254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26e8f52705d2540_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226e8f52705d2540_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26e8f52705d2540_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26e8f52705d2540_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26e8f52705d2540_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226e8f52705d2540_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26e8f52705d2540_1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226e8f52705d2540_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26e8f52705d2540_1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226e8f52705d2540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226e8f52705d2540_1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226e8f52705d2540_1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26e8f52705d2540_1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226e8f52705d2540_1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524800" y="672606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accent5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11" name="Google Shape;11;p2"/>
          <p:cNvSpPr/>
          <p:nvPr/>
        </p:nvSpPr>
        <p:spPr>
          <a:xfrm rot="10800000">
            <a:off x="6537563" y="3342925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accent5"/>
            </a:solidFill>
            <a:prstDash val="solid"/>
            <a:miter lim="8000"/>
            <a:headEnd len="sm" w="sm" type="none"/>
            <a:tailEnd len="sm" w="sm" type="none"/>
          </a:ln>
        </p:spPr>
      </p:sp>
      <p:cxnSp>
        <p:nvCxnSpPr>
          <p:cNvPr id="12" name="Google Shape;12;p2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3" name="Google Shape;13;p2"/>
          <p:cNvSpPr txBox="1"/>
          <p:nvPr>
            <p:ph type="ctrTitle"/>
          </p:nvPr>
        </p:nvSpPr>
        <p:spPr>
          <a:xfrm>
            <a:off x="1680302" y="1188925"/>
            <a:ext cx="5783400" cy="1457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14" name="Google Shape;14;p2"/>
          <p:cNvSpPr txBox="1"/>
          <p:nvPr>
            <p:ph idx="1" type="subTitle"/>
          </p:nvPr>
        </p:nvSpPr>
        <p:spPr>
          <a:xfrm>
            <a:off x="1680302" y="3049450"/>
            <a:ext cx="5783400" cy="90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/>
        </p:txBody>
      </p:sp>
      <p:sp>
        <p:nvSpPr>
          <p:cNvPr id="15" name="Google Shape;15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" name="Google Shape;18;p3"/>
          <p:cNvSpPr txBox="1"/>
          <p:nvPr>
            <p:ph type="title"/>
          </p:nvPr>
        </p:nvSpPr>
        <p:spPr>
          <a:xfrm>
            <a:off x="480750" y="1764950"/>
            <a:ext cx="8222100" cy="907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9" name="Google Shape;19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Google Shape;21;p4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2" name="Google Shape;22;p4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Google Shape;26;p5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7" name="Google Shape;27;p5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" type="body"/>
          </p:nvPr>
        </p:nvSpPr>
        <p:spPr>
          <a:xfrm>
            <a:off x="387900" y="1489825"/>
            <a:ext cx="39999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5"/>
          <p:cNvSpPr txBox="1"/>
          <p:nvPr>
            <p:ph idx="2" type="body"/>
          </p:nvPr>
        </p:nvSpPr>
        <p:spPr>
          <a:xfrm>
            <a:off x="4756200" y="1489825"/>
            <a:ext cx="39999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0" name="Google Shape;30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Google Shape;35;p7"/>
          <p:cNvCxnSpPr/>
          <p:nvPr/>
        </p:nvCxnSpPr>
        <p:spPr>
          <a:xfrm>
            <a:off x="489218" y="1412277"/>
            <a:ext cx="3315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6" name="Google Shape;36;p7"/>
          <p:cNvSpPr txBox="1"/>
          <p:nvPr>
            <p:ph type="title"/>
          </p:nvPr>
        </p:nvSpPr>
        <p:spPr>
          <a:xfrm>
            <a:off x="3879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7" name="Google Shape;37;p7"/>
          <p:cNvSpPr txBox="1"/>
          <p:nvPr>
            <p:ph idx="1" type="body"/>
          </p:nvPr>
        </p:nvSpPr>
        <p:spPr>
          <a:xfrm>
            <a:off x="387900" y="1594025"/>
            <a:ext cx="2808000" cy="268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8" name="Google Shape;38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41" name="Google Shape;41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9"/>
          <p:cNvSpPr/>
          <p:nvPr/>
        </p:nvSpPr>
        <p:spPr>
          <a:xfrm>
            <a:off x="4572000" y="-7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4" name="Google Shape;44;p9"/>
          <p:cNvCxnSpPr/>
          <p:nvPr/>
        </p:nvCxnSpPr>
        <p:spPr>
          <a:xfrm>
            <a:off x="5029675" y="4495503"/>
            <a:ext cx="540900" cy="0"/>
          </a:xfrm>
          <a:prstGeom prst="straightConnector1">
            <a:avLst/>
          </a:prstGeom>
          <a:noFill/>
          <a:ln cap="flat" cmpd="sng" w="3810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5" name="Google Shape;45;p9"/>
          <p:cNvSpPr txBox="1"/>
          <p:nvPr>
            <p:ph type="title"/>
          </p:nvPr>
        </p:nvSpPr>
        <p:spPr>
          <a:xfrm>
            <a:off x="265500" y="1209075"/>
            <a:ext cx="4045200" cy="1506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46" name="Google Shape;46;p9"/>
          <p:cNvSpPr txBox="1"/>
          <p:nvPr>
            <p:ph idx="1" type="subTitle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9pPr>
          </a:lstStyle>
          <a:p/>
        </p:txBody>
      </p:sp>
      <p:sp>
        <p:nvSpPr>
          <p:cNvPr id="47" name="Google Shape;47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/>
          <p:nvPr>
            <p:ph idx="1" type="body"/>
          </p:nvPr>
        </p:nvSpPr>
        <p:spPr>
          <a:xfrm>
            <a:off x="319500" y="42337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 Slab"/>
              <a:buNone/>
              <a:defRPr>
                <a:latin typeface="Roboto Slab"/>
                <a:ea typeface="Roboto Slab"/>
                <a:cs typeface="Roboto Slab"/>
                <a:sym typeface="Roboto Slab"/>
              </a:defRPr>
            </a:lvl1pPr>
          </a:lstStyle>
          <a:p/>
        </p:txBody>
      </p:sp>
      <p:sp>
        <p:nvSpPr>
          <p:cNvPr id="51" name="Google Shape;51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1"/>
          <p:cNvSpPr/>
          <p:nvPr/>
        </p:nvSpPr>
        <p:spPr>
          <a:xfrm>
            <a:off x="150" y="5076825"/>
            <a:ext cx="9143700" cy="66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" name="Google Shape;54;p11"/>
          <p:cNvSpPr txBox="1"/>
          <p:nvPr>
            <p:ph hasCustomPrompt="1" type="title"/>
          </p:nvPr>
        </p:nvSpPr>
        <p:spPr>
          <a:xfrm>
            <a:off x="387900" y="1152450"/>
            <a:ext cx="8368200" cy="1538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5" name="Google Shape;55;p11"/>
          <p:cNvSpPr txBox="1"/>
          <p:nvPr>
            <p:ph idx="1" type="body"/>
          </p:nvPr>
        </p:nvSpPr>
        <p:spPr>
          <a:xfrm>
            <a:off x="387900" y="2919450"/>
            <a:ext cx="83682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6" name="Google Shape;56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arina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3"/>
          <p:cNvSpPr txBox="1"/>
          <p:nvPr>
            <p:ph type="title"/>
          </p:nvPr>
        </p:nvSpPr>
        <p:spPr>
          <a:xfrm>
            <a:off x="480750" y="1764950"/>
            <a:ext cx="8222100" cy="907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7100">
                <a:solidFill>
                  <a:srgbClr val="FF9900"/>
                </a:solidFill>
              </a:rPr>
              <a:t>Unia Europejska</a:t>
            </a:r>
            <a:endParaRPr b="1" sz="7100">
              <a:solidFill>
                <a:srgbClr val="FF99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/>
          <p:nvPr>
            <p:ph type="ctrTitle"/>
          </p:nvPr>
        </p:nvSpPr>
        <p:spPr>
          <a:xfrm>
            <a:off x="1680302" y="1188925"/>
            <a:ext cx="5783400" cy="1457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4700">
                <a:solidFill>
                  <a:srgbClr val="F1C232"/>
                </a:solidFill>
              </a:rPr>
              <a:t>Unia Europejska</a:t>
            </a:r>
            <a:endParaRPr b="1" sz="4700">
              <a:solidFill>
                <a:srgbClr val="F1C232"/>
              </a:solidFill>
            </a:endParaRPr>
          </a:p>
        </p:txBody>
      </p:sp>
      <p:sp>
        <p:nvSpPr>
          <p:cNvPr id="69" name="Google Shape;69;p14"/>
          <p:cNvSpPr txBox="1"/>
          <p:nvPr>
            <p:ph idx="1" type="subTitle"/>
          </p:nvPr>
        </p:nvSpPr>
        <p:spPr>
          <a:xfrm>
            <a:off x="583325" y="3049450"/>
            <a:ext cx="8040600" cy="57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800"/>
              <a:t>to grupa krajów europejskich</a:t>
            </a:r>
            <a:endParaRPr b="1" sz="3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900">
                <a:solidFill>
                  <a:srgbClr val="F1C232"/>
                </a:solidFill>
              </a:rPr>
              <a:t>Cele i wartości Unii Europejskiej</a:t>
            </a:r>
            <a:endParaRPr b="1" sz="3900">
              <a:solidFill>
                <a:srgbClr val="F1C232"/>
              </a:solidFill>
            </a:endParaRPr>
          </a:p>
        </p:txBody>
      </p:sp>
      <p:sp>
        <p:nvSpPr>
          <p:cNvPr id="75" name="Google Shape;75;p15"/>
          <p:cNvSpPr txBox="1"/>
          <p:nvPr>
            <p:ph idx="1" type="body"/>
          </p:nvPr>
        </p:nvSpPr>
        <p:spPr>
          <a:xfrm>
            <a:off x="387900" y="1144125"/>
            <a:ext cx="8368200" cy="3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00FF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 u="sng">
                <a:solidFill>
                  <a:srgbClr val="93C47D"/>
                </a:solidFill>
              </a:rPr>
              <a:t>Kraje  należące do Unii Europejskiej współpracują ze sobą, aby</a:t>
            </a:r>
            <a:r>
              <a:rPr b="1" lang="uk" sz="2100" u="sng">
                <a:solidFill>
                  <a:srgbClr val="93C47D"/>
                </a:solidFill>
              </a:rPr>
              <a:t>:</a:t>
            </a:r>
            <a:endParaRPr b="1" sz="2100" u="sng">
              <a:solidFill>
                <a:srgbClr val="93C47D"/>
              </a:solidFill>
            </a:endParaRPr>
          </a:p>
          <a:p>
            <a:pPr indent="-361950" lvl="0" marL="457200" rtl="0" algn="l">
              <a:spcBef>
                <a:spcPts val="1200"/>
              </a:spcBef>
              <a:spcAft>
                <a:spcPts val="0"/>
              </a:spcAft>
              <a:buClr>
                <a:srgbClr val="93C47D"/>
              </a:buClr>
              <a:buSzPts val="2100"/>
              <a:buChar char="●"/>
            </a:pPr>
            <a:r>
              <a:rPr b="1" lang="uk" sz="2100">
                <a:solidFill>
                  <a:srgbClr val="93C47D"/>
                </a:solidFill>
              </a:rPr>
              <a:t>w Europie był pokój</a:t>
            </a:r>
            <a:endParaRPr b="1" sz="2100">
              <a:solidFill>
                <a:srgbClr val="93C47D"/>
              </a:solidFill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rgbClr val="93C47D"/>
              </a:buClr>
              <a:buSzPts val="2100"/>
              <a:buChar char="●"/>
            </a:pPr>
            <a:r>
              <a:rPr b="1" lang="uk" sz="2100">
                <a:solidFill>
                  <a:srgbClr val="93C47D"/>
                </a:solidFill>
              </a:rPr>
              <a:t>ludziom dobrze się żyło,</a:t>
            </a:r>
            <a:endParaRPr b="1" sz="2100">
              <a:solidFill>
                <a:srgbClr val="93C47D"/>
              </a:solidFill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rgbClr val="93C47D"/>
              </a:buClr>
              <a:buSzPts val="2100"/>
              <a:buChar char="●"/>
            </a:pPr>
            <a:r>
              <a:rPr b="1" lang="uk" sz="2100">
                <a:solidFill>
                  <a:srgbClr val="93C47D"/>
                </a:solidFill>
              </a:rPr>
              <a:t>wszyscy byli traktowani sprawiedliwie i nikt nie był pozostawiony sam sobie,</a:t>
            </a:r>
            <a:endParaRPr b="1" sz="2100">
              <a:solidFill>
                <a:srgbClr val="93C47D"/>
              </a:solidFill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rgbClr val="93C47D"/>
              </a:buClr>
              <a:buSzPts val="2100"/>
              <a:buChar char="●"/>
            </a:pPr>
            <a:r>
              <a:rPr b="1" lang="uk" sz="2100">
                <a:solidFill>
                  <a:srgbClr val="93C47D"/>
                </a:solidFill>
              </a:rPr>
              <a:t>języki i kultury wszystkich ludzi były szanowane,</a:t>
            </a:r>
            <a:endParaRPr b="1" sz="2100">
              <a:solidFill>
                <a:srgbClr val="93C47D"/>
              </a:solidFill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rgbClr val="93C47D"/>
              </a:buClr>
              <a:buSzPts val="2100"/>
              <a:buChar char="●"/>
            </a:pPr>
            <a:r>
              <a:rPr b="1" lang="uk" sz="2100">
                <a:solidFill>
                  <a:srgbClr val="93C47D"/>
                </a:solidFill>
              </a:rPr>
              <a:t>gospodarka europejska była silna, a kraje używały wspólnego pieniądza do prowadzenia interesów</a:t>
            </a:r>
            <a:endParaRPr b="1" sz="2100">
              <a:solidFill>
                <a:srgbClr val="93C47D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900">
                <a:solidFill>
                  <a:srgbClr val="F1C232"/>
                </a:solidFill>
              </a:rPr>
              <a:t>Swobodny przepływ</a:t>
            </a:r>
            <a:endParaRPr b="1" sz="3900">
              <a:solidFill>
                <a:srgbClr val="F1C232"/>
              </a:solidFill>
            </a:endParaRPr>
          </a:p>
        </p:txBody>
      </p:sp>
      <p:sp>
        <p:nvSpPr>
          <p:cNvPr id="81" name="Google Shape;81;p16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000">
                <a:solidFill>
                  <a:srgbClr val="93C47D"/>
                </a:solidFill>
              </a:rPr>
              <a:t>Unia Europejska ułatwiła ludziom</a:t>
            </a:r>
            <a:endParaRPr b="1" sz="30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3000">
                <a:solidFill>
                  <a:srgbClr val="93C47D"/>
                </a:solidFill>
              </a:rPr>
              <a:t>podróżowanie z jednego kraju do drugiego.</a:t>
            </a:r>
            <a:endParaRPr b="1" sz="30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3000">
                <a:solidFill>
                  <a:srgbClr val="93C47D"/>
                </a:solidFill>
              </a:rPr>
              <a:t>Mogą mieszkać, studiować i pracować</a:t>
            </a:r>
            <a:endParaRPr b="1" sz="30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" sz="3000">
                <a:solidFill>
                  <a:srgbClr val="93C47D"/>
                </a:solidFill>
              </a:rPr>
              <a:t>w dowolnym kraju Unii Europejskiej.</a:t>
            </a:r>
            <a:endParaRPr b="1" sz="3000">
              <a:solidFill>
                <a:srgbClr val="93C47D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800">
                <a:solidFill>
                  <a:srgbClr val="F1C232"/>
                </a:solidFill>
              </a:rPr>
              <a:t>Ukraina</a:t>
            </a:r>
            <a:endParaRPr b="1" sz="3800">
              <a:solidFill>
                <a:srgbClr val="F1C232"/>
              </a:solidFill>
            </a:endParaRPr>
          </a:p>
        </p:txBody>
      </p:sp>
      <p:sp>
        <p:nvSpPr>
          <p:cNvPr id="87" name="Google Shape;87;p17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uk" sz="3100">
                <a:solidFill>
                  <a:srgbClr val="93C47D"/>
                </a:solidFill>
              </a:rPr>
              <a:t>dąży do tego, by przystąpić do Unii Europejskiej</a:t>
            </a:r>
            <a:endParaRPr b="1" sz="3100">
              <a:solidFill>
                <a:srgbClr val="93C47D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900">
                <a:solidFill>
                  <a:srgbClr val="F1C232"/>
                </a:solidFill>
              </a:rPr>
              <a:t>Unia Europejska utworzyła „strefę Schengen”</a:t>
            </a:r>
            <a:endParaRPr b="1" sz="2900">
              <a:solidFill>
                <a:srgbClr val="F1C232"/>
              </a:solidFill>
            </a:endParaRPr>
          </a:p>
        </p:txBody>
      </p:sp>
      <p:sp>
        <p:nvSpPr>
          <p:cNvPr id="93" name="Google Shape;93;p18"/>
          <p:cNvSpPr txBox="1"/>
          <p:nvPr>
            <p:ph idx="1" type="body"/>
          </p:nvPr>
        </p:nvSpPr>
        <p:spPr>
          <a:xfrm>
            <a:off x="387900" y="1489825"/>
            <a:ext cx="8368200" cy="365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93C47D"/>
              </a:buClr>
              <a:buSzPts val="3000"/>
              <a:buChar char="●"/>
            </a:pPr>
            <a:r>
              <a:rPr b="1" lang="uk" sz="3000">
                <a:solidFill>
                  <a:srgbClr val="93C47D"/>
                </a:solidFill>
              </a:rPr>
              <a:t>Strefa Schengen to obszar bez granic.</a:t>
            </a:r>
            <a:endParaRPr b="1" sz="3000">
              <a:solidFill>
                <a:srgbClr val="93C47D"/>
              </a:solidFill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93C47D"/>
              </a:buClr>
              <a:buSzPts val="3000"/>
              <a:buChar char="●"/>
            </a:pPr>
            <a:r>
              <a:rPr b="1" lang="uk" sz="3000">
                <a:solidFill>
                  <a:srgbClr val="93C47D"/>
                </a:solidFill>
              </a:rPr>
              <a:t>Na tym obszarze ludzie mogą swobodnie i z łatwością podróżować z jednego kraju do drugiego.</a:t>
            </a:r>
            <a:endParaRPr b="1" sz="3000">
              <a:solidFill>
                <a:srgbClr val="93C47D"/>
              </a:solidFill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93C47D"/>
              </a:buClr>
              <a:buSzPts val="3000"/>
              <a:buChar char="●"/>
            </a:pPr>
            <a:r>
              <a:rPr b="1" lang="uk" sz="3000">
                <a:solidFill>
                  <a:srgbClr val="93C47D"/>
                </a:solidFill>
              </a:rPr>
              <a:t>Nie muszą przechodzić kontroli.</a:t>
            </a:r>
            <a:endParaRPr b="1" sz="30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 sz="3000">
              <a:solidFill>
                <a:srgbClr val="93C47D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900">
                <a:solidFill>
                  <a:srgbClr val="F1C232"/>
                </a:solidFill>
              </a:rPr>
              <a:t>Języki Unii Europejskiej</a:t>
            </a:r>
            <a:endParaRPr b="1" sz="3900">
              <a:solidFill>
                <a:srgbClr val="F1C232"/>
              </a:solidFill>
            </a:endParaRPr>
          </a:p>
        </p:txBody>
      </p:sp>
      <p:sp>
        <p:nvSpPr>
          <p:cNvPr id="99" name="Google Shape;99;p19"/>
          <p:cNvSpPr txBox="1"/>
          <p:nvPr>
            <p:ph idx="1" type="body"/>
          </p:nvPr>
        </p:nvSpPr>
        <p:spPr>
          <a:xfrm>
            <a:off x="387975" y="1489825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uk" sz="2900">
                <a:solidFill>
                  <a:srgbClr val="93C47D"/>
                </a:solidFill>
              </a:rPr>
              <a:t>W każdym kraju Unii Europejskiej ludzie mówią swoim językiem.</a:t>
            </a:r>
            <a:endParaRPr b="1" sz="2900">
              <a:solidFill>
                <a:srgbClr val="93C47D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0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900">
                <a:solidFill>
                  <a:srgbClr val="F1C232"/>
                </a:solidFill>
              </a:rPr>
              <a:t>Waluta Unii Europejskiej</a:t>
            </a:r>
            <a:endParaRPr b="1" sz="3900">
              <a:solidFill>
                <a:srgbClr val="F1C232"/>
              </a:solidFill>
            </a:endParaRPr>
          </a:p>
        </p:txBody>
      </p:sp>
      <p:sp>
        <p:nvSpPr>
          <p:cNvPr id="105" name="Google Shape;105;p20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93C47D"/>
                </a:solidFill>
              </a:rPr>
              <a:t>Większość krajów Unii Europejskiej używa tego samego pieniądza.</a:t>
            </a:r>
            <a:endParaRPr b="1" sz="27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93C47D"/>
                </a:solidFill>
              </a:rPr>
              <a:t>Pieniądz ten </a:t>
            </a:r>
            <a:endParaRPr b="1" sz="27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" sz="2700">
                <a:solidFill>
                  <a:srgbClr val="93C47D"/>
                </a:solidFill>
              </a:rPr>
              <a:t>nazywa się „euro”</a:t>
            </a:r>
            <a:endParaRPr>
              <a:solidFill>
                <a:srgbClr val="93C47D"/>
              </a:solidFill>
            </a:endParaRPr>
          </a:p>
        </p:txBody>
      </p:sp>
      <p:pic>
        <p:nvPicPr>
          <p:cNvPr id="106" name="Google Shape;10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20650" y="2301775"/>
            <a:ext cx="4572000" cy="2266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1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900">
                <a:solidFill>
                  <a:srgbClr val="F1C232"/>
                </a:solidFill>
              </a:rPr>
              <a:t>Flaga europejska</a:t>
            </a:r>
            <a:endParaRPr b="1" sz="3900">
              <a:solidFill>
                <a:srgbClr val="F1C232"/>
              </a:solidFill>
            </a:endParaRPr>
          </a:p>
        </p:txBody>
      </p:sp>
      <p:sp>
        <p:nvSpPr>
          <p:cNvPr id="112" name="Google Shape;112;p21"/>
          <p:cNvSpPr txBox="1"/>
          <p:nvPr>
            <p:ph idx="1" type="body"/>
          </p:nvPr>
        </p:nvSpPr>
        <p:spPr>
          <a:xfrm>
            <a:off x="387900" y="1403125"/>
            <a:ext cx="8368200" cy="338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200">
                <a:solidFill>
                  <a:srgbClr val="93C47D"/>
                </a:solidFill>
              </a:rPr>
              <a:t>Flaga Unii Europejskiej ma </a:t>
            </a:r>
            <a:endParaRPr b="1" sz="22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200">
                <a:solidFill>
                  <a:srgbClr val="93C47D"/>
                </a:solidFill>
              </a:rPr>
              <a:t>niebieskie tło, na którym jest</a:t>
            </a:r>
            <a:endParaRPr b="1" sz="22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200">
                <a:solidFill>
                  <a:srgbClr val="93C47D"/>
                </a:solidFill>
              </a:rPr>
              <a:t> okrąg z 12 złotych gwiazd.</a:t>
            </a:r>
            <a:endParaRPr b="1" sz="22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200">
                <a:solidFill>
                  <a:srgbClr val="93C47D"/>
                </a:solidFill>
              </a:rPr>
              <a:t>Jest to symbol, który pokazuje, </a:t>
            </a:r>
            <a:endParaRPr b="1" sz="22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200">
                <a:solidFill>
                  <a:srgbClr val="93C47D"/>
                </a:solidFill>
              </a:rPr>
              <a:t>że kraje Unii Europejskiej</a:t>
            </a:r>
            <a:endParaRPr b="1" sz="22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" sz="2200">
                <a:solidFill>
                  <a:srgbClr val="93C47D"/>
                </a:solidFill>
              </a:rPr>
              <a:t>są zjednoczone i się wspierają.</a:t>
            </a:r>
            <a:endParaRPr b="1" sz="2200">
              <a:solidFill>
                <a:srgbClr val="93C47D"/>
              </a:solidFill>
            </a:endParaRPr>
          </a:p>
        </p:txBody>
      </p:sp>
      <p:pic>
        <p:nvPicPr>
          <p:cNvPr id="113" name="Google Shape;11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1403125"/>
            <a:ext cx="4184100" cy="2774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2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900">
                <a:solidFill>
                  <a:srgbClr val="F1C232"/>
                </a:solidFill>
              </a:rPr>
              <a:t>Hymn europejski</a:t>
            </a:r>
            <a:endParaRPr b="1" sz="3900">
              <a:solidFill>
                <a:srgbClr val="F1C232"/>
              </a:solidFill>
            </a:endParaRPr>
          </a:p>
        </p:txBody>
      </p:sp>
      <p:sp>
        <p:nvSpPr>
          <p:cNvPr id="119" name="Google Shape;119;p22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3500">
                <a:solidFill>
                  <a:srgbClr val="93C47D"/>
                </a:solidFill>
              </a:rPr>
              <a:t>Hymnem UE jest melodia (bez słów)  kompozytora  Ludwiga van Beethovena “Oda do radości</a:t>
            </a:r>
            <a:r>
              <a:rPr lang="uk" sz="3500">
                <a:solidFill>
                  <a:srgbClr val="93C47D"/>
                </a:solidFill>
              </a:rPr>
              <a:t>”</a:t>
            </a:r>
            <a:endParaRPr sz="3500">
              <a:solidFill>
                <a:srgbClr val="93C47D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3"/>
          <p:cNvSpPr txBox="1"/>
          <p:nvPr>
            <p:ph type="title"/>
          </p:nvPr>
        </p:nvSpPr>
        <p:spPr>
          <a:xfrm>
            <a:off x="387900" y="457200"/>
            <a:ext cx="8368200" cy="709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3300">
                <a:solidFill>
                  <a:srgbClr val="F1C232"/>
                </a:solidFill>
              </a:rPr>
              <a:t>Motto UE - zjednoczeni w różnorodności</a:t>
            </a:r>
            <a:endParaRPr sz="3300">
              <a:solidFill>
                <a:srgbClr val="F1C232"/>
              </a:solidFill>
            </a:endParaRPr>
          </a:p>
        </p:txBody>
      </p:sp>
      <p:sp>
        <p:nvSpPr>
          <p:cNvPr id="125" name="Google Shape;125;p23"/>
          <p:cNvSpPr txBox="1"/>
          <p:nvPr>
            <p:ph idx="1" type="body"/>
          </p:nvPr>
        </p:nvSpPr>
        <p:spPr>
          <a:xfrm>
            <a:off x="387900" y="1166700"/>
            <a:ext cx="8368200" cy="340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200">
                <a:solidFill>
                  <a:srgbClr val="93C47D"/>
                </a:solidFill>
              </a:rPr>
              <a:t>ludzie w Unii Europejskiej</a:t>
            </a:r>
            <a:endParaRPr b="1" sz="32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3200">
                <a:solidFill>
                  <a:srgbClr val="93C47D"/>
                </a:solidFill>
              </a:rPr>
              <a:t>mogą mieć różne kultury lub języki,</a:t>
            </a:r>
            <a:endParaRPr b="1" sz="32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3200">
                <a:solidFill>
                  <a:srgbClr val="93C47D"/>
                </a:solidFill>
              </a:rPr>
              <a:t>ale wspierają się</a:t>
            </a:r>
            <a:endParaRPr b="1" sz="32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" sz="3200">
                <a:solidFill>
                  <a:srgbClr val="93C47D"/>
                </a:solidFill>
              </a:rPr>
              <a:t>i pracują razem w pokoju</a:t>
            </a:r>
            <a:endParaRPr sz="3200"/>
          </a:p>
        </p:txBody>
      </p:sp>
      <p:pic>
        <p:nvPicPr>
          <p:cNvPr id="126" name="Google Shape;12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17475" y="2571750"/>
            <a:ext cx="2396350" cy="1996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4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500">
                <a:solidFill>
                  <a:srgbClr val="F1C232"/>
                </a:solidFill>
              </a:rPr>
              <a:t>Unia Europejska ma 3 główne organy</a:t>
            </a:r>
            <a:endParaRPr b="1" sz="3500">
              <a:solidFill>
                <a:srgbClr val="F1C232"/>
              </a:solidFill>
            </a:endParaRPr>
          </a:p>
        </p:txBody>
      </p:sp>
      <p:sp>
        <p:nvSpPr>
          <p:cNvPr id="132" name="Google Shape;132;p24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100">
                <a:solidFill>
                  <a:srgbClr val="93C47D"/>
                </a:solidFill>
              </a:rPr>
              <a:t>Komisja Europejska</a:t>
            </a:r>
            <a:endParaRPr b="1" sz="31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31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3100">
                <a:solidFill>
                  <a:srgbClr val="93C47D"/>
                </a:solidFill>
              </a:rPr>
              <a:t>            </a:t>
            </a:r>
            <a:r>
              <a:rPr b="1" lang="uk" sz="3200">
                <a:solidFill>
                  <a:srgbClr val="93C47D"/>
                </a:solidFill>
              </a:rPr>
              <a:t> Parlament Europejski</a:t>
            </a:r>
            <a:endParaRPr b="1" sz="32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32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" sz="3200">
                <a:solidFill>
                  <a:srgbClr val="93C47D"/>
                </a:solidFill>
              </a:rPr>
              <a:t>                          Rada Unii Europejskiej</a:t>
            </a:r>
            <a:endParaRPr b="1" sz="3200">
              <a:solidFill>
                <a:srgbClr val="93C47D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5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900">
                <a:solidFill>
                  <a:srgbClr val="F1C232"/>
                </a:solidFill>
              </a:rPr>
              <a:t>Główne miasta UE</a:t>
            </a:r>
            <a:endParaRPr b="1" sz="3900">
              <a:solidFill>
                <a:srgbClr val="F1C232"/>
              </a:solidFill>
            </a:endParaRPr>
          </a:p>
        </p:txBody>
      </p:sp>
      <p:sp>
        <p:nvSpPr>
          <p:cNvPr id="138" name="Google Shape;138;p25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900">
                <a:solidFill>
                  <a:srgbClr val="93C47D"/>
                </a:solidFill>
              </a:rPr>
              <a:t>      </a:t>
            </a:r>
            <a:r>
              <a:rPr b="1" lang="uk" sz="3900">
                <a:solidFill>
                  <a:srgbClr val="93C47D"/>
                </a:solidFill>
              </a:rPr>
              <a:t>Bruksela</a:t>
            </a:r>
            <a:endParaRPr b="1" sz="39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3900">
                <a:solidFill>
                  <a:srgbClr val="93C47D"/>
                </a:solidFill>
              </a:rPr>
              <a:t>                     </a:t>
            </a:r>
            <a:r>
              <a:rPr b="1" lang="uk" sz="3900">
                <a:solidFill>
                  <a:srgbClr val="93C47D"/>
                </a:solidFill>
              </a:rPr>
              <a:t>Strasbourg</a:t>
            </a:r>
            <a:endParaRPr b="1" sz="3900">
              <a:solidFill>
                <a:srgbClr val="93C47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" sz="3900">
                <a:solidFill>
                  <a:srgbClr val="93C47D"/>
                </a:solidFill>
              </a:rPr>
              <a:t>                                          Haga</a:t>
            </a:r>
            <a:endParaRPr b="1" sz="3900">
              <a:solidFill>
                <a:srgbClr val="93C47D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arina">
  <a:themeElements>
    <a:clrScheme name="Marina">
      <a:dk1>
        <a:srgbClr val="FFFFFF"/>
      </a:dk1>
      <a:lt1>
        <a:srgbClr val="00517C"/>
      </a:lt1>
      <a:dk2>
        <a:srgbClr val="004065"/>
      </a:dk2>
      <a:lt2>
        <a:srgbClr val="CFD8DC"/>
      </a:lt2>
      <a:accent1>
        <a:srgbClr val="0277BD"/>
      </a:accent1>
      <a:accent2>
        <a:srgbClr val="558B2F"/>
      </a:accent2>
      <a:accent3>
        <a:srgbClr val="009688"/>
      </a:accent3>
      <a:accent4>
        <a:srgbClr val="039BE5"/>
      </a:accent4>
      <a:accent5>
        <a:srgbClr val="8BC34A"/>
      </a:accent5>
      <a:accent6>
        <a:srgbClr val="FFEB38"/>
      </a:accent6>
      <a:hlink>
        <a:srgbClr val="8BC34A"/>
      </a:hlink>
      <a:folHlink>
        <a:srgbClr val="8BC3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