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</p:sldIdLst>
  <p:sldSz cy="5143500" cx="9144000"/>
  <p:notesSz cx="6858000" cy="9144000"/>
  <p:embeddedFontLst>
    <p:embeddedFont>
      <p:font typeface="Proxima Nova"/>
      <p:regular r:id="rId25"/>
      <p:bold r:id="rId26"/>
      <p:italic r:id="rId27"/>
      <p:boldItalic r:id="rId28"/>
    </p:embeddedFont>
    <p:embeddedFont>
      <p:font typeface="Alfa Slab One"/>
      <p:regular r:id="rId2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ProximaNova-bold.fntdata"/><Relationship Id="rId25" Type="http://schemas.openxmlformats.org/officeDocument/2006/relationships/font" Target="fonts/ProximaNova-regular.fntdata"/><Relationship Id="rId28" Type="http://schemas.openxmlformats.org/officeDocument/2006/relationships/font" Target="fonts/ProximaNova-boldItalic.fntdata"/><Relationship Id="rId27" Type="http://schemas.openxmlformats.org/officeDocument/2006/relationships/font" Target="fonts/ProximaNova-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AlfaSlabOne-regular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g7c7c40935ef3406b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" name="Google Shape;54;g7c7c40935ef3406b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7c7c40935ef3406b_1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7c7c40935ef3406b_1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7c7c40935ef3406b_1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7c7c40935ef3406b_1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7c7c40935ef3406b_1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7c7c40935ef3406b_1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75c8747e6852cfb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75c8747e6852cfb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7c7c40935ef3406b_1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7c7c40935ef3406b_1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7c7c40935ef3406b_1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7c7c40935ef3406b_1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7c7c40935ef3406b_1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7c7c40935ef3406b_1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7c7c40935ef3406b_1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7c7c40935ef3406b_1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7c7c40935ef3406b_1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7c7c40935ef3406b_1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7c7c40935ef3406b_1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7c7c40935ef3406b_1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7c7c40935ef3406b_16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7c7c40935ef3406b_16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7c7c40935ef3406b_1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7c7c40935ef3406b_1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7c7c40935ef3406b_1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Google Shape;143;g7c7c40935ef3406b_1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7c7c40935ef3406b_18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7c7c40935ef3406b_1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7c7c40935ef3406b_18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7c7c40935ef3406b_18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7c7c40935ef3406b_19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7c7c40935ef3406b_19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7c7c40935ef3406b_19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7c7c40935ef3406b_19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75c8747e6852cfb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" name="Google Shape;178;g75c8747e6852cfb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Google Shape;10;p2"/>
          <p:cNvCxnSpPr/>
          <p:nvPr/>
        </p:nvCxnSpPr>
        <p:spPr>
          <a:xfrm>
            <a:off x="4278300" y="2751163"/>
            <a:ext cx="5874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1" name="Google Shape;11;p2"/>
          <p:cNvSpPr txBox="1"/>
          <p:nvPr>
            <p:ph type="ctrTitle"/>
          </p:nvPr>
        </p:nvSpPr>
        <p:spPr>
          <a:xfrm>
            <a:off x="311700" y="595975"/>
            <a:ext cx="8520600" cy="195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/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311700" y="3165823"/>
            <a:ext cx="8520600" cy="73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13" name="Google Shape;13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/>
          <p:nvPr>
            <p:ph type="title"/>
          </p:nvPr>
        </p:nvSpPr>
        <p:spPr>
          <a:xfrm>
            <a:off x="311700" y="2480550"/>
            <a:ext cx="8114400" cy="2445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5" name="Google Shape;25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8" name="Google Shape;28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/>
          <p:nvPr>
            <p:ph type="title"/>
          </p:nvPr>
        </p:nvSpPr>
        <p:spPr>
          <a:xfrm>
            <a:off x="311700" y="6318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1" name="Google Shape;31;p7"/>
          <p:cNvSpPr txBox="1"/>
          <p:nvPr>
            <p:ph idx="1" type="body"/>
          </p:nvPr>
        </p:nvSpPr>
        <p:spPr>
          <a:xfrm>
            <a:off x="311700" y="1490875"/>
            <a:ext cx="2808000" cy="30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2" name="Google Shape;32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3"/>
        </a:solidFill>
      </p:bgPr>
    </p:bg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/>
          <p:nvPr>
            <p:ph type="title"/>
          </p:nvPr>
        </p:nvSpPr>
        <p:spPr>
          <a:xfrm>
            <a:off x="490250" y="526350"/>
            <a:ext cx="5683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5" name="Google Shape;35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/>
          <p:nvPr/>
        </p:nvSpPr>
        <p:spPr>
          <a:xfrm>
            <a:off x="4572000" y="100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38" name="Google Shape;38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9" name="Google Shape;39;p9"/>
          <p:cNvSpPr txBox="1"/>
          <p:nvPr>
            <p:ph type="title"/>
          </p:nvPr>
        </p:nvSpPr>
        <p:spPr>
          <a:xfrm>
            <a:off x="265500" y="1375599"/>
            <a:ext cx="4045200" cy="1551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/>
        </p:txBody>
      </p:sp>
      <p:sp>
        <p:nvSpPr>
          <p:cNvPr id="40" name="Google Shape;40;p9"/>
          <p:cNvSpPr txBox="1"/>
          <p:nvPr>
            <p:ph idx="1" type="subTitle"/>
          </p:nvPr>
        </p:nvSpPr>
        <p:spPr>
          <a:xfrm>
            <a:off x="265500" y="2981125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41" name="Google Shape;41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2" name="Google Shape;42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0"/>
          <p:cNvSpPr txBox="1"/>
          <p:nvPr>
            <p:ph idx="1" type="body"/>
          </p:nvPr>
        </p:nvSpPr>
        <p:spPr>
          <a:xfrm>
            <a:off x="319500" y="423372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Alfa Slab One"/>
              <a:buNone/>
              <a:defRPr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1pPr>
          </a:lstStyle>
          <a:p/>
        </p:txBody>
      </p:sp>
      <p:sp>
        <p:nvSpPr>
          <p:cNvPr id="45" name="Google Shape;45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1"/>
          <p:cNvSpPr txBox="1"/>
          <p:nvPr>
            <p:ph hasCustomPrompt="1" type="title"/>
          </p:nvPr>
        </p:nvSpPr>
        <p:spPr>
          <a:xfrm>
            <a:off x="311700" y="1167925"/>
            <a:ext cx="8520600" cy="1980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48" name="Google Shape;48;p11"/>
          <p:cNvSpPr txBox="1"/>
          <p:nvPr>
            <p:ph idx="1" type="body"/>
          </p:nvPr>
        </p:nvSpPr>
        <p:spPr>
          <a:xfrm>
            <a:off x="311700" y="3224250"/>
            <a:ext cx="8520600" cy="107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9" name="Google Shape;49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gameday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Proxima Nova"/>
              <a:buChar char="●"/>
              <a:defRPr sz="18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○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■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●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○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■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●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○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■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0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5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7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8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2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1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4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4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6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3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9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 txBox="1"/>
          <p:nvPr>
            <p:ph type="title"/>
          </p:nvPr>
        </p:nvSpPr>
        <p:spPr>
          <a:xfrm>
            <a:off x="311700" y="2033750"/>
            <a:ext cx="8520600" cy="175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6000"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uk" sz="6000">
                <a:latin typeface="Trebuchet MS"/>
                <a:ea typeface="Trebuchet MS"/>
                <a:cs typeface="Trebuchet MS"/>
                <a:sym typeface="Trebuchet MS"/>
              </a:rPr>
              <a:t>Język świata korporacji</a:t>
            </a:r>
            <a:endParaRPr sz="6000"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/>
          <p:nvPr>
            <p:ph type="title"/>
          </p:nvPr>
        </p:nvSpPr>
        <p:spPr>
          <a:xfrm>
            <a:off x="311700" y="445025"/>
            <a:ext cx="8520600" cy="132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ASAP</a:t>
            </a:r>
            <a:r>
              <a:rPr lang="uk" sz="2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(ang. as soon as possible) – tak szybko, jak to możliwe. Ten zwrot jest używany w codziennym języku</a:t>
            </a:r>
            <a:r>
              <a:rPr lang="uk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1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" name="Google Shape;62;p14"/>
          <p:cNvSpPr txBox="1"/>
          <p:nvPr>
            <p:ph idx="1" type="body"/>
          </p:nvPr>
        </p:nvSpPr>
        <p:spPr>
          <a:xfrm>
            <a:off x="311700" y="1765625"/>
            <a:ext cx="8520600" cy="280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63" name="Google Shape;6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4675" y="1781175"/>
            <a:ext cx="4594675" cy="2412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/>
          <p:nvPr>
            <p:ph type="title"/>
          </p:nvPr>
        </p:nvSpPr>
        <p:spPr>
          <a:xfrm>
            <a:off x="311700" y="445025"/>
            <a:ext cx="8520600" cy="127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Brif</a:t>
            </a:r>
            <a:r>
              <a:rPr lang="uk" sz="2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(ang. brief) – to opis projektu lub zadania</a:t>
            </a:r>
            <a:r>
              <a:rPr lang="uk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1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" name="Google Shape;69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70" name="Google Shape;70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90500" y="1387375"/>
            <a:ext cx="5549450" cy="2790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/>
          <p:nvPr>
            <p:ph type="title"/>
          </p:nvPr>
        </p:nvSpPr>
        <p:spPr>
          <a:xfrm>
            <a:off x="311700" y="445025"/>
            <a:ext cx="8520600" cy="141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5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Dreskod</a:t>
            </a:r>
            <a:r>
              <a:rPr lang="uk" sz="25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 (ang. dress code) – są to zasady dotyczące ubioru, jaki obowiązuje w biurze</a:t>
            </a:r>
            <a:endParaRPr sz="2500"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76" name="Google Shape;76;p16"/>
          <p:cNvSpPr txBox="1"/>
          <p:nvPr>
            <p:ph idx="1" type="body"/>
          </p:nvPr>
        </p:nvSpPr>
        <p:spPr>
          <a:xfrm>
            <a:off x="311700" y="1608075"/>
            <a:ext cx="8520600" cy="2960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77" name="Google Shape;7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21125" y="1608075"/>
            <a:ext cx="4682350" cy="2960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7"/>
          <p:cNvSpPr txBox="1"/>
          <p:nvPr>
            <p:ph type="title"/>
          </p:nvPr>
        </p:nvSpPr>
        <p:spPr>
          <a:xfrm>
            <a:off x="311700" y="445025"/>
            <a:ext cx="8520600" cy="132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5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Deadline</a:t>
            </a:r>
            <a:r>
              <a:rPr lang="uk" sz="25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 - to okres, do którego trzeba coś zrobić</a:t>
            </a:r>
            <a:endParaRPr sz="2500"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83" name="Google Shape;83;p17"/>
          <p:cNvSpPr txBox="1"/>
          <p:nvPr>
            <p:ph idx="1" type="body"/>
          </p:nvPr>
        </p:nvSpPr>
        <p:spPr>
          <a:xfrm>
            <a:off x="311700" y="1434650"/>
            <a:ext cx="8520600" cy="3134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84" name="Google Shape;8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33600" y="1434650"/>
            <a:ext cx="5975275" cy="3134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8"/>
          <p:cNvSpPr txBox="1"/>
          <p:nvPr>
            <p:ph type="title"/>
          </p:nvPr>
        </p:nvSpPr>
        <p:spPr>
          <a:xfrm>
            <a:off x="311700" y="445025"/>
            <a:ext cx="8520600" cy="119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25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b="1" lang="uk" sz="25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Fakap</a:t>
            </a:r>
            <a:r>
              <a:rPr lang="uk" sz="25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 – (ang. fuck-up) – w korporacji jest to określenie na zawalenie jakiejś sprawy, zadania lub terminu; mamy fakap znaczy tyle co mamy poważny problem</a:t>
            </a:r>
            <a:endParaRPr sz="2500"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90" name="Google Shape;90;p18"/>
          <p:cNvSpPr txBox="1"/>
          <p:nvPr>
            <p:ph idx="1" type="body"/>
          </p:nvPr>
        </p:nvSpPr>
        <p:spPr>
          <a:xfrm>
            <a:off x="311700" y="1876100"/>
            <a:ext cx="8520600" cy="2692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91" name="Google Shape;91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68425" y="2131450"/>
            <a:ext cx="4445850" cy="2437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9"/>
          <p:cNvSpPr txBox="1"/>
          <p:nvPr>
            <p:ph type="title"/>
          </p:nvPr>
        </p:nvSpPr>
        <p:spPr>
          <a:xfrm>
            <a:off x="311700" y="445025"/>
            <a:ext cx="8520600" cy="113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5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Fidbak</a:t>
            </a:r>
            <a:r>
              <a:rPr lang="uk" sz="25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 (ang. feedback) – informacja zwrotna, np. od klienta</a:t>
            </a:r>
            <a:endParaRPr sz="2500"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97" name="Google Shape;97;p19"/>
          <p:cNvSpPr txBox="1"/>
          <p:nvPr>
            <p:ph idx="1" type="body"/>
          </p:nvPr>
        </p:nvSpPr>
        <p:spPr>
          <a:xfrm>
            <a:off x="311700" y="1813025"/>
            <a:ext cx="8520600" cy="2755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98" name="Google Shape;98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2150" y="1785950"/>
            <a:ext cx="7882750" cy="2502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 txBox="1"/>
          <p:nvPr>
            <p:ph type="title"/>
          </p:nvPr>
        </p:nvSpPr>
        <p:spPr>
          <a:xfrm>
            <a:off x="311700" y="445025"/>
            <a:ext cx="8520600" cy="146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5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Fokus</a:t>
            </a:r>
            <a:r>
              <a:rPr lang="uk" sz="25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 (ang. focus) – częściej używane w formie czasownika fokusować się, czyli po prostu skupić się na czymś</a:t>
            </a:r>
            <a:endParaRPr sz="2500"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04" name="Google Shape;104;p20"/>
          <p:cNvSpPr txBox="1"/>
          <p:nvPr>
            <p:ph idx="1" type="body"/>
          </p:nvPr>
        </p:nvSpPr>
        <p:spPr>
          <a:xfrm>
            <a:off x="311700" y="1907625"/>
            <a:ext cx="8520600" cy="266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05" name="Google Shape;105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11225" y="1623851"/>
            <a:ext cx="5202600" cy="2945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1"/>
          <p:cNvSpPr txBox="1"/>
          <p:nvPr>
            <p:ph type="title"/>
          </p:nvPr>
        </p:nvSpPr>
        <p:spPr>
          <a:xfrm>
            <a:off x="311700" y="445025"/>
            <a:ext cx="8520600" cy="1257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5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Forwardować</a:t>
            </a:r>
            <a:r>
              <a:rPr lang="uk" sz="25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 (ang. forward) – przekazywać dalej, np. wiadomość</a:t>
            </a:r>
            <a:endParaRPr sz="2500"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11" name="Google Shape;111;p21"/>
          <p:cNvSpPr txBox="1"/>
          <p:nvPr>
            <p:ph idx="1" type="body"/>
          </p:nvPr>
        </p:nvSpPr>
        <p:spPr>
          <a:xfrm>
            <a:off x="311700" y="1702675"/>
            <a:ext cx="8520600" cy="2866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12" name="Google Shape;112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11675" y="1576550"/>
            <a:ext cx="5849000" cy="3118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2"/>
          <p:cNvSpPr txBox="1"/>
          <p:nvPr>
            <p:ph type="title"/>
          </p:nvPr>
        </p:nvSpPr>
        <p:spPr>
          <a:xfrm>
            <a:off x="311700" y="445025"/>
            <a:ext cx="8520600" cy="128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5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FYI</a:t>
            </a:r>
            <a:r>
              <a:rPr lang="uk" sz="25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 (ang. for your information) – do twojej wiadomości; używane najczęściej w korespondencji</a:t>
            </a:r>
            <a:endParaRPr sz="2500"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18" name="Google Shape;118;p22"/>
          <p:cNvSpPr txBox="1"/>
          <p:nvPr>
            <p:ph idx="1" type="body"/>
          </p:nvPr>
        </p:nvSpPr>
        <p:spPr>
          <a:xfrm>
            <a:off x="311700" y="1734200"/>
            <a:ext cx="8520600" cy="283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19" name="Google Shape;119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22950" y="1734125"/>
            <a:ext cx="6132774" cy="2834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3"/>
          <p:cNvSpPr txBox="1"/>
          <p:nvPr>
            <p:ph type="title"/>
          </p:nvPr>
        </p:nvSpPr>
        <p:spPr>
          <a:xfrm>
            <a:off x="311700" y="445025"/>
            <a:ext cx="8520600" cy="12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5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IMO</a:t>
            </a:r>
            <a:r>
              <a:rPr lang="uk" sz="25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 (ang. in my opinion) – moim zdaniem, inną wersją jest IMHO (ang. in my humble opinion) – moim skromnym zdanieme</a:t>
            </a:r>
            <a:endParaRPr sz="2500"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25" name="Google Shape;125;p23"/>
          <p:cNvSpPr txBox="1"/>
          <p:nvPr>
            <p:ph idx="1" type="body"/>
          </p:nvPr>
        </p:nvSpPr>
        <p:spPr>
          <a:xfrm>
            <a:off x="311700" y="1671125"/>
            <a:ext cx="8520600" cy="289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26" name="Google Shape;126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29025" y="2002225"/>
            <a:ext cx="3560050" cy="2601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4"/>
          <p:cNvSpPr txBox="1"/>
          <p:nvPr>
            <p:ph type="title"/>
          </p:nvPr>
        </p:nvSpPr>
        <p:spPr>
          <a:xfrm>
            <a:off x="311700" y="445025"/>
            <a:ext cx="8520600" cy="177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5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Kejs</a:t>
            </a:r>
            <a:r>
              <a:rPr lang="uk" sz="25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 (ang. case) – to  sprawa, którą mamy załatwić. Może to być projekt, drobne zadanie lub problem, który musimy poddać analizie</a:t>
            </a:r>
            <a:endParaRPr sz="2500"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32" name="Google Shape;132;p24"/>
          <p:cNvSpPr txBox="1"/>
          <p:nvPr>
            <p:ph idx="1" type="body"/>
          </p:nvPr>
        </p:nvSpPr>
        <p:spPr>
          <a:xfrm>
            <a:off x="311700" y="2002225"/>
            <a:ext cx="8520600" cy="256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33" name="Google Shape;133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47700" y="2002225"/>
            <a:ext cx="4682350" cy="2566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5"/>
          <p:cNvSpPr txBox="1"/>
          <p:nvPr>
            <p:ph type="title"/>
          </p:nvPr>
        </p:nvSpPr>
        <p:spPr>
          <a:xfrm>
            <a:off x="311700" y="445025"/>
            <a:ext cx="8520600" cy="1588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5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Kołczing</a:t>
            </a:r>
            <a:r>
              <a:rPr lang="uk" sz="25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 (ang. coaching) – to krótkie szkolenie, które może przeprowadzić dla pracownika np. przełożony lub profesjonalny kołcz</a:t>
            </a:r>
            <a:endParaRPr sz="2500"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39" name="Google Shape;139;p25"/>
          <p:cNvSpPr txBox="1"/>
          <p:nvPr>
            <p:ph idx="1" type="body"/>
          </p:nvPr>
        </p:nvSpPr>
        <p:spPr>
          <a:xfrm>
            <a:off x="311700" y="1813025"/>
            <a:ext cx="8520600" cy="2755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40" name="Google Shape;140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17075" y="2032900"/>
            <a:ext cx="5581000" cy="2755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6"/>
          <p:cNvSpPr txBox="1"/>
          <p:nvPr>
            <p:ph type="title"/>
          </p:nvPr>
        </p:nvSpPr>
        <p:spPr>
          <a:xfrm>
            <a:off x="311700" y="445025"/>
            <a:ext cx="8520600" cy="128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5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Mieć kola</a:t>
            </a:r>
            <a:r>
              <a:rPr lang="uk" sz="25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 – mieć zaplanowaną służbową rozmowę telefoniczną lub wideorozmowę</a:t>
            </a:r>
            <a:endParaRPr sz="2500"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46" name="Google Shape;146;p26"/>
          <p:cNvSpPr txBox="1"/>
          <p:nvPr>
            <p:ph idx="1" type="body"/>
          </p:nvPr>
        </p:nvSpPr>
        <p:spPr>
          <a:xfrm>
            <a:off x="311700" y="1734200"/>
            <a:ext cx="8520600" cy="283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47" name="Google Shape;147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42750" y="1734125"/>
            <a:ext cx="5249901" cy="2834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7"/>
          <p:cNvSpPr txBox="1"/>
          <p:nvPr>
            <p:ph type="title"/>
          </p:nvPr>
        </p:nvSpPr>
        <p:spPr>
          <a:xfrm>
            <a:off x="311700" y="445025"/>
            <a:ext cx="8520600" cy="128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5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Ołpenspejs</a:t>
            </a:r>
            <a:r>
              <a:rPr lang="uk" sz="25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 (ang. open space) – w dosłownym tłumaczeniu to otwarta przestrzeń, czyli rozmieszczenie pracowników w ogromnym pomieszczeniu bez podziału na mniejsze gabinety</a:t>
            </a:r>
            <a:endParaRPr sz="2500"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53" name="Google Shape;153;p27"/>
          <p:cNvSpPr txBox="1"/>
          <p:nvPr>
            <p:ph idx="1" type="body"/>
          </p:nvPr>
        </p:nvSpPr>
        <p:spPr>
          <a:xfrm>
            <a:off x="311700" y="2317525"/>
            <a:ext cx="8520600" cy="225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54" name="Google Shape;154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00875" y="2002222"/>
            <a:ext cx="5123774" cy="2821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8"/>
          <p:cNvSpPr txBox="1"/>
          <p:nvPr>
            <p:ph type="title"/>
          </p:nvPr>
        </p:nvSpPr>
        <p:spPr>
          <a:xfrm>
            <a:off x="311700" y="445025"/>
            <a:ext cx="8520600" cy="190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5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Risercz</a:t>
            </a:r>
            <a:r>
              <a:rPr lang="uk" sz="25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 (ang. research) – można by to inaczej nazwać poszukiwaniem informacji. Przed podjęciem działań, np. rozpoczęciem nowego projektu, często potrzebny jest właśnie risercz, aby przeanalizować potrzeby klientów</a:t>
            </a:r>
            <a:endParaRPr sz="2500"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60" name="Google Shape;160;p28"/>
          <p:cNvSpPr txBox="1"/>
          <p:nvPr>
            <p:ph idx="1" type="body"/>
          </p:nvPr>
        </p:nvSpPr>
        <p:spPr>
          <a:xfrm>
            <a:off x="311700" y="2349125"/>
            <a:ext cx="8520600" cy="2219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61" name="Google Shape;161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65400" y="2502177"/>
            <a:ext cx="6543025" cy="221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9"/>
          <p:cNvSpPr txBox="1"/>
          <p:nvPr>
            <p:ph type="title"/>
          </p:nvPr>
        </p:nvSpPr>
        <p:spPr>
          <a:xfrm>
            <a:off x="311700" y="445025"/>
            <a:ext cx="8520600" cy="1446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5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Target</a:t>
            </a:r>
            <a:r>
              <a:rPr lang="uk" sz="25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 – cel, np. sprzedażowy</a:t>
            </a:r>
            <a:endParaRPr sz="2500"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67" name="Google Shape;167;p29"/>
          <p:cNvSpPr txBox="1"/>
          <p:nvPr>
            <p:ph idx="1" type="body"/>
          </p:nvPr>
        </p:nvSpPr>
        <p:spPr>
          <a:xfrm>
            <a:off x="311700" y="1466200"/>
            <a:ext cx="8520600" cy="305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68" name="Google Shape;168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06250" y="1213950"/>
            <a:ext cx="5249925" cy="3639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30"/>
          <p:cNvSpPr txBox="1"/>
          <p:nvPr>
            <p:ph type="title"/>
          </p:nvPr>
        </p:nvSpPr>
        <p:spPr>
          <a:xfrm>
            <a:off x="311700" y="445025"/>
            <a:ext cx="8520600" cy="1478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5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Task</a:t>
            </a:r>
            <a:r>
              <a:rPr lang="uk" sz="25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 – to po prostu zadanie do wykonania</a:t>
            </a:r>
            <a:endParaRPr sz="2500"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74" name="Google Shape;174;p30"/>
          <p:cNvSpPr txBox="1"/>
          <p:nvPr>
            <p:ph idx="1" type="body"/>
          </p:nvPr>
        </p:nvSpPr>
        <p:spPr>
          <a:xfrm>
            <a:off x="311700" y="1355825"/>
            <a:ext cx="8520600" cy="3373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75" name="Google Shape;175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10300" y="1355825"/>
            <a:ext cx="4556251" cy="3373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3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1" name="Google Shape;181;p31"/>
          <p:cNvSpPr txBox="1"/>
          <p:nvPr>
            <p:ph idx="1" type="body"/>
          </p:nvPr>
        </p:nvSpPr>
        <p:spPr>
          <a:xfrm>
            <a:off x="311700" y="445025"/>
            <a:ext cx="8520600" cy="4123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900">
                <a:latin typeface="Trebuchet MS"/>
                <a:ea typeface="Trebuchet MS"/>
                <a:cs typeface="Trebuchet MS"/>
                <a:sym typeface="Trebuchet MS"/>
              </a:rPr>
              <a:t>CEO</a:t>
            </a:r>
            <a:r>
              <a:rPr lang="uk" sz="1900">
                <a:latin typeface="Trebuchet MS"/>
                <a:ea typeface="Trebuchet MS"/>
                <a:cs typeface="Trebuchet MS"/>
                <a:sym typeface="Trebuchet MS"/>
              </a:rPr>
              <a:t> (ang. Chief Executive Officer) – prezes firmy</a:t>
            </a:r>
            <a:endParaRPr sz="1900"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1900">
                <a:latin typeface="Trebuchet MS"/>
                <a:ea typeface="Trebuchet MS"/>
                <a:cs typeface="Trebuchet MS"/>
                <a:sym typeface="Trebuchet MS"/>
              </a:rPr>
              <a:t>CFO</a:t>
            </a:r>
            <a:r>
              <a:rPr lang="uk" sz="1900">
                <a:latin typeface="Trebuchet MS"/>
                <a:ea typeface="Trebuchet MS"/>
                <a:cs typeface="Trebuchet MS"/>
                <a:sym typeface="Trebuchet MS"/>
              </a:rPr>
              <a:t> (ang. Chief Financial Officer) – dyrektor działu finansowego</a:t>
            </a:r>
            <a:endParaRPr sz="1900"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1900">
                <a:latin typeface="Trebuchet MS"/>
                <a:ea typeface="Trebuchet MS"/>
                <a:cs typeface="Trebuchet MS"/>
                <a:sym typeface="Trebuchet MS"/>
              </a:rPr>
              <a:t>COO</a:t>
            </a:r>
            <a:r>
              <a:rPr lang="uk" sz="1900">
                <a:latin typeface="Trebuchet MS"/>
                <a:ea typeface="Trebuchet MS"/>
                <a:cs typeface="Trebuchet MS"/>
                <a:sym typeface="Trebuchet MS"/>
              </a:rPr>
              <a:t> (ang. Chief Operating Officer) – osoba nadzorująca wszystkie operacje w firmie EOD (ang. end of the day) – na koniec dnia</a:t>
            </a:r>
            <a:endParaRPr sz="1900"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1900">
                <a:latin typeface="Trebuchet MS"/>
                <a:ea typeface="Trebuchet MS"/>
                <a:cs typeface="Trebuchet MS"/>
                <a:sym typeface="Trebuchet MS"/>
              </a:rPr>
              <a:t>EOM</a:t>
            </a:r>
            <a:r>
              <a:rPr lang="uk" sz="1900">
                <a:latin typeface="Trebuchet MS"/>
                <a:ea typeface="Trebuchet MS"/>
                <a:cs typeface="Trebuchet MS"/>
                <a:sym typeface="Trebuchet MS"/>
              </a:rPr>
              <a:t> (ang. end of month) – na koniec miesiąca</a:t>
            </a:r>
            <a:endParaRPr sz="1900"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1900">
                <a:latin typeface="Trebuchet MS"/>
                <a:ea typeface="Trebuchet MS"/>
                <a:cs typeface="Trebuchet MS"/>
                <a:sym typeface="Trebuchet MS"/>
              </a:rPr>
              <a:t>EOY</a:t>
            </a:r>
            <a:r>
              <a:rPr lang="uk" sz="1900">
                <a:latin typeface="Trebuchet MS"/>
                <a:ea typeface="Trebuchet MS"/>
                <a:cs typeface="Trebuchet MS"/>
                <a:sym typeface="Trebuchet MS"/>
              </a:rPr>
              <a:t> (ang. end of year) – koniec roku</a:t>
            </a:r>
            <a:endParaRPr sz="1900"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1900">
                <a:latin typeface="Trebuchet MS"/>
                <a:ea typeface="Trebuchet MS"/>
                <a:cs typeface="Trebuchet MS"/>
                <a:sym typeface="Trebuchet MS"/>
              </a:rPr>
              <a:t>DIY</a:t>
            </a:r>
            <a:r>
              <a:rPr lang="uk" sz="1900">
                <a:latin typeface="Trebuchet MS"/>
                <a:ea typeface="Trebuchet MS"/>
                <a:cs typeface="Trebuchet MS"/>
                <a:sym typeface="Trebuchet MS"/>
              </a:rPr>
              <a:t> (ang. do it yourself) – „zrób to sam”, „nie przeszkadzaj mi”</a:t>
            </a:r>
            <a:endParaRPr sz="1900"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uk" sz="1900">
                <a:latin typeface="Trebuchet MS"/>
                <a:ea typeface="Trebuchet MS"/>
                <a:cs typeface="Trebuchet MS"/>
                <a:sym typeface="Trebuchet MS"/>
              </a:rPr>
              <a:t>BRGDS</a:t>
            </a:r>
            <a:r>
              <a:rPr lang="uk" sz="1900">
                <a:latin typeface="Trebuchet MS"/>
                <a:ea typeface="Trebuchet MS"/>
                <a:cs typeface="Trebuchet MS"/>
                <a:sym typeface="Trebuchet MS"/>
              </a:rPr>
              <a:t> (ang. best regards) – „najlepsze pozdrowienia”; zwrot spotykany najczęściej w e-mailach lub wiadomościach prywatnych</a:t>
            </a:r>
            <a:endParaRPr sz="1900"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Gameday">
  <a:themeElements>
    <a:clrScheme name="Gameday">
      <a:dk1>
        <a:srgbClr val="4285F4"/>
      </a:dk1>
      <a:lt1>
        <a:srgbClr val="FFFFFF"/>
      </a:lt1>
      <a:dk2>
        <a:srgbClr val="666666"/>
      </a:dk2>
      <a:lt2>
        <a:srgbClr val="D9D9D9"/>
      </a:lt2>
      <a:accent1>
        <a:srgbClr val="455A64"/>
      </a:accent1>
      <a:accent2>
        <a:srgbClr val="607D8B"/>
      </a:accent2>
      <a:accent3>
        <a:srgbClr val="FF5722"/>
      </a:accent3>
      <a:accent4>
        <a:srgbClr val="D84315"/>
      </a:accent4>
      <a:accent5>
        <a:srgbClr val="1C3AA9"/>
      </a:accent5>
      <a:accent6>
        <a:srgbClr val="FFAB40"/>
      </a:accent6>
      <a:hlink>
        <a:srgbClr val="1C3AA9"/>
      </a:hlink>
      <a:folHlink>
        <a:srgbClr val="1C3AA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