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5143500" cx="9144000"/>
  <p:notesSz cx="6858000" cy="9144000"/>
  <p:embeddedFontLst>
    <p:embeddedFont>
      <p:font typeface="Raleway"/>
      <p:regular r:id="rId16"/>
      <p:bold r:id="rId17"/>
      <p:italic r:id="rId18"/>
      <p:boldItalic r:id="rId19"/>
    </p:embeddedFont>
    <p:embeddedFont>
      <p:font typeface="Lato"/>
      <p:regular r:id="rId20"/>
      <p:bold r:id="rId21"/>
      <p:italic r:id="rId22"/>
      <p:boldItalic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r:id="rId24" roundtripDataSignature="AMtx7mhLMV+BBcN+9YK59bEAj+svJwTW/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Lato-regular.fntdata"/><Relationship Id="rId11" Type="http://schemas.openxmlformats.org/officeDocument/2006/relationships/slide" Target="slides/slide6.xml"/><Relationship Id="rId22" Type="http://schemas.openxmlformats.org/officeDocument/2006/relationships/font" Target="fonts/Lato-italic.fntdata"/><Relationship Id="rId10" Type="http://schemas.openxmlformats.org/officeDocument/2006/relationships/slide" Target="slides/slide5.xml"/><Relationship Id="rId21" Type="http://schemas.openxmlformats.org/officeDocument/2006/relationships/font" Target="fonts/Lato-bold.fntdata"/><Relationship Id="rId13" Type="http://schemas.openxmlformats.org/officeDocument/2006/relationships/slide" Target="slides/slide8.xml"/><Relationship Id="rId24" Type="http://customschemas.google.com/relationships/presentationmetadata" Target="metadata"/><Relationship Id="rId12" Type="http://schemas.openxmlformats.org/officeDocument/2006/relationships/slide" Target="slides/slide7.xml"/><Relationship Id="rId23" Type="http://schemas.openxmlformats.org/officeDocument/2006/relationships/font" Target="fonts/Lato-bold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Raleway-bold.fntdata"/><Relationship Id="rId16" Type="http://schemas.openxmlformats.org/officeDocument/2006/relationships/font" Target="fonts/Raleway-regular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Raleway-boldItalic.fntdata"/><Relationship Id="rId6" Type="http://schemas.openxmlformats.org/officeDocument/2006/relationships/slide" Target="slides/slide1.xml"/><Relationship Id="rId18" Type="http://schemas.openxmlformats.org/officeDocument/2006/relationships/font" Target="fonts/Raleway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4" name="Google Shape;84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9" name="Google Shape;8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4" name="Google Shape;9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" name="Google Shape;9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4" name="Google Shape;10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9" name="Google Shape;109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4" name="Google Shape;11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9" name="Google Shape;119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4" name="Google Shape;124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9" name="Google Shape;129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lt2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2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" name="Google Shape;11;p12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2" name="Google Shape;12;p12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Google Shape;13;p12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4" name="Google Shape;14;p12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15" name="Google Shape;15;p12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6" name="Google Shape;16;p1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3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9" name="Google Shape;19;p1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20" name="Google Shape;20;p13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" name="Google Shape;21;p13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2" name="Google Shape;22;p13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/>
        </p:txBody>
      </p:sp>
      <p:sp>
        <p:nvSpPr>
          <p:cNvPr id="23" name="Google Shape;23;p13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oogle Shape;25;p14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26" name="Google Shape;26;p1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" name="Google Shape;27;p14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8" name="Google Shape;28;p14"/>
          <p:cNvSpPr txBox="1"/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9" name="Google Shape;29;p14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5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2" name="Google Shape;32;p15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33" name="Google Shape;33;p15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" name="Google Shape;34;p1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5" name="Google Shape;35;p15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/>
        </p:txBody>
      </p:sp>
      <p:sp>
        <p:nvSpPr>
          <p:cNvPr id="36" name="Google Shape;36;p15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7" name="Google Shape;37;p15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6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0" name="Google Shape;40;p16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41" name="Google Shape;41;p16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" name="Google Shape;42;p16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3" name="Google Shape;43;p16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/>
        </p:txBody>
      </p:sp>
      <p:sp>
        <p:nvSpPr>
          <p:cNvPr id="44" name="Google Shape;44;p16"/>
          <p:cNvSpPr txBox="1"/>
          <p:nvPr>
            <p:ph idx="1" type="body"/>
          </p:nvPr>
        </p:nvSpPr>
        <p:spPr>
          <a:xfrm>
            <a:off x="729325" y="2078875"/>
            <a:ext cx="3774300" cy="226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45" name="Google Shape;45;p16"/>
          <p:cNvSpPr txBox="1"/>
          <p:nvPr>
            <p:ph idx="2" type="body"/>
          </p:nvPr>
        </p:nvSpPr>
        <p:spPr>
          <a:xfrm>
            <a:off x="4643604" y="2078875"/>
            <a:ext cx="3774300" cy="226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46" name="Google Shape;46;p16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7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9" name="Google Shape;49;p17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50" name="Google Shape;50;p17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" name="Google Shape;51;p17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2" name="Google Shape;52;p17"/>
          <p:cNvSpPr txBox="1"/>
          <p:nvPr>
            <p:ph type="title"/>
          </p:nvPr>
        </p:nvSpPr>
        <p:spPr>
          <a:xfrm>
            <a:off x="730000" y="1318650"/>
            <a:ext cx="3300900" cy="138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/>
        </p:txBody>
      </p:sp>
      <p:sp>
        <p:nvSpPr>
          <p:cNvPr id="53" name="Google Shape;53;p17"/>
          <p:cNvSpPr txBox="1"/>
          <p:nvPr>
            <p:ph idx="1" type="body"/>
          </p:nvPr>
        </p:nvSpPr>
        <p:spPr>
          <a:xfrm>
            <a:off x="721225" y="2781725"/>
            <a:ext cx="3300900" cy="1597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4" name="Google Shape;54;p17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3"/>
        </a:solid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oogle Shape;56;p18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57" name="Google Shape;57;p18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" name="Google Shape;58;p18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9" name="Google Shape;59;p18"/>
          <p:cNvSpPr txBox="1"/>
          <p:nvPr>
            <p:ph type="title"/>
          </p:nvPr>
        </p:nvSpPr>
        <p:spPr>
          <a:xfrm>
            <a:off x="729450" y="864300"/>
            <a:ext cx="7021200" cy="298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0" name="Google Shape;60;p18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9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3" name="Google Shape;63;p19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64" name="Google Shape;64;p19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" name="Google Shape;65;p19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6" name="Google Shape;66;p19"/>
          <p:cNvSpPr txBox="1"/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/>
        </p:txBody>
      </p:sp>
      <p:sp>
        <p:nvSpPr>
          <p:cNvPr id="67" name="Google Shape;67;p19"/>
          <p:cNvSpPr txBox="1"/>
          <p:nvPr>
            <p:ph idx="1" type="subTitle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68" name="Google Shape;68;p19"/>
          <p:cNvSpPr txBox="1"/>
          <p:nvPr>
            <p:ph idx="2" type="body"/>
          </p:nvPr>
        </p:nvSpPr>
        <p:spPr>
          <a:xfrm>
            <a:off x="5174225" y="1352625"/>
            <a:ext cx="3374400" cy="302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9" name="Google Shape;69;p1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0"/>
          <p:cNvSpPr txBox="1"/>
          <p:nvPr>
            <p:ph idx="1" type="body"/>
          </p:nvPr>
        </p:nvSpPr>
        <p:spPr>
          <a:xfrm>
            <a:off x="724950" y="4372551"/>
            <a:ext cx="7697400" cy="46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72" name="Google Shape;72;p20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dk1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oogle Shape;74;p21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75" name="Google Shape;75;p21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" name="Google Shape;76;p21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7" name="Google Shape;77;p21"/>
          <p:cNvSpPr txBox="1"/>
          <p:nvPr>
            <p:ph hasCustomPrompt="1" type="title"/>
          </p:nvPr>
        </p:nvSpPr>
        <p:spPr>
          <a:xfrm>
            <a:off x="729450" y="733950"/>
            <a:ext cx="7688400" cy="124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21"/>
          <p:cNvSpPr txBox="1"/>
          <p:nvPr>
            <p:ph idx="1" type="body"/>
          </p:nvPr>
        </p:nvSpPr>
        <p:spPr>
          <a:xfrm>
            <a:off x="729450" y="2272888"/>
            <a:ext cx="7688400" cy="158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9" name="Google Shape;79;p21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treamline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i="0" sz="2800" u="none" cap="none" strike="noStrik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i="0" sz="2800" u="none" cap="none" strike="noStrik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i="0" sz="2800" u="none" cap="none" strike="noStrik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i="0" sz="2800" u="none" cap="none" strike="noStrik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i="0" sz="2800" u="none" cap="none" strike="noStrik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i="0" sz="2800" u="none" cap="none" strike="noStrik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i="0" sz="2800" u="none" cap="none" strike="noStrik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i="0" sz="2800" u="none" cap="none" strike="noStrik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i="0" sz="2800" u="none" cap="none" strike="noStrik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" name="Google Shape;7;p1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Lato"/>
              <a:buChar char="●"/>
              <a:defRPr b="0" i="0" sz="13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29845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b="0" i="0" sz="11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29845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b="0" i="0" sz="11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29845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b="0" i="0" sz="11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29845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b="0" i="0" sz="11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29845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b="0" i="0" sz="11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29845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b="0" i="0" sz="11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29845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b="0" i="0" sz="11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29845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b="0" i="0" sz="11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1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"/>
          <p:cNvSpPr txBox="1"/>
          <p:nvPr>
            <p:ph type="ctrTitle"/>
          </p:nvPr>
        </p:nvSpPr>
        <p:spPr>
          <a:xfrm>
            <a:off x="729450" y="1322450"/>
            <a:ext cx="7688100" cy="266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</a:pPr>
            <a:r>
              <a:rPr lang="uk"/>
              <a:t>Język polski a ukraiński: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</a:pPr>
            <a:r>
              <a:rPr lang="uk"/>
              <a:t> mylenie rodzajów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/>
          <p:nvPr>
            <p:ph type="title"/>
          </p:nvPr>
        </p:nvSpPr>
        <p:spPr>
          <a:xfrm>
            <a:off x="729450" y="1318650"/>
            <a:ext cx="7688400" cy="348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Język polski     Język ukraiński     Błąd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38761D"/>
                </a:solidFill>
              </a:rPr>
              <a:t>ten detal</a:t>
            </a:r>
            <a:r>
              <a:rPr lang="uk"/>
              <a:t>          ця деталь     </a:t>
            </a:r>
            <a:r>
              <a:rPr lang="uk">
                <a:solidFill>
                  <a:srgbClr val="FF0000"/>
                </a:solidFill>
              </a:rPr>
              <a:t>ta detal  X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38761D"/>
                </a:solidFill>
              </a:rPr>
              <a:t>Poprawnie:      Każdy detal jest ważny</a:t>
            </a:r>
            <a:r>
              <a:rPr lang="uk"/>
              <a:t>.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FF0000"/>
                </a:solidFill>
              </a:rPr>
              <a:t>Błędnie:      Każda detal jest ważna. X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"/>
          <p:cNvSpPr txBox="1"/>
          <p:nvPr>
            <p:ph type="title"/>
          </p:nvPr>
        </p:nvSpPr>
        <p:spPr>
          <a:xfrm>
            <a:off x="492975" y="1072051"/>
            <a:ext cx="7688400" cy="38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9"/>
              <a:buNone/>
            </a:pPr>
            <a:r>
              <a:rPr lang="uk"/>
              <a:t>Język polski  Język ukraiński  Błąd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9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9"/>
              <a:buNone/>
            </a:pPr>
            <a:r>
              <a:rPr lang="uk">
                <a:solidFill>
                  <a:srgbClr val="38761D"/>
                </a:solidFill>
              </a:rPr>
              <a:t>to muzeum</a:t>
            </a:r>
            <a:r>
              <a:rPr lang="uk"/>
              <a:t>  цей музей </a:t>
            </a:r>
            <a:r>
              <a:rPr lang="uk">
                <a:solidFill>
                  <a:srgbClr val="FF0000"/>
                </a:solidFill>
              </a:rPr>
              <a:t>ten muzeum X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9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9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9"/>
              <a:buNone/>
            </a:pPr>
            <a:r>
              <a:rPr lang="uk">
                <a:solidFill>
                  <a:srgbClr val="38761D"/>
                </a:solidFill>
              </a:rPr>
              <a:t>Poprawnie: Zwiedzimy to muzeum</a:t>
            </a:r>
            <a:r>
              <a:rPr lang="uk"/>
              <a:t>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9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9"/>
              <a:buNone/>
            </a:pPr>
            <a:r>
              <a:rPr lang="uk">
                <a:solidFill>
                  <a:srgbClr val="FF0000"/>
                </a:solidFill>
              </a:rPr>
              <a:t>Błędnie: Zwiedzimy ten muzeum. X</a:t>
            </a: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4"/>
          <p:cNvSpPr txBox="1"/>
          <p:nvPr>
            <p:ph type="title"/>
          </p:nvPr>
        </p:nvSpPr>
        <p:spPr>
          <a:xfrm>
            <a:off x="472975" y="1318650"/>
            <a:ext cx="7944900" cy="312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Język polski     Język ukraiński       Błąd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38761D"/>
                </a:solidFill>
              </a:rPr>
              <a:t>Ten medal</a:t>
            </a:r>
            <a:r>
              <a:rPr lang="uk"/>
              <a:t>        Ця медаль.       </a:t>
            </a:r>
            <a:r>
              <a:rPr lang="uk">
                <a:solidFill>
                  <a:srgbClr val="FF0000"/>
                </a:solidFill>
              </a:rPr>
              <a:t>Ta medal X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38761D"/>
                </a:solidFill>
              </a:rPr>
              <a:t>Poprawnie: Każdy marzy o złotym medalu</a:t>
            </a:r>
            <a:r>
              <a:rPr lang="uk"/>
              <a:t>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FF0000"/>
                </a:solidFill>
              </a:rPr>
              <a:t>Błędnie: Każdy marzy o złotej medali. X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"/>
          <p:cNvSpPr txBox="1"/>
          <p:nvPr>
            <p:ph type="title"/>
          </p:nvPr>
        </p:nvSpPr>
        <p:spPr>
          <a:xfrm>
            <a:off x="729450" y="1318650"/>
            <a:ext cx="7688400" cy="309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Język polski      Język ukraiński     Błąd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38761D"/>
                </a:solidFill>
              </a:rPr>
              <a:t>Ten cytat</a:t>
            </a:r>
            <a:r>
              <a:rPr lang="uk"/>
              <a:t>          Ця цитата   </a:t>
            </a:r>
            <a:r>
              <a:rPr lang="uk">
                <a:solidFill>
                  <a:srgbClr val="FF0000"/>
                </a:solidFill>
              </a:rPr>
              <a:t>Ta cytata X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38761D"/>
                </a:solidFill>
              </a:rPr>
              <a:t>Poprawnie:      Proszę zapisać ten cytat</a:t>
            </a:r>
            <a:r>
              <a:rPr lang="uk"/>
              <a:t>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FF0000"/>
                </a:solidFill>
              </a:rPr>
              <a:t>Błędnie:     Proszę zapisać tę cytatę.X</a:t>
            </a: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6"/>
          <p:cNvSpPr txBox="1"/>
          <p:nvPr>
            <p:ph type="title"/>
          </p:nvPr>
        </p:nvSpPr>
        <p:spPr>
          <a:xfrm>
            <a:off x="729450" y="1318650"/>
            <a:ext cx="7688400" cy="311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Język polski       Język ukraiński         Błąd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38761D"/>
                </a:solidFill>
              </a:rPr>
              <a:t>Ta papuga</a:t>
            </a:r>
            <a:r>
              <a:rPr lang="uk"/>
              <a:t>      Цей папуга     </a:t>
            </a:r>
            <a:r>
              <a:rPr lang="uk">
                <a:solidFill>
                  <a:srgbClr val="FF0000"/>
                </a:solidFill>
              </a:rPr>
              <a:t>Ten papuga X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38761D"/>
                </a:solidFill>
              </a:rPr>
              <a:t>Poprawnie:  Podoba się nam ta papuga</a:t>
            </a:r>
            <a:r>
              <a:rPr lang="uk"/>
              <a:t>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FF0000"/>
                </a:solidFill>
              </a:rPr>
              <a:t>Błędnie:  Podoba się nam ten papuga. X</a:t>
            </a: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7"/>
          <p:cNvSpPr txBox="1"/>
          <p:nvPr>
            <p:ph type="title"/>
          </p:nvPr>
        </p:nvSpPr>
        <p:spPr>
          <a:xfrm>
            <a:off x="729450" y="1318650"/>
            <a:ext cx="7688400" cy="322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Język polski      Język ukraiński      Błąd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38761D"/>
                </a:solidFill>
              </a:rPr>
              <a:t>Ten model</a:t>
            </a:r>
            <a:r>
              <a:rPr lang="uk"/>
              <a:t>        Ця модель      </a:t>
            </a:r>
            <a:r>
              <a:rPr lang="uk">
                <a:solidFill>
                  <a:srgbClr val="FF0000"/>
                </a:solidFill>
              </a:rPr>
              <a:t> Ta model X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38761D"/>
                </a:solidFill>
              </a:rPr>
              <a:t>Poprawnie:   Kupimy ten model samochodu</a:t>
            </a:r>
            <a:r>
              <a:rPr lang="uk"/>
              <a:t>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FF0000"/>
                </a:solidFill>
              </a:rPr>
              <a:t>Błędnie:   Kupimy tę model samochodu</a:t>
            </a:r>
            <a:r>
              <a:rPr lang="uk"/>
              <a:t>.</a:t>
            </a:r>
            <a:r>
              <a:rPr lang="uk">
                <a:solidFill>
                  <a:srgbClr val="FF0000"/>
                </a:solidFill>
              </a:rPr>
              <a:t> X</a:t>
            </a: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8"/>
          <p:cNvSpPr txBox="1"/>
          <p:nvPr>
            <p:ph type="title"/>
          </p:nvPr>
        </p:nvSpPr>
        <p:spPr>
          <a:xfrm>
            <a:off x="729450" y="1318650"/>
            <a:ext cx="7688400" cy="344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Język polski        Język polski              Błąd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38761D"/>
                </a:solidFill>
              </a:rPr>
              <a:t>To gimnazjum</a:t>
            </a:r>
            <a:r>
              <a:rPr lang="uk"/>
              <a:t>   Ця гімназія    </a:t>
            </a:r>
            <a:r>
              <a:rPr lang="uk">
                <a:solidFill>
                  <a:srgbClr val="FF0000"/>
                </a:solidFill>
              </a:rPr>
              <a:t>Ta  gimnazja X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38761D"/>
                </a:solidFill>
              </a:rPr>
              <a:t>Poprawnie: To gimnazjum jest najlepsze w tym</a:t>
            </a:r>
            <a:r>
              <a:rPr lang="uk"/>
              <a:t> </a:t>
            </a:r>
            <a:r>
              <a:rPr lang="uk">
                <a:solidFill>
                  <a:srgbClr val="38761D"/>
                </a:solidFill>
              </a:rPr>
              <a:t>mieście.</a:t>
            </a:r>
            <a:endParaRPr>
              <a:solidFill>
                <a:srgbClr val="38761D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FF0000"/>
                </a:solidFill>
              </a:rPr>
              <a:t>Błędnie: Ta gimnazja jest najlepsza w tym mieście. X</a:t>
            </a: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9"/>
          <p:cNvSpPr txBox="1"/>
          <p:nvPr>
            <p:ph type="title"/>
          </p:nvPr>
        </p:nvSpPr>
        <p:spPr>
          <a:xfrm>
            <a:off x="729450" y="1318650"/>
            <a:ext cx="7688400" cy="36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9"/>
              <a:buNone/>
            </a:pPr>
            <a:r>
              <a:rPr lang="uk"/>
              <a:t>Język polski   Język ukraiński     Błąd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9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9"/>
              <a:buNone/>
            </a:pPr>
            <a:r>
              <a:rPr lang="uk">
                <a:solidFill>
                  <a:srgbClr val="38761D"/>
                </a:solidFill>
              </a:rPr>
              <a:t>Ten cień</a:t>
            </a:r>
            <a:r>
              <a:rPr lang="uk"/>
              <a:t>         Ця тінь           </a:t>
            </a:r>
            <a:r>
              <a:rPr lang="uk">
                <a:solidFill>
                  <a:srgbClr val="FF0000"/>
                </a:solidFill>
              </a:rPr>
              <a:t>Ta cień X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9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9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9"/>
              <a:buNone/>
            </a:pPr>
            <a:r>
              <a:rPr lang="uk">
                <a:solidFill>
                  <a:srgbClr val="38761D"/>
                </a:solidFill>
              </a:rPr>
              <a:t>Poprawnie: Nie widział tego cienia.</a:t>
            </a:r>
            <a:endParaRPr>
              <a:solidFill>
                <a:srgbClr val="38761D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9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9"/>
              <a:buNone/>
            </a:pPr>
            <a:r>
              <a:rPr lang="uk">
                <a:solidFill>
                  <a:srgbClr val="FF0000"/>
                </a:solidFill>
              </a:rPr>
              <a:t>Błędnie: Nie widział tej cieni. X</a:t>
            </a: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0"/>
          <p:cNvSpPr txBox="1"/>
          <p:nvPr>
            <p:ph type="title"/>
          </p:nvPr>
        </p:nvSpPr>
        <p:spPr>
          <a:xfrm>
            <a:off x="729450" y="1318650"/>
            <a:ext cx="7688400" cy="342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Język polski     Język ukraiński     Błąd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38761D"/>
                </a:solidFill>
              </a:rPr>
              <a:t>Ten mól</a:t>
            </a:r>
            <a:r>
              <a:rPr lang="uk"/>
              <a:t>              Ця міль           </a:t>
            </a:r>
            <a:r>
              <a:rPr lang="uk">
                <a:solidFill>
                  <a:srgbClr val="FF0000"/>
                </a:solidFill>
              </a:rPr>
              <a:t> Ta mol X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38761D"/>
                </a:solidFill>
              </a:rPr>
              <a:t>Poprawnie: Mól książkowy to osoba, która lubi czytać</a:t>
            </a:r>
            <a:r>
              <a:rPr lang="uk"/>
              <a:t>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solidFill>
                  <a:srgbClr val="FF0000"/>
                </a:solidFill>
              </a:rPr>
              <a:t>Błędnie: Mol książkowa to osoba, która lubi czytać. X</a:t>
            </a: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treamline">
  <a:themeElements>
    <a:clrScheme name="Streamline">
      <a:dk1>
        <a:srgbClr val="1A9988"/>
      </a:dk1>
      <a:lt1>
        <a:srgbClr val="FFFFFF"/>
      </a:lt1>
      <a:dk2>
        <a:srgbClr val="1A1A1A"/>
      </a:dk2>
      <a:lt2>
        <a:srgbClr val="E9EDEE"/>
      </a:lt2>
      <a:accent1>
        <a:srgbClr val="595959"/>
      </a:accent1>
      <a:accent2>
        <a:srgbClr val="6AA4C8"/>
      </a:accent2>
      <a:accent3>
        <a:srgbClr val="EB5600"/>
      </a:accent3>
      <a:accent4>
        <a:srgbClr val="A2FFE8"/>
      </a:accent4>
      <a:accent5>
        <a:srgbClr val="1C3678"/>
      </a:accent5>
      <a:accent6>
        <a:srgbClr val="FFB8A2"/>
      </a:accent6>
      <a:hlink>
        <a:srgbClr val="1C3678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