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embeddedFontLst>
    <p:embeddedFont>
      <p:font typeface="Roboto"/>
      <p:regular r:id="rId13"/>
      <p:bold r:id="rId14"/>
      <p:italic r:id="rId15"/>
      <p:boldItalic r:id="rId16"/>
    </p:embeddedFont>
    <p:embeddedFont>
      <p:font typeface="Merriweather"/>
      <p:regular r:id="rId17"/>
      <p:bold r:id="rId18"/>
      <p:italic r:id="rId19"/>
      <p:boldItalic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Merriweather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Roboto-regular.fntdata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Roboto-italic.fntdata"/><Relationship Id="rId14" Type="http://schemas.openxmlformats.org/officeDocument/2006/relationships/font" Target="fonts/Roboto-bold.fntdata"/><Relationship Id="rId17" Type="http://schemas.openxmlformats.org/officeDocument/2006/relationships/font" Target="fonts/Merriweather-regular.fntdata"/><Relationship Id="rId16" Type="http://schemas.openxmlformats.org/officeDocument/2006/relationships/font" Target="fonts/Roboto-boldItalic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Merriweather-italic.fntdata"/><Relationship Id="rId6" Type="http://schemas.openxmlformats.org/officeDocument/2006/relationships/slide" Target="slides/slide1.xml"/><Relationship Id="rId18" Type="http://schemas.openxmlformats.org/officeDocument/2006/relationships/font" Target="fonts/Merriweather-bold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624affb388d72f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3624affb388d72f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d72939d67749606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d72939d67749606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1c82f794720c823f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1c82f794720c823f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1c82f794720c823f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1c82f794720c823f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7d0f68b7204d41ed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7d0f68b7204d41ed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7d0f68b7204d41ed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7d0f68b7204d41ed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-125" y="0"/>
            <a:ext cx="9144250" cy="4398100"/>
          </a:xfrm>
          <a:custGeom>
            <a:rect b="b" l="l" r="r" t="t"/>
            <a:pathLst>
              <a:path extrusionOk="0" h="175924" w="36577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1878560"/>
            <a:ext cx="4242600" cy="73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3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0" y="48099"/>
            <a:ext cx="9144250" cy="4398100"/>
          </a:xfrm>
          <a:custGeom>
            <a:rect b="b" l="l" r="r" t="t"/>
            <a:pathLst>
              <a:path extrusionOk="0" h="175924" w="36577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16" name="Google Shape;16;p3"/>
          <p:cNvSpPr/>
          <p:nvPr/>
        </p:nvSpPr>
        <p:spPr>
          <a:xfrm>
            <a:off x="0" y="0"/>
            <a:ext cx="9144250" cy="4398100"/>
          </a:xfrm>
          <a:custGeom>
            <a:rect b="b" l="l" r="r" t="t"/>
            <a:pathLst>
              <a:path extrusionOk="0" h="175924" w="36577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</p:sp>
      <p:sp>
        <p:nvSpPr>
          <p:cNvPr id="17" name="Google Shape;17;p3"/>
          <p:cNvSpPr txBox="1"/>
          <p:nvPr>
            <p:ph type="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8" name="Google Shape;18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/>
        </p:nvSpPr>
        <p:spPr>
          <a:xfrm>
            <a:off x="0" y="0"/>
            <a:ext cx="4314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" name="Google Shape;21;p4"/>
          <p:cNvSpPr/>
          <p:nvPr/>
        </p:nvSpPr>
        <p:spPr>
          <a:xfrm>
            <a:off x="0" y="44125"/>
            <a:ext cx="4313625" cy="4399375"/>
          </a:xfrm>
          <a:custGeom>
            <a:rect b="b" l="l" r="r" t="t"/>
            <a:pathLst>
              <a:path extrusionOk="0" h="175975" w="172545">
                <a:moveTo>
                  <a:pt x="0" y="157"/>
                </a:moveTo>
                <a:lnTo>
                  <a:pt x="172419" y="0"/>
                </a:lnTo>
                <a:lnTo>
                  <a:pt x="172545" y="126541"/>
                </a:lnTo>
                <a:lnTo>
                  <a:pt x="0" y="1759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</p:sp>
      <p:sp>
        <p:nvSpPr>
          <p:cNvPr id="22" name="Google Shape;22;p4"/>
          <p:cNvSpPr/>
          <p:nvPr/>
        </p:nvSpPr>
        <p:spPr>
          <a:xfrm>
            <a:off x="-125" y="0"/>
            <a:ext cx="4316900" cy="4395600"/>
          </a:xfrm>
          <a:custGeom>
            <a:rect b="b" l="l" r="r" t="t"/>
            <a:pathLst>
              <a:path extrusionOk="0" h="175824" w="172676">
                <a:moveTo>
                  <a:pt x="0" y="6"/>
                </a:moveTo>
                <a:lnTo>
                  <a:pt x="172676" y="0"/>
                </a:lnTo>
                <a:lnTo>
                  <a:pt x="172562" y="126442"/>
                </a:lnTo>
                <a:lnTo>
                  <a:pt x="0" y="175824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23" name="Google Shape;23;p4"/>
          <p:cNvSpPr txBox="1"/>
          <p:nvPr>
            <p:ph type="title"/>
          </p:nvPr>
        </p:nvSpPr>
        <p:spPr>
          <a:xfrm>
            <a:off x="311725" y="500925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4" name="Google Shape;24;p4"/>
          <p:cNvSpPr txBox="1"/>
          <p:nvPr>
            <p:ph idx="1" type="body"/>
          </p:nvPr>
        </p:nvSpPr>
        <p:spPr>
          <a:xfrm>
            <a:off x="4644675" y="500925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"/>
          <p:cNvSpPr/>
          <p:nvPr/>
        </p:nvSpPr>
        <p:spPr>
          <a:xfrm>
            <a:off x="0" y="0"/>
            <a:ext cx="9144000" cy="1277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" name="Google Shape;28;p5"/>
          <p:cNvSpPr txBox="1"/>
          <p:nvPr>
            <p:ph type="title"/>
          </p:nvPr>
        </p:nvSpPr>
        <p:spPr>
          <a:xfrm>
            <a:off x="311725" y="500925"/>
            <a:ext cx="8520600" cy="62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311700" y="1505700"/>
            <a:ext cx="3999900" cy="307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2" type="body"/>
          </p:nvPr>
        </p:nvSpPr>
        <p:spPr>
          <a:xfrm>
            <a:off x="4832400" y="1505700"/>
            <a:ext cx="3999900" cy="307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0" y="0"/>
            <a:ext cx="9144000" cy="1277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311725" y="500925"/>
            <a:ext cx="8520600" cy="62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/>
          <p:nvPr/>
        </p:nvSpPr>
        <p:spPr>
          <a:xfrm>
            <a:off x="0" y="0"/>
            <a:ext cx="37644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7"/>
          <p:cNvSpPr txBox="1"/>
          <p:nvPr>
            <p:ph type="title"/>
          </p:nvPr>
        </p:nvSpPr>
        <p:spPr>
          <a:xfrm>
            <a:off x="311725" y="500925"/>
            <a:ext cx="3127500" cy="182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9" name="Google Shape;39;p7"/>
          <p:cNvSpPr txBox="1"/>
          <p:nvPr>
            <p:ph idx="1" type="body"/>
          </p:nvPr>
        </p:nvSpPr>
        <p:spPr>
          <a:xfrm>
            <a:off x="311700" y="2390650"/>
            <a:ext cx="3127500" cy="229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00"/>
              <a:buChar char="●"/>
              <a:defRPr>
                <a:solidFill>
                  <a:schemeClr val="accent2"/>
                </a:solidFill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40" name="Google Shape;40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/>
          <p:nvPr>
            <p:ph type="title"/>
          </p:nvPr>
        </p:nvSpPr>
        <p:spPr>
          <a:xfrm>
            <a:off x="311675" y="798600"/>
            <a:ext cx="6247800" cy="3546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43" name="Google Shape;43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" name="Google Shape;46;p9"/>
          <p:cNvSpPr txBox="1"/>
          <p:nvPr>
            <p:ph type="title"/>
          </p:nvPr>
        </p:nvSpPr>
        <p:spPr>
          <a:xfrm>
            <a:off x="311300" y="500925"/>
            <a:ext cx="3704400" cy="204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9"/>
          <p:cNvSpPr txBox="1"/>
          <p:nvPr>
            <p:ph idx="1" type="subTitle"/>
          </p:nvPr>
        </p:nvSpPr>
        <p:spPr>
          <a:xfrm>
            <a:off x="304800" y="2626725"/>
            <a:ext cx="3704400" cy="92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48" name="Google Shape;48;p9"/>
          <p:cNvSpPr txBox="1"/>
          <p:nvPr>
            <p:ph idx="2" type="body"/>
          </p:nvPr>
        </p:nvSpPr>
        <p:spPr>
          <a:xfrm>
            <a:off x="4879025" y="500925"/>
            <a:ext cx="3954000" cy="411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0" y="4369000"/>
            <a:ext cx="9144000" cy="774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10"/>
          <p:cNvSpPr txBox="1"/>
          <p:nvPr>
            <p:ph idx="1" type="body"/>
          </p:nvPr>
        </p:nvSpPr>
        <p:spPr>
          <a:xfrm>
            <a:off x="311700" y="4521400"/>
            <a:ext cx="7979400" cy="4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Merriweather"/>
              <a:buNone/>
              <a:defRPr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defRPr>
            </a:lvl1pPr>
          </a:lstStyle>
          <a:p/>
        </p:txBody>
      </p:sp>
      <p:sp>
        <p:nvSpPr>
          <p:cNvPr id="53" name="Google Shape;5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dk1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/>
          <p:nvPr>
            <p:ph hasCustomPrompt="1" type="title"/>
          </p:nvPr>
        </p:nvSpPr>
        <p:spPr>
          <a:xfrm>
            <a:off x="311750" y="831175"/>
            <a:ext cx="5334900" cy="1244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6" name="Google Shape;56;p11"/>
          <p:cNvSpPr txBox="1"/>
          <p:nvPr>
            <p:ph idx="1" type="body"/>
          </p:nvPr>
        </p:nvSpPr>
        <p:spPr>
          <a:xfrm>
            <a:off x="311700" y="2121425"/>
            <a:ext cx="5334900" cy="94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00"/>
              <a:buChar char="●"/>
              <a:defRPr>
                <a:solidFill>
                  <a:schemeClr val="accent2"/>
                </a:solidFill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57" name="Google Shape;5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paradigm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Roboto"/>
              <a:buChar char="●"/>
              <a:def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●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●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/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/>
              <a:t>Język polski a ukraiński</a:t>
            </a:r>
            <a:endParaRPr b="1"/>
          </a:p>
        </p:txBody>
      </p:sp>
      <p:sp>
        <p:nvSpPr>
          <p:cNvPr id="65" name="Google Shape;65;p13"/>
          <p:cNvSpPr txBox="1"/>
          <p:nvPr>
            <p:ph idx="1" type="subTitle"/>
          </p:nvPr>
        </p:nvSpPr>
        <p:spPr>
          <a:xfrm>
            <a:off x="311700" y="1878560"/>
            <a:ext cx="4242600" cy="73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/>
              <a:t>Pisownia rz-ż, u-ó, ch-h</a:t>
            </a:r>
            <a:endParaRPr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4"/>
          <p:cNvSpPr txBox="1"/>
          <p:nvPr>
            <p:ph type="title"/>
          </p:nvPr>
        </p:nvSpPr>
        <p:spPr>
          <a:xfrm>
            <a:off x="756750" y="802500"/>
            <a:ext cx="8103600" cy="35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/>
              <a:t>Rz czy ż?</a:t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rz - коли в укр.р: rzeka-бо ріка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ż - коли в укр.ж: żaba-бо жаба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                        з: żmija-бо змія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/>
          <p:nvPr>
            <p:ph type="title"/>
          </p:nvPr>
        </p:nvSpPr>
        <p:spPr>
          <a:xfrm>
            <a:off x="882875" y="819800"/>
            <a:ext cx="7709400" cy="2533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/>
              <a:t>Proszę zastosować regułę </a:t>
            </a:r>
            <a:r>
              <a:rPr b="1" lang="uk">
                <a:solidFill>
                  <a:srgbClr val="5B0F00"/>
                </a:solidFill>
              </a:rPr>
              <a:t>rz - ż:</a:t>
            </a:r>
            <a:endParaRPr b="1">
              <a:solidFill>
                <a:srgbClr val="5B0F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5B0F00"/>
                </a:solidFill>
              </a:rPr>
              <a:t>Kata..yna, stola.., masa.., po..eczki, kucha.., d..ewo, ..elazo, ko..uch, powiet..e, t..ynaście, ..ecz, ..aluzje, g..yb, El..bieta, k..yk, gara.., wie..a, d..emać, ró..owy, g..ech, p..epraszamy</a:t>
            </a:r>
            <a:endParaRPr>
              <a:solidFill>
                <a:srgbClr val="5B0F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/>
          <p:nvPr>
            <p:ph type="title"/>
          </p:nvPr>
        </p:nvSpPr>
        <p:spPr>
          <a:xfrm>
            <a:off x="772500" y="802500"/>
            <a:ext cx="7599000" cy="3538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/>
              <a:t>U czy ó ?</a:t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u - коли в укр. у: uczeń - бо учень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ó - коли в укр.o:półka - бо полиця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                        і:nóż - бо ніж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                        е:miód - бо мед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7"/>
          <p:cNvSpPr txBox="1"/>
          <p:nvPr>
            <p:ph type="title"/>
          </p:nvPr>
        </p:nvSpPr>
        <p:spPr>
          <a:xfrm>
            <a:off x="311700" y="25"/>
            <a:ext cx="8520600" cy="514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/>
              <a:t>Proszę zastosować regułę u-ó:</a:t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ch..r, z..pa, szcz..r, g..ry, dr..gi, n..ż, ceb..la, w..z, k..łko, b..łeczka, pietr..szka, pod..szka, ł..dka, h..rahan, ..semka, reg..larny, dr..szlak, mi..d, og..rek, pi..ro, h..mor, kog..t, końc..wka, p..sty, Krak..w, Lw..w, zm..szać, gr..by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/>
          <p:nvPr>
            <p:ph type="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/>
              <a:t>Ch czy h?</a:t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ch - коли в укр. х: chleb - бо хліб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                          к: Chiny - бо Китай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h - коли в  укр.  г: hymn - гімн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                           нічого: historia - бо історія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9"/>
          <p:cNvSpPr txBox="1"/>
          <p:nvPr>
            <p:ph type="title"/>
          </p:nvPr>
        </p:nvSpPr>
        <p:spPr>
          <a:xfrm>
            <a:off x="311700" y="728900"/>
            <a:ext cx="9144000" cy="4174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000000"/>
                </a:solidFill>
              </a:rPr>
              <a:t>Proszę zastosować regułę ch - h</a:t>
            </a:r>
            <a:r>
              <a:rPr lang="uk"/>
              <a:t>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..ata, ..etman, po..walić, ..odzić, s..ody, ..uragan, ..anna, ja..t, ..ór, śmie.., ..omonim, ko..ać, gro.., da.., zapa.., ..ulajnoga, ..amak, grze.., ..udy, fil..armonia, ku..nia, ..iperbola, ..ałas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Paradigm">
  <a:themeElements>
    <a:clrScheme name="Paradigm">
      <a:dk1>
        <a:srgbClr val="31394D"/>
      </a:dk1>
      <a:lt1>
        <a:srgbClr val="FFFFFF"/>
      </a:lt1>
      <a:dk2>
        <a:srgbClr val="666666"/>
      </a:dk2>
      <a:lt2>
        <a:srgbClr val="626B73"/>
      </a:lt2>
      <a:accent1>
        <a:srgbClr val="002F4A"/>
      </a:accent1>
      <a:accent2>
        <a:srgbClr val="D9C4B1"/>
      </a:accent2>
      <a:accent3>
        <a:srgbClr val="EDE3DA"/>
      </a:accent3>
      <a:accent4>
        <a:srgbClr val="B85741"/>
      </a:accent4>
      <a:accent5>
        <a:srgbClr val="009384"/>
      </a:accent5>
      <a:accent6>
        <a:srgbClr val="D0F6FF"/>
      </a:accent6>
      <a:hlink>
        <a:srgbClr val="009384"/>
      </a:hlink>
      <a:folHlink>
        <a:srgbClr val="00938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