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0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3953396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19911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232395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9CC6E32-D9CF-41ED-A609-B4650F19FF4B}" type="datetimeFigureOut">
              <a:rPr lang="ru-RU" smtClean="0"/>
              <a:t>06.06.2021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2967201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9CC6E32-D9CF-41ED-A609-B4650F19FF4B}" type="datetimeFigureOut">
              <a:rPr lang="ru-RU" smtClean="0"/>
              <a:t>06.06.2021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3115337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3088928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2142951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3483257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9CC6E32-D9CF-41ED-A609-B4650F19FF4B}" type="datetimeFigureOut">
              <a:rPr lang="ru-RU" smtClean="0"/>
              <a:t>06.06.2021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2850080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9CC6E32-D9CF-41ED-A609-B4650F19FF4B}" type="datetimeFigureOut">
              <a:rPr lang="ru-RU" smtClean="0"/>
              <a:t>06.06.2021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2203335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31398072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79434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699020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808912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38996220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42516257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9CC6E32-D9CF-41ED-A609-B4650F19FF4B}" type="datetimeFigureOut">
              <a:rPr lang="ru-RU" smtClean="0"/>
              <a:t>06.06.2021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B35EB99-3403-4E46-A54B-C3F979DD1891}" type="slidenum">
              <a:rPr lang="ru-RU" smtClean="0"/>
              <a:t>‹#›</a:t>
            </a:fld>
            <a:endParaRPr lang="ru-RU"/>
          </a:p>
        </p:txBody>
      </p:sp>
    </p:spTree>
    <p:extLst>
      <p:ext uri="{BB962C8B-B14F-4D97-AF65-F5344CB8AC3E}">
        <p14:creationId xmlns:p14="http://schemas.microsoft.com/office/powerpoint/2010/main" val="2625308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9CC6E32-D9CF-41ED-A609-B4650F19FF4B}" type="datetimeFigureOut">
              <a:rPr lang="ru-RU" smtClean="0"/>
              <a:t>06.06.2021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EB35EB99-3403-4E46-A54B-C3F979DD1891}" type="slidenum">
              <a:rPr lang="ru-RU" smtClean="0"/>
              <a:t>‹#›</a:t>
            </a:fld>
            <a:endParaRPr lang="ru-RU"/>
          </a:p>
        </p:txBody>
      </p:sp>
    </p:spTree>
    <p:extLst>
      <p:ext uri="{BB962C8B-B14F-4D97-AF65-F5344CB8AC3E}">
        <p14:creationId xmlns:p14="http://schemas.microsoft.com/office/powerpoint/2010/main" val="338293349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549359" y="2627206"/>
            <a:ext cx="9404723" cy="1400530"/>
          </a:xfrm>
        </p:spPr>
        <p:txBody>
          <a:bodyPr/>
          <a:lstStyle/>
          <a:p>
            <a:r>
              <a:rPr lang="de-DE" dirty="0" err="1">
                <a:solidFill>
                  <a:schemeClr val="accent1"/>
                </a:solidFill>
              </a:rPr>
              <a:t>Тема</a:t>
            </a:r>
            <a:r>
              <a:rPr lang="de-DE" dirty="0">
                <a:solidFill>
                  <a:schemeClr val="accent1"/>
                </a:solidFill>
              </a:rPr>
              <a:t> </a:t>
            </a:r>
            <a:r>
              <a:rPr lang="de-DE" dirty="0" err="1">
                <a:solidFill>
                  <a:schemeClr val="accent1"/>
                </a:solidFill>
              </a:rPr>
              <a:t>уроку</a:t>
            </a:r>
            <a:r>
              <a:rPr lang="de-DE" dirty="0">
                <a:solidFill>
                  <a:schemeClr val="accent1"/>
                </a:solidFill>
              </a:rPr>
              <a:t>: “Briefe schreiben. Wie habe ich meine Sommerferien verbrachten?“</a:t>
            </a:r>
            <a:endParaRPr lang="ru-RU" dirty="0">
              <a:solidFill>
                <a:schemeClr val="accent1"/>
              </a:solidFill>
            </a:endParaRPr>
          </a:p>
        </p:txBody>
      </p:sp>
    </p:spTree>
    <p:extLst>
      <p:ext uri="{BB962C8B-B14F-4D97-AF65-F5344CB8AC3E}">
        <p14:creationId xmlns:p14="http://schemas.microsoft.com/office/powerpoint/2010/main" val="35707879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985025" y="545938"/>
            <a:ext cx="5047785" cy="5909310"/>
          </a:xfrm>
          <a:prstGeom prst="rect">
            <a:avLst/>
          </a:prstGeom>
        </p:spPr>
        <p:txBody>
          <a:bodyPr wrap="square">
            <a:spAutoFit/>
          </a:bodyPr>
          <a:lstStyle/>
          <a:p>
            <a:r>
              <a:rPr lang="ru-RU" dirty="0">
                <a:solidFill>
                  <a:schemeClr val="accent1">
                    <a:lumMod val="60000"/>
                    <a:lumOff val="40000"/>
                  </a:schemeClr>
                </a:solidFill>
              </a:rPr>
              <a:t>Практична мета: </a:t>
            </a:r>
            <a:r>
              <a:rPr lang="ru-RU" dirty="0" err="1">
                <a:solidFill>
                  <a:schemeClr val="accent1">
                    <a:lumMod val="60000"/>
                    <a:lumOff val="40000"/>
                  </a:schemeClr>
                </a:solidFill>
              </a:rPr>
              <a:t>Формування</a:t>
            </a:r>
            <a:r>
              <a:rPr lang="ru-RU" dirty="0">
                <a:solidFill>
                  <a:schemeClr val="accent1">
                    <a:lumMod val="60000"/>
                    <a:lumOff val="40000"/>
                  </a:schemeClr>
                </a:solidFill>
              </a:rPr>
              <a:t> </a:t>
            </a:r>
            <a:r>
              <a:rPr lang="ru-RU" dirty="0" err="1">
                <a:solidFill>
                  <a:schemeClr val="accent1">
                    <a:lumMod val="60000"/>
                    <a:lumOff val="40000"/>
                  </a:schemeClr>
                </a:solidFill>
              </a:rPr>
              <a:t>компетентності</a:t>
            </a:r>
            <a:r>
              <a:rPr lang="ru-RU" dirty="0">
                <a:solidFill>
                  <a:schemeClr val="accent1">
                    <a:lumMod val="60000"/>
                    <a:lumOff val="40000"/>
                  </a:schemeClr>
                </a:solidFill>
              </a:rPr>
              <a:t> </a:t>
            </a:r>
            <a:r>
              <a:rPr lang="ru-RU" dirty="0" err="1">
                <a:solidFill>
                  <a:schemeClr val="accent1">
                    <a:lumMod val="60000"/>
                    <a:lumOff val="40000"/>
                  </a:schemeClr>
                </a:solidFill>
              </a:rPr>
              <a:t>учнів</a:t>
            </a:r>
            <a:r>
              <a:rPr lang="ru-RU" dirty="0">
                <a:solidFill>
                  <a:schemeClr val="accent1">
                    <a:lumMod val="60000"/>
                    <a:lumOff val="40000"/>
                  </a:schemeClr>
                </a:solidFill>
              </a:rPr>
              <a:t> в </a:t>
            </a:r>
            <a:r>
              <a:rPr lang="ru-RU" dirty="0" err="1">
                <a:solidFill>
                  <a:schemeClr val="accent1">
                    <a:lumMod val="60000"/>
                    <a:lumOff val="40000"/>
                  </a:schemeClr>
                </a:solidFill>
              </a:rPr>
              <a:t>писемному</a:t>
            </a:r>
            <a:r>
              <a:rPr lang="ru-RU" dirty="0">
                <a:solidFill>
                  <a:schemeClr val="accent1">
                    <a:lumMod val="60000"/>
                    <a:lumOff val="40000"/>
                  </a:schemeClr>
                </a:solidFill>
              </a:rPr>
              <a:t> </a:t>
            </a:r>
            <a:r>
              <a:rPr lang="ru-RU" dirty="0" err="1">
                <a:solidFill>
                  <a:schemeClr val="accent1">
                    <a:lumMod val="60000"/>
                    <a:lumOff val="40000"/>
                  </a:schemeClr>
                </a:solidFill>
              </a:rPr>
              <a:t>мовленні</a:t>
            </a:r>
            <a:r>
              <a:rPr lang="ru-RU" dirty="0" smtClean="0">
                <a:solidFill>
                  <a:schemeClr val="accent1">
                    <a:lumMod val="60000"/>
                    <a:lumOff val="40000"/>
                  </a:schemeClr>
                </a:solidFill>
              </a:rPr>
              <a:t>:</a:t>
            </a:r>
          </a:p>
          <a:p>
            <a:r>
              <a:rPr lang="ru-RU" dirty="0" smtClean="0">
                <a:solidFill>
                  <a:schemeClr val="accent1">
                    <a:lumMod val="60000"/>
                    <a:lumOff val="40000"/>
                  </a:schemeClr>
                </a:solidFill>
              </a:rPr>
              <a:t>1</a:t>
            </a:r>
            <a:r>
              <a:rPr lang="ru-RU" dirty="0">
                <a:solidFill>
                  <a:schemeClr val="accent1">
                    <a:lumMod val="60000"/>
                    <a:lumOff val="40000"/>
                  </a:schemeClr>
                </a:solidFill>
              </a:rPr>
              <a:t>) </a:t>
            </a:r>
            <a:r>
              <a:rPr lang="ru-RU" dirty="0" err="1">
                <a:solidFill>
                  <a:schemeClr val="accent1">
                    <a:lumMod val="60000"/>
                    <a:lumOff val="40000"/>
                  </a:schemeClr>
                </a:solidFill>
              </a:rPr>
              <a:t>Формувати</a:t>
            </a:r>
            <a:r>
              <a:rPr lang="ru-RU" dirty="0">
                <a:solidFill>
                  <a:schemeClr val="accent1">
                    <a:lumMod val="60000"/>
                    <a:lumOff val="40000"/>
                  </a:schemeClr>
                </a:solidFill>
              </a:rPr>
              <a:t> </a:t>
            </a:r>
            <a:r>
              <a:rPr lang="ru-RU" dirty="0" err="1">
                <a:solidFill>
                  <a:schemeClr val="accent1">
                    <a:lumMod val="60000"/>
                    <a:lumOff val="40000"/>
                  </a:schemeClr>
                </a:solidFill>
              </a:rPr>
              <a:t>навички</a:t>
            </a:r>
            <a:r>
              <a:rPr lang="ru-RU" dirty="0">
                <a:solidFill>
                  <a:schemeClr val="accent1">
                    <a:lumMod val="60000"/>
                    <a:lumOff val="40000"/>
                  </a:schemeClr>
                </a:solidFill>
              </a:rPr>
              <a:t> </a:t>
            </a:r>
            <a:r>
              <a:rPr lang="ru-RU" dirty="0" err="1">
                <a:solidFill>
                  <a:schemeClr val="accent1">
                    <a:lumMod val="60000"/>
                    <a:lumOff val="40000"/>
                  </a:schemeClr>
                </a:solidFill>
              </a:rPr>
              <a:t>написання</a:t>
            </a:r>
            <a:r>
              <a:rPr lang="ru-RU" dirty="0">
                <a:solidFill>
                  <a:schemeClr val="accent1">
                    <a:lumMod val="60000"/>
                    <a:lumOff val="40000"/>
                  </a:schemeClr>
                </a:solidFill>
              </a:rPr>
              <a:t> </a:t>
            </a:r>
            <a:r>
              <a:rPr lang="ru-RU" dirty="0" err="1">
                <a:solidFill>
                  <a:schemeClr val="accent1">
                    <a:lumMod val="60000"/>
                    <a:lumOff val="40000"/>
                  </a:schemeClr>
                </a:solidFill>
              </a:rPr>
              <a:t>адреси</a:t>
            </a:r>
            <a:r>
              <a:rPr lang="ru-RU" dirty="0">
                <a:solidFill>
                  <a:schemeClr val="accent1">
                    <a:lumMod val="60000"/>
                    <a:lumOff val="40000"/>
                  </a:schemeClr>
                </a:solidFill>
              </a:rPr>
              <a:t>, </a:t>
            </a:r>
            <a:r>
              <a:rPr lang="ru-RU" dirty="0" err="1">
                <a:solidFill>
                  <a:schemeClr val="accent1">
                    <a:lumMod val="60000"/>
                    <a:lumOff val="40000"/>
                  </a:schemeClr>
                </a:solidFill>
              </a:rPr>
              <a:t>підписування</a:t>
            </a:r>
            <a:r>
              <a:rPr lang="ru-RU" dirty="0">
                <a:solidFill>
                  <a:schemeClr val="accent1">
                    <a:lumMod val="60000"/>
                    <a:lumOff val="40000"/>
                  </a:schemeClr>
                </a:solidFill>
              </a:rPr>
              <a:t> конверту. 2) </a:t>
            </a:r>
            <a:r>
              <a:rPr lang="ru-RU" dirty="0" err="1">
                <a:solidFill>
                  <a:schemeClr val="accent1">
                    <a:lumMod val="60000"/>
                    <a:lumOff val="40000"/>
                  </a:schemeClr>
                </a:solidFill>
              </a:rPr>
              <a:t>Формувати</a:t>
            </a:r>
            <a:r>
              <a:rPr lang="ru-RU" dirty="0">
                <a:solidFill>
                  <a:schemeClr val="accent1">
                    <a:lumMod val="60000"/>
                    <a:lumOff val="40000"/>
                  </a:schemeClr>
                </a:solidFill>
              </a:rPr>
              <a:t> </a:t>
            </a:r>
            <a:r>
              <a:rPr lang="ru-RU" dirty="0" err="1">
                <a:solidFill>
                  <a:schemeClr val="accent1">
                    <a:lumMod val="60000"/>
                    <a:lumOff val="40000"/>
                  </a:schemeClr>
                </a:solidFill>
              </a:rPr>
              <a:t>навички</a:t>
            </a:r>
            <a:r>
              <a:rPr lang="ru-RU" dirty="0">
                <a:solidFill>
                  <a:schemeClr val="accent1">
                    <a:lumMod val="60000"/>
                    <a:lumOff val="40000"/>
                  </a:schemeClr>
                </a:solidFill>
              </a:rPr>
              <a:t> </a:t>
            </a:r>
            <a:r>
              <a:rPr lang="ru-RU" dirty="0" err="1">
                <a:solidFill>
                  <a:schemeClr val="accent1">
                    <a:lumMod val="60000"/>
                    <a:lumOff val="40000"/>
                  </a:schemeClr>
                </a:solidFill>
              </a:rPr>
              <a:t>оформлення</a:t>
            </a:r>
            <a:r>
              <a:rPr lang="ru-RU" dirty="0">
                <a:solidFill>
                  <a:schemeClr val="accent1">
                    <a:lumMod val="60000"/>
                    <a:lumOff val="40000"/>
                  </a:schemeClr>
                </a:solidFill>
              </a:rPr>
              <a:t>/</a:t>
            </a:r>
            <a:r>
              <a:rPr lang="ru-RU" dirty="0" err="1">
                <a:solidFill>
                  <a:schemeClr val="accent1">
                    <a:lumMod val="60000"/>
                    <a:lumOff val="40000"/>
                  </a:schemeClr>
                </a:solidFill>
              </a:rPr>
              <a:t>написання</a:t>
            </a:r>
            <a:r>
              <a:rPr lang="ru-RU" dirty="0">
                <a:solidFill>
                  <a:schemeClr val="accent1">
                    <a:lumMod val="60000"/>
                    <a:lumOff val="40000"/>
                  </a:schemeClr>
                </a:solidFill>
              </a:rPr>
              <a:t> листа  з опорою на </a:t>
            </a:r>
            <a:r>
              <a:rPr lang="ru-RU" dirty="0" err="1">
                <a:solidFill>
                  <a:schemeClr val="accent1">
                    <a:lumMod val="60000"/>
                    <a:lumOff val="40000"/>
                  </a:schemeClr>
                </a:solidFill>
              </a:rPr>
              <a:t>зразок</a:t>
            </a:r>
            <a:r>
              <a:rPr lang="ru-RU" dirty="0">
                <a:solidFill>
                  <a:schemeClr val="accent1">
                    <a:lumMod val="60000"/>
                    <a:lumOff val="40000"/>
                  </a:schemeClr>
                </a:solidFill>
              </a:rPr>
              <a:t>. 3) </a:t>
            </a:r>
            <a:r>
              <a:rPr lang="ru-RU" dirty="0" err="1">
                <a:solidFill>
                  <a:schemeClr val="accent1">
                    <a:lumMod val="60000"/>
                    <a:lumOff val="40000"/>
                  </a:schemeClr>
                </a:solidFill>
              </a:rPr>
              <a:t>Розвивати</a:t>
            </a:r>
            <a:r>
              <a:rPr lang="ru-RU" dirty="0">
                <a:solidFill>
                  <a:schemeClr val="accent1">
                    <a:lumMod val="60000"/>
                    <a:lumOff val="40000"/>
                  </a:schemeClr>
                </a:solidFill>
              </a:rPr>
              <a:t> </a:t>
            </a:r>
            <a:r>
              <a:rPr lang="ru-RU" dirty="0" err="1">
                <a:solidFill>
                  <a:schemeClr val="accent1">
                    <a:lumMod val="60000"/>
                    <a:lumOff val="40000"/>
                  </a:schemeClr>
                </a:solidFill>
              </a:rPr>
              <a:t>вміння</a:t>
            </a:r>
            <a:r>
              <a:rPr lang="ru-RU" dirty="0">
                <a:solidFill>
                  <a:schemeClr val="accent1">
                    <a:lumMod val="60000"/>
                    <a:lumOff val="40000"/>
                  </a:schemeClr>
                </a:solidFill>
              </a:rPr>
              <a:t> </a:t>
            </a:r>
            <a:r>
              <a:rPr lang="ru-RU" dirty="0" err="1">
                <a:solidFill>
                  <a:schemeClr val="accent1">
                    <a:lumMod val="60000"/>
                    <a:lumOff val="40000"/>
                  </a:schemeClr>
                </a:solidFill>
              </a:rPr>
              <a:t>писемного</a:t>
            </a:r>
            <a:r>
              <a:rPr lang="ru-RU" dirty="0">
                <a:solidFill>
                  <a:schemeClr val="accent1">
                    <a:lumMod val="60000"/>
                    <a:lumOff val="40000"/>
                  </a:schemeClr>
                </a:solidFill>
              </a:rPr>
              <a:t> </a:t>
            </a:r>
            <a:r>
              <a:rPr lang="ru-RU" dirty="0" err="1">
                <a:solidFill>
                  <a:schemeClr val="accent1">
                    <a:lumMod val="60000"/>
                    <a:lumOff val="40000"/>
                  </a:schemeClr>
                </a:solidFill>
              </a:rPr>
              <a:t>спілкування</a:t>
            </a:r>
            <a:r>
              <a:rPr lang="ru-RU" dirty="0">
                <a:solidFill>
                  <a:schemeClr val="accent1">
                    <a:lumMod val="60000"/>
                    <a:lumOff val="40000"/>
                  </a:schemeClr>
                </a:solidFill>
              </a:rPr>
              <a:t> з </a:t>
            </a:r>
            <a:r>
              <a:rPr lang="ru-RU" dirty="0" err="1">
                <a:solidFill>
                  <a:schemeClr val="accent1">
                    <a:lumMod val="60000"/>
                    <a:lumOff val="40000"/>
                  </a:schemeClr>
                </a:solidFill>
              </a:rPr>
              <a:t>реальним</a:t>
            </a:r>
            <a:r>
              <a:rPr lang="ru-RU" dirty="0">
                <a:solidFill>
                  <a:schemeClr val="accent1">
                    <a:lumMod val="60000"/>
                    <a:lumOff val="40000"/>
                  </a:schemeClr>
                </a:solidFill>
              </a:rPr>
              <a:t> </a:t>
            </a:r>
            <a:r>
              <a:rPr lang="ru-RU" dirty="0" err="1">
                <a:solidFill>
                  <a:schemeClr val="accent1">
                    <a:lumMod val="60000"/>
                    <a:lumOff val="40000"/>
                  </a:schemeClr>
                </a:solidFill>
              </a:rPr>
              <a:t>або</a:t>
            </a:r>
            <a:r>
              <a:rPr lang="ru-RU" dirty="0">
                <a:solidFill>
                  <a:schemeClr val="accent1">
                    <a:lumMod val="60000"/>
                    <a:lumOff val="40000"/>
                  </a:schemeClr>
                </a:solidFill>
              </a:rPr>
              <a:t> </a:t>
            </a:r>
            <a:r>
              <a:rPr lang="ru-RU" dirty="0" err="1">
                <a:solidFill>
                  <a:schemeClr val="accent1">
                    <a:lumMod val="60000"/>
                    <a:lumOff val="40000"/>
                  </a:schemeClr>
                </a:solidFill>
              </a:rPr>
              <a:t>уявним</a:t>
            </a:r>
            <a:r>
              <a:rPr lang="ru-RU" dirty="0">
                <a:solidFill>
                  <a:schemeClr val="accent1">
                    <a:lumMod val="60000"/>
                    <a:lumOff val="40000"/>
                  </a:schemeClr>
                </a:solidFill>
              </a:rPr>
              <a:t> другом по </a:t>
            </a:r>
            <a:r>
              <a:rPr lang="ru-RU" dirty="0" err="1">
                <a:solidFill>
                  <a:schemeClr val="accent1">
                    <a:lumMod val="60000"/>
                    <a:lumOff val="40000"/>
                  </a:schemeClr>
                </a:solidFill>
              </a:rPr>
              <a:t>листуванню</a:t>
            </a:r>
            <a:r>
              <a:rPr lang="ru-RU" dirty="0">
                <a:solidFill>
                  <a:schemeClr val="accent1">
                    <a:lumMod val="60000"/>
                    <a:lumOff val="40000"/>
                  </a:schemeClr>
                </a:solidFill>
              </a:rPr>
              <a:t>.</a:t>
            </a:r>
          </a:p>
          <a:p>
            <a:r>
              <a:rPr lang="ru-RU" dirty="0" err="1">
                <a:solidFill>
                  <a:schemeClr val="accent1">
                    <a:lumMod val="60000"/>
                    <a:lumOff val="40000"/>
                  </a:schemeClr>
                </a:solidFill>
              </a:rPr>
              <a:t>Освітня</a:t>
            </a:r>
            <a:r>
              <a:rPr lang="ru-RU" dirty="0">
                <a:solidFill>
                  <a:schemeClr val="accent1">
                    <a:lumMod val="60000"/>
                    <a:lumOff val="40000"/>
                  </a:schemeClr>
                </a:solidFill>
              </a:rPr>
              <a:t> мета: 1) </a:t>
            </a:r>
            <a:r>
              <a:rPr lang="ru-RU" dirty="0" err="1">
                <a:solidFill>
                  <a:schemeClr val="accent1">
                    <a:lumMod val="60000"/>
                    <a:lumOff val="40000"/>
                  </a:schemeClr>
                </a:solidFill>
              </a:rPr>
              <a:t>Розширити</a:t>
            </a:r>
            <a:r>
              <a:rPr lang="ru-RU" dirty="0">
                <a:solidFill>
                  <a:schemeClr val="accent1">
                    <a:lumMod val="60000"/>
                    <a:lumOff val="40000"/>
                  </a:schemeClr>
                </a:solidFill>
              </a:rPr>
              <a:t> </a:t>
            </a:r>
            <a:r>
              <a:rPr lang="ru-RU" dirty="0" err="1">
                <a:solidFill>
                  <a:schemeClr val="accent1">
                    <a:lumMod val="60000"/>
                    <a:lumOff val="40000"/>
                  </a:schemeClr>
                </a:solidFill>
              </a:rPr>
              <a:t>загальний</a:t>
            </a:r>
            <a:r>
              <a:rPr lang="ru-RU" dirty="0">
                <a:solidFill>
                  <a:schemeClr val="accent1">
                    <a:lumMod val="60000"/>
                    <a:lumOff val="40000"/>
                  </a:schemeClr>
                </a:solidFill>
              </a:rPr>
              <a:t> </a:t>
            </a:r>
            <a:r>
              <a:rPr lang="ru-RU" dirty="0" err="1">
                <a:solidFill>
                  <a:schemeClr val="accent1">
                    <a:lumMod val="60000"/>
                    <a:lumOff val="40000"/>
                  </a:schemeClr>
                </a:solidFill>
              </a:rPr>
              <a:t>лінгвістичний</a:t>
            </a:r>
            <a:r>
              <a:rPr lang="ru-RU" dirty="0">
                <a:solidFill>
                  <a:schemeClr val="accent1">
                    <a:lumMod val="60000"/>
                    <a:lumOff val="40000"/>
                  </a:schemeClr>
                </a:solidFill>
              </a:rPr>
              <a:t> </a:t>
            </a:r>
            <a:r>
              <a:rPr lang="ru-RU" dirty="0" err="1">
                <a:solidFill>
                  <a:schemeClr val="accent1">
                    <a:lumMod val="60000"/>
                    <a:lumOff val="40000"/>
                  </a:schemeClr>
                </a:solidFill>
              </a:rPr>
              <a:t>кругозір</a:t>
            </a:r>
            <a:r>
              <a:rPr lang="ru-RU" dirty="0">
                <a:solidFill>
                  <a:schemeClr val="accent1">
                    <a:lumMod val="60000"/>
                    <a:lumOff val="40000"/>
                  </a:schemeClr>
                </a:solidFill>
              </a:rPr>
              <a:t> </a:t>
            </a:r>
            <a:r>
              <a:rPr lang="ru-RU" dirty="0" err="1">
                <a:solidFill>
                  <a:schemeClr val="accent1">
                    <a:lumMod val="60000"/>
                    <a:lumOff val="40000"/>
                  </a:schemeClr>
                </a:solidFill>
              </a:rPr>
              <a:t>учнів</a:t>
            </a:r>
            <a:r>
              <a:rPr lang="ru-RU" dirty="0">
                <a:solidFill>
                  <a:schemeClr val="accent1">
                    <a:lumMod val="60000"/>
                    <a:lumOff val="40000"/>
                  </a:schemeClr>
                </a:solidFill>
              </a:rPr>
              <a:t>.</a:t>
            </a:r>
          </a:p>
          <a:p>
            <a:r>
              <a:rPr lang="ru-RU" dirty="0" err="1">
                <a:solidFill>
                  <a:schemeClr val="accent1">
                    <a:lumMod val="60000"/>
                    <a:lumOff val="40000"/>
                  </a:schemeClr>
                </a:solidFill>
              </a:rPr>
              <a:t>Розвивальна</a:t>
            </a:r>
            <a:r>
              <a:rPr lang="ru-RU" dirty="0">
                <a:solidFill>
                  <a:schemeClr val="accent1">
                    <a:lumMod val="60000"/>
                    <a:lumOff val="40000"/>
                  </a:schemeClr>
                </a:solidFill>
              </a:rPr>
              <a:t> мета: 1) </a:t>
            </a:r>
            <a:r>
              <a:rPr lang="ru-RU" dirty="0" err="1">
                <a:solidFill>
                  <a:schemeClr val="accent1">
                    <a:lumMod val="60000"/>
                    <a:lumOff val="40000"/>
                  </a:schemeClr>
                </a:solidFill>
              </a:rPr>
              <a:t>Розвивати</a:t>
            </a:r>
            <a:r>
              <a:rPr lang="ru-RU" dirty="0">
                <a:solidFill>
                  <a:schemeClr val="accent1">
                    <a:lumMod val="60000"/>
                    <a:lumOff val="40000"/>
                  </a:schemeClr>
                </a:solidFill>
              </a:rPr>
              <a:t> </a:t>
            </a:r>
            <a:r>
              <a:rPr lang="ru-RU" dirty="0" err="1">
                <a:solidFill>
                  <a:schemeClr val="accent1">
                    <a:lumMod val="60000"/>
                    <a:lumOff val="40000"/>
                  </a:schemeClr>
                </a:solidFill>
              </a:rPr>
              <a:t>вміння</a:t>
            </a:r>
            <a:r>
              <a:rPr lang="ru-RU" dirty="0">
                <a:solidFill>
                  <a:schemeClr val="accent1">
                    <a:lumMod val="60000"/>
                    <a:lumOff val="40000"/>
                  </a:schemeClr>
                </a:solidFill>
              </a:rPr>
              <a:t> </a:t>
            </a:r>
            <a:r>
              <a:rPr lang="ru-RU" dirty="0" err="1">
                <a:solidFill>
                  <a:schemeClr val="accent1">
                    <a:lumMod val="60000"/>
                    <a:lumOff val="40000"/>
                  </a:schemeClr>
                </a:solidFill>
              </a:rPr>
              <a:t>використовувати</a:t>
            </a:r>
            <a:r>
              <a:rPr lang="ru-RU" dirty="0">
                <a:solidFill>
                  <a:schemeClr val="accent1">
                    <a:lumMod val="60000"/>
                    <a:lumOff val="40000"/>
                  </a:schemeClr>
                </a:solidFill>
              </a:rPr>
              <a:t> </a:t>
            </a:r>
            <a:r>
              <a:rPr lang="ru-RU" dirty="0" err="1">
                <a:solidFill>
                  <a:schemeClr val="accent1">
                    <a:lumMod val="60000"/>
                    <a:lumOff val="40000"/>
                  </a:schemeClr>
                </a:solidFill>
              </a:rPr>
              <a:t>вивчений</a:t>
            </a:r>
            <a:r>
              <a:rPr lang="ru-RU" dirty="0">
                <a:solidFill>
                  <a:schemeClr val="accent1">
                    <a:lumMod val="60000"/>
                    <a:lumOff val="40000"/>
                  </a:schemeClr>
                </a:solidFill>
              </a:rPr>
              <a:t> </a:t>
            </a:r>
            <a:r>
              <a:rPr lang="ru-RU" dirty="0" err="1">
                <a:solidFill>
                  <a:schemeClr val="accent1">
                    <a:lumMod val="60000"/>
                    <a:lumOff val="40000"/>
                  </a:schemeClr>
                </a:solidFill>
              </a:rPr>
              <a:t>матеріал</a:t>
            </a:r>
            <a:r>
              <a:rPr lang="ru-RU" dirty="0">
                <a:solidFill>
                  <a:schemeClr val="accent1">
                    <a:lumMod val="60000"/>
                    <a:lumOff val="40000"/>
                  </a:schemeClr>
                </a:solidFill>
              </a:rPr>
              <a:t> та </a:t>
            </a:r>
            <a:r>
              <a:rPr lang="ru-RU" dirty="0" err="1">
                <a:solidFill>
                  <a:schemeClr val="accent1">
                    <a:lumMod val="60000"/>
                    <a:lumOff val="40000"/>
                  </a:schemeClr>
                </a:solidFill>
              </a:rPr>
              <a:t>вміння</a:t>
            </a:r>
            <a:r>
              <a:rPr lang="ru-RU" dirty="0">
                <a:solidFill>
                  <a:schemeClr val="accent1">
                    <a:lumMod val="60000"/>
                    <a:lumOff val="40000"/>
                  </a:schemeClr>
                </a:solidFill>
              </a:rPr>
              <a:t> </a:t>
            </a:r>
            <a:r>
              <a:rPr lang="ru-RU" dirty="0" err="1">
                <a:solidFill>
                  <a:schemeClr val="accent1">
                    <a:lumMod val="60000"/>
                    <a:lumOff val="40000"/>
                  </a:schemeClr>
                </a:solidFill>
              </a:rPr>
              <a:t>логічно</a:t>
            </a:r>
            <a:r>
              <a:rPr lang="ru-RU" dirty="0">
                <a:solidFill>
                  <a:schemeClr val="accent1">
                    <a:lumMod val="60000"/>
                    <a:lumOff val="40000"/>
                  </a:schemeClr>
                </a:solidFill>
              </a:rPr>
              <a:t> </a:t>
            </a:r>
            <a:r>
              <a:rPr lang="ru-RU" dirty="0" err="1">
                <a:solidFill>
                  <a:schemeClr val="accent1">
                    <a:lumMod val="60000"/>
                    <a:lumOff val="40000"/>
                  </a:schemeClr>
                </a:solidFill>
              </a:rPr>
              <a:t>викладати</a:t>
            </a:r>
            <a:r>
              <a:rPr lang="ru-RU" dirty="0">
                <a:solidFill>
                  <a:schemeClr val="accent1">
                    <a:lumMod val="60000"/>
                    <a:lumOff val="40000"/>
                  </a:schemeClr>
                </a:solidFill>
              </a:rPr>
              <a:t> </a:t>
            </a:r>
            <a:r>
              <a:rPr lang="ru-RU" dirty="0" err="1">
                <a:solidFill>
                  <a:schemeClr val="accent1">
                    <a:lumMod val="60000"/>
                    <a:lumOff val="40000"/>
                  </a:schemeClr>
                </a:solidFill>
              </a:rPr>
              <a:t>свої</a:t>
            </a:r>
            <a:r>
              <a:rPr lang="ru-RU" dirty="0">
                <a:solidFill>
                  <a:schemeClr val="accent1">
                    <a:lumMod val="60000"/>
                    <a:lumOff val="40000"/>
                  </a:schemeClr>
                </a:solidFill>
              </a:rPr>
              <a:t> думки на </a:t>
            </a:r>
            <a:r>
              <a:rPr lang="ru-RU" dirty="0" err="1">
                <a:solidFill>
                  <a:schemeClr val="accent1">
                    <a:lumMod val="60000"/>
                    <a:lumOff val="40000"/>
                  </a:schemeClr>
                </a:solidFill>
              </a:rPr>
              <a:t>письмі</a:t>
            </a:r>
            <a:r>
              <a:rPr lang="ru-RU" dirty="0">
                <a:solidFill>
                  <a:schemeClr val="accent1">
                    <a:lumMod val="60000"/>
                    <a:lumOff val="40000"/>
                  </a:schemeClr>
                </a:solidFill>
              </a:rPr>
              <a:t>.</a:t>
            </a:r>
          </a:p>
          <a:p>
            <a:r>
              <a:rPr lang="ru-RU" dirty="0">
                <a:solidFill>
                  <a:schemeClr val="accent1">
                    <a:lumMod val="60000"/>
                    <a:lumOff val="40000"/>
                  </a:schemeClr>
                </a:solidFill>
              </a:rPr>
              <a:t>2) </a:t>
            </a:r>
            <a:r>
              <a:rPr lang="ru-RU" dirty="0" err="1">
                <a:solidFill>
                  <a:schemeClr val="accent1">
                    <a:lumMod val="60000"/>
                    <a:lumOff val="40000"/>
                  </a:schemeClr>
                </a:solidFill>
              </a:rPr>
              <a:t>Розвивати</a:t>
            </a:r>
            <a:r>
              <a:rPr lang="ru-RU" dirty="0">
                <a:solidFill>
                  <a:schemeClr val="accent1">
                    <a:lumMod val="60000"/>
                    <a:lumOff val="40000"/>
                  </a:schemeClr>
                </a:solidFill>
              </a:rPr>
              <a:t> </a:t>
            </a:r>
            <a:r>
              <a:rPr lang="ru-RU" dirty="0" err="1">
                <a:solidFill>
                  <a:schemeClr val="accent1">
                    <a:lumMod val="60000"/>
                    <a:lumOff val="40000"/>
                  </a:schemeClr>
                </a:solidFill>
              </a:rPr>
              <a:t>вміння</a:t>
            </a:r>
            <a:r>
              <a:rPr lang="ru-RU" dirty="0">
                <a:solidFill>
                  <a:schemeClr val="accent1">
                    <a:lumMod val="60000"/>
                    <a:lumOff val="40000"/>
                  </a:schemeClr>
                </a:solidFill>
              </a:rPr>
              <a:t> </a:t>
            </a:r>
            <a:r>
              <a:rPr lang="ru-RU" dirty="0" err="1">
                <a:solidFill>
                  <a:schemeClr val="accent1">
                    <a:lumMod val="60000"/>
                    <a:lumOff val="40000"/>
                  </a:schemeClr>
                </a:solidFill>
              </a:rPr>
              <a:t>працювати</a:t>
            </a:r>
            <a:r>
              <a:rPr lang="ru-RU" dirty="0">
                <a:solidFill>
                  <a:schemeClr val="accent1">
                    <a:lumMod val="60000"/>
                    <a:lumOff val="40000"/>
                  </a:schemeClr>
                </a:solidFill>
              </a:rPr>
              <a:t> в </a:t>
            </a:r>
            <a:r>
              <a:rPr lang="ru-RU" dirty="0" err="1">
                <a:solidFill>
                  <a:schemeClr val="accent1">
                    <a:lumMod val="60000"/>
                    <a:lumOff val="40000"/>
                  </a:schemeClr>
                </a:solidFill>
              </a:rPr>
              <a:t>різних</a:t>
            </a:r>
            <a:r>
              <a:rPr lang="ru-RU" dirty="0">
                <a:solidFill>
                  <a:schemeClr val="accent1">
                    <a:lumMod val="60000"/>
                    <a:lumOff val="40000"/>
                  </a:schemeClr>
                </a:solidFill>
              </a:rPr>
              <a:t> режимах </a:t>
            </a:r>
            <a:r>
              <a:rPr lang="ru-RU" dirty="0" err="1">
                <a:solidFill>
                  <a:schemeClr val="accent1">
                    <a:lumMod val="60000"/>
                    <a:lumOff val="40000"/>
                  </a:schemeClr>
                </a:solidFill>
              </a:rPr>
              <a:t>навчання</a:t>
            </a:r>
            <a:r>
              <a:rPr lang="ru-RU" dirty="0">
                <a:solidFill>
                  <a:schemeClr val="accent1">
                    <a:lumMod val="60000"/>
                    <a:lumOff val="40000"/>
                  </a:schemeClr>
                </a:solidFill>
              </a:rPr>
              <a:t>.</a:t>
            </a:r>
          </a:p>
          <a:p>
            <a:r>
              <a:rPr lang="ru-RU" dirty="0" err="1">
                <a:solidFill>
                  <a:schemeClr val="accent1">
                    <a:lumMod val="60000"/>
                    <a:lumOff val="40000"/>
                  </a:schemeClr>
                </a:solidFill>
              </a:rPr>
              <a:t>Виховна</a:t>
            </a:r>
            <a:r>
              <a:rPr lang="ru-RU" dirty="0">
                <a:solidFill>
                  <a:schemeClr val="accent1">
                    <a:lumMod val="60000"/>
                    <a:lumOff val="40000"/>
                  </a:schemeClr>
                </a:solidFill>
              </a:rPr>
              <a:t> мета: 1) </a:t>
            </a:r>
            <a:r>
              <a:rPr lang="ru-RU" dirty="0" err="1">
                <a:solidFill>
                  <a:schemeClr val="accent1">
                    <a:lumMod val="60000"/>
                    <a:lumOff val="40000"/>
                  </a:schemeClr>
                </a:solidFill>
              </a:rPr>
              <a:t>Виховувати</a:t>
            </a:r>
            <a:r>
              <a:rPr lang="ru-RU" dirty="0">
                <a:solidFill>
                  <a:schemeClr val="accent1">
                    <a:lumMod val="60000"/>
                    <a:lumOff val="40000"/>
                  </a:schemeClr>
                </a:solidFill>
              </a:rPr>
              <a:t> </a:t>
            </a:r>
            <a:r>
              <a:rPr lang="ru-RU" dirty="0" err="1">
                <a:solidFill>
                  <a:schemeClr val="accent1">
                    <a:lumMod val="60000"/>
                    <a:lumOff val="40000"/>
                  </a:schemeClr>
                </a:solidFill>
              </a:rPr>
              <a:t>самостійність</a:t>
            </a:r>
            <a:r>
              <a:rPr lang="ru-RU" dirty="0">
                <a:solidFill>
                  <a:schemeClr val="accent1">
                    <a:lumMod val="60000"/>
                    <a:lumOff val="40000"/>
                  </a:schemeClr>
                </a:solidFill>
              </a:rPr>
              <a:t>, </a:t>
            </a:r>
            <a:r>
              <a:rPr lang="ru-RU" dirty="0" err="1">
                <a:solidFill>
                  <a:schemeClr val="accent1">
                    <a:lumMod val="60000"/>
                    <a:lumOff val="40000"/>
                  </a:schemeClr>
                </a:solidFill>
              </a:rPr>
              <a:t>старанність</a:t>
            </a:r>
            <a:r>
              <a:rPr lang="ru-RU" dirty="0">
                <a:solidFill>
                  <a:schemeClr val="accent1">
                    <a:lumMod val="60000"/>
                    <a:lumOff val="40000"/>
                  </a:schemeClr>
                </a:solidFill>
              </a:rPr>
              <a:t> і </a:t>
            </a:r>
            <a:r>
              <a:rPr lang="ru-RU" dirty="0" err="1">
                <a:solidFill>
                  <a:schemeClr val="accent1">
                    <a:lumMod val="60000"/>
                    <a:lumOff val="40000"/>
                  </a:schemeClr>
                </a:solidFill>
              </a:rPr>
              <a:t>наполегливість</a:t>
            </a:r>
            <a:r>
              <a:rPr lang="ru-RU" dirty="0">
                <a:solidFill>
                  <a:schemeClr val="accent1">
                    <a:lumMod val="60000"/>
                    <a:lumOff val="40000"/>
                  </a:schemeClr>
                </a:solidFill>
              </a:rPr>
              <a:t> у </a:t>
            </a:r>
            <a:r>
              <a:rPr lang="ru-RU" dirty="0" err="1">
                <a:solidFill>
                  <a:schemeClr val="accent1">
                    <a:lumMod val="60000"/>
                    <a:lumOff val="40000"/>
                  </a:schemeClr>
                </a:solidFill>
              </a:rPr>
              <a:t>роботі</a:t>
            </a:r>
            <a:r>
              <a:rPr lang="ru-RU" dirty="0" smtClean="0">
                <a:solidFill>
                  <a:schemeClr val="accent1">
                    <a:lumMod val="60000"/>
                    <a:lumOff val="40000"/>
                  </a:schemeClr>
                </a:solidFill>
              </a:rPr>
              <a:t>.</a:t>
            </a:r>
            <a:endParaRPr lang="ru-RU" dirty="0">
              <a:solidFill>
                <a:schemeClr val="accent1">
                  <a:lumMod val="60000"/>
                  <a:lumOff val="40000"/>
                </a:schemeClr>
              </a:solidFill>
            </a:endParaRPr>
          </a:p>
        </p:txBody>
      </p:sp>
      <p:sp>
        <p:nvSpPr>
          <p:cNvPr id="2" name="Прямоугольник 1"/>
          <p:cNvSpPr/>
          <p:nvPr/>
        </p:nvSpPr>
        <p:spPr>
          <a:xfrm>
            <a:off x="6255833" y="2207931"/>
            <a:ext cx="5742879" cy="3416320"/>
          </a:xfrm>
          <a:prstGeom prst="rect">
            <a:avLst/>
          </a:prstGeom>
        </p:spPr>
        <p:txBody>
          <a:bodyPr wrap="square">
            <a:spAutoFit/>
          </a:bodyPr>
          <a:lstStyle/>
          <a:p>
            <a:r>
              <a:rPr lang="ru-RU" dirty="0" err="1">
                <a:solidFill>
                  <a:schemeClr val="accent1">
                    <a:lumMod val="40000"/>
                    <a:lumOff val="60000"/>
                  </a:schemeClr>
                </a:solidFill>
              </a:rPr>
              <a:t>Обладнання</a:t>
            </a:r>
            <a:r>
              <a:rPr lang="ru-RU" dirty="0">
                <a:solidFill>
                  <a:schemeClr val="accent1">
                    <a:lumMod val="40000"/>
                    <a:lumOff val="60000"/>
                  </a:schemeClr>
                </a:solidFill>
              </a:rPr>
              <a:t>: </a:t>
            </a:r>
            <a:r>
              <a:rPr lang="ru-RU" dirty="0" err="1">
                <a:solidFill>
                  <a:schemeClr val="accent1">
                    <a:lumMod val="40000"/>
                    <a:lumOff val="60000"/>
                  </a:schemeClr>
                </a:solidFill>
              </a:rPr>
              <a:t>Підручник</a:t>
            </a:r>
            <a:r>
              <a:rPr lang="ru-RU" dirty="0">
                <a:solidFill>
                  <a:schemeClr val="accent1">
                    <a:lumMod val="40000"/>
                    <a:lumOff val="60000"/>
                  </a:schemeClr>
                </a:solidFill>
              </a:rPr>
              <a:t> Л. В. Горбач </a:t>
            </a:r>
            <a:r>
              <a:rPr lang="de-DE" dirty="0">
                <a:solidFill>
                  <a:schemeClr val="accent1">
                    <a:lumMod val="40000"/>
                    <a:lumOff val="60000"/>
                  </a:schemeClr>
                </a:solidFill>
              </a:rPr>
              <a:t>Deutsch </a:t>
            </a:r>
            <a:r>
              <a:rPr lang="ru-RU" dirty="0" err="1">
                <a:solidFill>
                  <a:schemeClr val="accent1">
                    <a:lumMod val="40000"/>
                    <a:lumOff val="60000"/>
                  </a:schemeClr>
                </a:solidFill>
              </a:rPr>
              <a:t>німецька</a:t>
            </a:r>
            <a:r>
              <a:rPr lang="ru-RU" dirty="0">
                <a:solidFill>
                  <a:schemeClr val="accent1">
                    <a:lumMod val="40000"/>
                    <a:lumOff val="60000"/>
                  </a:schemeClr>
                </a:solidFill>
              </a:rPr>
              <a:t> </a:t>
            </a:r>
            <a:r>
              <a:rPr lang="ru-RU" dirty="0" err="1">
                <a:solidFill>
                  <a:schemeClr val="accent1">
                    <a:lumMod val="40000"/>
                    <a:lumOff val="60000"/>
                  </a:schemeClr>
                </a:solidFill>
              </a:rPr>
              <a:t>мова</a:t>
            </a:r>
            <a:r>
              <a:rPr lang="ru-RU" dirty="0">
                <a:solidFill>
                  <a:schemeClr val="accent1">
                    <a:lumMod val="40000"/>
                    <a:lumOff val="60000"/>
                  </a:schemeClr>
                </a:solidFill>
              </a:rPr>
              <a:t> 8 </a:t>
            </a:r>
            <a:r>
              <a:rPr lang="ru-RU" dirty="0" err="1">
                <a:solidFill>
                  <a:schemeClr val="accent1">
                    <a:lumMod val="40000"/>
                    <a:lumOff val="60000"/>
                  </a:schemeClr>
                </a:solidFill>
              </a:rPr>
              <a:t>клас</a:t>
            </a:r>
            <a:r>
              <a:rPr lang="ru-RU" dirty="0">
                <a:solidFill>
                  <a:schemeClr val="accent1">
                    <a:lumMod val="40000"/>
                    <a:lumOff val="60000"/>
                  </a:schemeClr>
                </a:solidFill>
              </a:rPr>
              <a:t>; НМК </a:t>
            </a:r>
            <a:r>
              <a:rPr lang="de-DE" dirty="0">
                <a:solidFill>
                  <a:schemeClr val="accent1">
                    <a:lumMod val="40000"/>
                    <a:lumOff val="60000"/>
                  </a:schemeClr>
                </a:solidFill>
              </a:rPr>
              <a:t>Solutions </a:t>
            </a:r>
            <a:r>
              <a:rPr lang="de-DE" dirty="0" err="1">
                <a:solidFill>
                  <a:schemeClr val="accent1">
                    <a:lumMod val="40000"/>
                    <a:lumOff val="60000"/>
                  </a:schemeClr>
                </a:solidFill>
              </a:rPr>
              <a:t>pre</a:t>
            </a:r>
            <a:r>
              <a:rPr lang="de-DE" dirty="0">
                <a:solidFill>
                  <a:schemeClr val="accent1">
                    <a:lumMod val="40000"/>
                    <a:lumOff val="60000"/>
                  </a:schemeClr>
                </a:solidFill>
              </a:rPr>
              <a:t>-intermediate Oxford University Press; «</a:t>
            </a:r>
            <a:r>
              <a:rPr lang="ru-RU" dirty="0">
                <a:solidFill>
                  <a:schemeClr val="accent1">
                    <a:lumMod val="40000"/>
                    <a:lumOff val="60000"/>
                  </a:schemeClr>
                </a:solidFill>
              </a:rPr>
              <a:t>Методика </a:t>
            </a:r>
            <a:r>
              <a:rPr lang="ru-RU" dirty="0" err="1">
                <a:solidFill>
                  <a:schemeClr val="accent1">
                    <a:lumMod val="40000"/>
                    <a:lumOff val="60000"/>
                  </a:schemeClr>
                </a:solidFill>
              </a:rPr>
              <a:t>викладання</a:t>
            </a:r>
            <a:r>
              <a:rPr lang="ru-RU" dirty="0">
                <a:solidFill>
                  <a:schemeClr val="accent1">
                    <a:lumMod val="40000"/>
                    <a:lumOff val="60000"/>
                  </a:schemeClr>
                </a:solidFill>
              </a:rPr>
              <a:t> </a:t>
            </a:r>
            <a:r>
              <a:rPr lang="ru-RU" dirty="0" err="1">
                <a:solidFill>
                  <a:schemeClr val="accent1">
                    <a:lumMod val="40000"/>
                    <a:lumOff val="60000"/>
                  </a:schemeClr>
                </a:solidFill>
              </a:rPr>
              <a:t>іноземних</a:t>
            </a:r>
            <a:r>
              <a:rPr lang="ru-RU" dirty="0">
                <a:solidFill>
                  <a:schemeClr val="accent1">
                    <a:lumMod val="40000"/>
                    <a:lumOff val="60000"/>
                  </a:schemeClr>
                </a:solidFill>
              </a:rPr>
              <a:t> </a:t>
            </a:r>
            <a:r>
              <a:rPr lang="ru-RU" dirty="0" err="1">
                <a:solidFill>
                  <a:schemeClr val="accent1">
                    <a:lumMod val="40000"/>
                    <a:lumOff val="60000"/>
                  </a:schemeClr>
                </a:solidFill>
              </a:rPr>
              <a:t>мов</a:t>
            </a:r>
            <a:r>
              <a:rPr lang="ru-RU" dirty="0">
                <a:solidFill>
                  <a:schemeClr val="accent1">
                    <a:lumMod val="40000"/>
                    <a:lumOff val="60000"/>
                  </a:schemeClr>
                </a:solidFill>
              </a:rPr>
              <a:t> у </a:t>
            </a:r>
            <a:r>
              <a:rPr lang="ru-RU" dirty="0" err="1">
                <a:solidFill>
                  <a:schemeClr val="accent1">
                    <a:lumMod val="40000"/>
                    <a:lumOff val="60000"/>
                  </a:schemeClr>
                </a:solidFill>
              </a:rPr>
              <a:t>середніх</a:t>
            </a:r>
            <a:r>
              <a:rPr lang="ru-RU" dirty="0">
                <a:solidFill>
                  <a:schemeClr val="accent1">
                    <a:lumMod val="40000"/>
                    <a:lumOff val="60000"/>
                  </a:schemeClr>
                </a:solidFill>
              </a:rPr>
              <a:t> </a:t>
            </a:r>
            <a:r>
              <a:rPr lang="ru-RU" dirty="0" err="1">
                <a:solidFill>
                  <a:schemeClr val="accent1">
                    <a:lumMod val="40000"/>
                    <a:lumOff val="60000"/>
                  </a:schemeClr>
                </a:solidFill>
              </a:rPr>
              <a:t>навчальних</a:t>
            </a:r>
            <a:r>
              <a:rPr lang="ru-RU" dirty="0">
                <a:solidFill>
                  <a:schemeClr val="accent1">
                    <a:lumMod val="40000"/>
                    <a:lumOff val="60000"/>
                  </a:schemeClr>
                </a:solidFill>
              </a:rPr>
              <a:t> закладах». </a:t>
            </a:r>
            <a:r>
              <a:rPr lang="ru-RU" dirty="0" err="1">
                <a:solidFill>
                  <a:schemeClr val="accent1">
                    <a:lumMod val="40000"/>
                    <a:lumOff val="60000"/>
                  </a:schemeClr>
                </a:solidFill>
              </a:rPr>
              <a:t>Під</a:t>
            </a:r>
            <a:r>
              <a:rPr lang="ru-RU" dirty="0">
                <a:solidFill>
                  <a:schemeClr val="accent1">
                    <a:lumMod val="40000"/>
                    <a:lumOff val="60000"/>
                  </a:schemeClr>
                </a:solidFill>
              </a:rPr>
              <a:t> </a:t>
            </a:r>
            <a:r>
              <a:rPr lang="ru-RU" dirty="0" err="1">
                <a:solidFill>
                  <a:schemeClr val="accent1">
                    <a:lumMod val="40000"/>
                    <a:lumOff val="60000"/>
                  </a:schemeClr>
                </a:solidFill>
              </a:rPr>
              <a:t>керівн</a:t>
            </a:r>
            <a:r>
              <a:rPr lang="ru-RU" dirty="0">
                <a:solidFill>
                  <a:schemeClr val="accent1">
                    <a:lumMod val="40000"/>
                    <a:lumOff val="60000"/>
                  </a:schemeClr>
                </a:solidFill>
              </a:rPr>
              <a:t>. С. Ю. </a:t>
            </a:r>
            <a:r>
              <a:rPr lang="ru-RU" dirty="0" err="1">
                <a:solidFill>
                  <a:schemeClr val="accent1">
                    <a:lumMod val="40000"/>
                    <a:lumOff val="60000"/>
                  </a:schemeClr>
                </a:solidFill>
              </a:rPr>
              <a:t>Ніколаєвої</a:t>
            </a:r>
            <a:r>
              <a:rPr lang="ru-RU" dirty="0">
                <a:solidFill>
                  <a:schemeClr val="accent1">
                    <a:lumMod val="40000"/>
                    <a:lumOff val="60000"/>
                  </a:schemeClr>
                </a:solidFill>
              </a:rPr>
              <a:t>. – К.: </a:t>
            </a:r>
            <a:r>
              <a:rPr lang="ru-RU" dirty="0" err="1">
                <a:solidFill>
                  <a:schemeClr val="accent1">
                    <a:lumMod val="40000"/>
                    <a:lumOff val="60000"/>
                  </a:schemeClr>
                </a:solidFill>
              </a:rPr>
              <a:t>Ленвіт</a:t>
            </a:r>
            <a:r>
              <a:rPr lang="ru-RU" dirty="0">
                <a:solidFill>
                  <a:schemeClr val="accent1">
                    <a:lumMod val="40000"/>
                    <a:lumOff val="60000"/>
                  </a:schemeClr>
                </a:solidFill>
              </a:rPr>
              <a:t>, 2002; «Практикум з методики </a:t>
            </a:r>
            <a:r>
              <a:rPr lang="ru-RU" dirty="0" err="1">
                <a:solidFill>
                  <a:schemeClr val="accent1">
                    <a:lumMod val="40000"/>
                    <a:lumOff val="60000"/>
                  </a:schemeClr>
                </a:solidFill>
              </a:rPr>
              <a:t>викладання</a:t>
            </a:r>
            <a:r>
              <a:rPr lang="ru-RU" dirty="0">
                <a:solidFill>
                  <a:schemeClr val="accent1">
                    <a:lumMod val="40000"/>
                    <a:lumOff val="60000"/>
                  </a:schemeClr>
                </a:solidFill>
              </a:rPr>
              <a:t> </a:t>
            </a:r>
            <a:r>
              <a:rPr lang="ru-RU" dirty="0" err="1">
                <a:solidFill>
                  <a:schemeClr val="accent1">
                    <a:lumMod val="40000"/>
                    <a:lumOff val="60000"/>
                  </a:schemeClr>
                </a:solidFill>
              </a:rPr>
              <a:t>іноземних</a:t>
            </a:r>
            <a:r>
              <a:rPr lang="ru-RU" dirty="0">
                <a:solidFill>
                  <a:schemeClr val="accent1">
                    <a:lumMod val="40000"/>
                    <a:lumOff val="60000"/>
                  </a:schemeClr>
                </a:solidFill>
              </a:rPr>
              <a:t> </a:t>
            </a:r>
            <a:r>
              <a:rPr lang="ru-RU" dirty="0" err="1">
                <a:solidFill>
                  <a:schemeClr val="accent1">
                    <a:lumMod val="40000"/>
                    <a:lumOff val="60000"/>
                  </a:schemeClr>
                </a:solidFill>
              </a:rPr>
              <a:t>мов</a:t>
            </a:r>
            <a:r>
              <a:rPr lang="ru-RU" dirty="0">
                <a:solidFill>
                  <a:schemeClr val="accent1">
                    <a:lumMod val="40000"/>
                    <a:lumOff val="60000"/>
                  </a:schemeClr>
                </a:solidFill>
              </a:rPr>
              <a:t> у </a:t>
            </a:r>
            <a:r>
              <a:rPr lang="ru-RU" dirty="0" err="1">
                <a:solidFill>
                  <a:schemeClr val="accent1">
                    <a:lumMod val="40000"/>
                    <a:lumOff val="60000"/>
                  </a:schemeClr>
                </a:solidFill>
              </a:rPr>
              <a:t>середніх</a:t>
            </a:r>
            <a:r>
              <a:rPr lang="ru-RU" dirty="0">
                <a:solidFill>
                  <a:schemeClr val="accent1">
                    <a:lumMod val="40000"/>
                    <a:lumOff val="60000"/>
                  </a:schemeClr>
                </a:solidFill>
              </a:rPr>
              <a:t> </a:t>
            </a:r>
            <a:r>
              <a:rPr lang="ru-RU" dirty="0" err="1">
                <a:solidFill>
                  <a:schemeClr val="accent1">
                    <a:lumMod val="40000"/>
                    <a:lumOff val="60000"/>
                  </a:schemeClr>
                </a:solidFill>
              </a:rPr>
              <a:t>навчальних</a:t>
            </a:r>
            <a:r>
              <a:rPr lang="ru-RU" dirty="0">
                <a:solidFill>
                  <a:schemeClr val="accent1">
                    <a:lumMod val="40000"/>
                    <a:lumOff val="60000"/>
                  </a:schemeClr>
                </a:solidFill>
              </a:rPr>
              <a:t> закладах».  </a:t>
            </a:r>
            <a:r>
              <a:rPr lang="ru-RU" dirty="0" err="1">
                <a:solidFill>
                  <a:schemeClr val="accent1">
                    <a:lumMod val="40000"/>
                    <a:lumOff val="60000"/>
                  </a:schemeClr>
                </a:solidFill>
              </a:rPr>
              <a:t>Під</a:t>
            </a:r>
            <a:r>
              <a:rPr lang="ru-RU" dirty="0">
                <a:solidFill>
                  <a:schemeClr val="accent1">
                    <a:lumMod val="40000"/>
                    <a:lumOff val="60000"/>
                  </a:schemeClr>
                </a:solidFill>
              </a:rPr>
              <a:t> </a:t>
            </a:r>
            <a:r>
              <a:rPr lang="ru-RU" dirty="0" err="1">
                <a:solidFill>
                  <a:schemeClr val="accent1">
                    <a:lumMod val="40000"/>
                    <a:lumOff val="60000"/>
                  </a:schemeClr>
                </a:solidFill>
              </a:rPr>
              <a:t>керівн</a:t>
            </a:r>
            <a:r>
              <a:rPr lang="ru-RU" dirty="0">
                <a:solidFill>
                  <a:schemeClr val="accent1">
                    <a:lumMod val="40000"/>
                    <a:lumOff val="60000"/>
                  </a:schemeClr>
                </a:solidFill>
              </a:rPr>
              <a:t>. С. Ю. </a:t>
            </a:r>
            <a:r>
              <a:rPr lang="ru-RU" dirty="0" err="1">
                <a:solidFill>
                  <a:schemeClr val="accent1">
                    <a:lumMod val="40000"/>
                    <a:lumOff val="60000"/>
                  </a:schemeClr>
                </a:solidFill>
              </a:rPr>
              <a:t>Ніколаєвої</a:t>
            </a:r>
            <a:r>
              <a:rPr lang="ru-RU" dirty="0">
                <a:solidFill>
                  <a:schemeClr val="accent1">
                    <a:lumMod val="40000"/>
                    <a:lumOff val="60000"/>
                  </a:schemeClr>
                </a:solidFill>
              </a:rPr>
              <a:t>. – К.: </a:t>
            </a:r>
            <a:r>
              <a:rPr lang="ru-RU" dirty="0" err="1">
                <a:solidFill>
                  <a:schemeClr val="accent1">
                    <a:lumMod val="40000"/>
                    <a:lumOff val="60000"/>
                  </a:schemeClr>
                </a:solidFill>
              </a:rPr>
              <a:t>Ленвіт</a:t>
            </a:r>
            <a:r>
              <a:rPr lang="ru-RU" dirty="0">
                <a:solidFill>
                  <a:schemeClr val="accent1">
                    <a:lumMod val="40000"/>
                    <a:lumOff val="60000"/>
                  </a:schemeClr>
                </a:solidFill>
              </a:rPr>
              <a:t>, 2002;  </a:t>
            </a:r>
            <a:r>
              <a:rPr lang="ru-RU" dirty="0" err="1">
                <a:solidFill>
                  <a:schemeClr val="accent1">
                    <a:lumMod val="40000"/>
                    <a:lumOff val="60000"/>
                  </a:schemeClr>
                </a:solidFill>
              </a:rPr>
              <a:t>посилання</a:t>
            </a:r>
            <a:r>
              <a:rPr lang="ru-RU" dirty="0">
                <a:solidFill>
                  <a:schemeClr val="accent1">
                    <a:lumMod val="40000"/>
                    <a:lumOff val="60000"/>
                  </a:schemeClr>
                </a:solidFill>
              </a:rPr>
              <a:t> на </a:t>
            </a:r>
            <a:r>
              <a:rPr lang="ru-RU" dirty="0" err="1">
                <a:solidFill>
                  <a:schemeClr val="accent1">
                    <a:lumMod val="40000"/>
                    <a:lumOff val="60000"/>
                  </a:schemeClr>
                </a:solidFill>
              </a:rPr>
              <a:t>мультимедійні</a:t>
            </a:r>
            <a:r>
              <a:rPr lang="ru-RU" dirty="0">
                <a:solidFill>
                  <a:schemeClr val="accent1">
                    <a:lumMod val="40000"/>
                    <a:lumOff val="60000"/>
                  </a:schemeClr>
                </a:solidFill>
              </a:rPr>
              <a:t> </a:t>
            </a:r>
            <a:r>
              <a:rPr lang="ru-RU" dirty="0" err="1">
                <a:solidFill>
                  <a:schemeClr val="accent1">
                    <a:lumMod val="40000"/>
                    <a:lumOff val="60000"/>
                  </a:schemeClr>
                </a:solidFill>
              </a:rPr>
              <a:t>завдання</a:t>
            </a:r>
            <a:r>
              <a:rPr lang="ru-RU" dirty="0">
                <a:solidFill>
                  <a:schemeClr val="accent1">
                    <a:lumMod val="40000"/>
                    <a:lumOff val="60000"/>
                  </a:schemeClr>
                </a:solidFill>
              </a:rPr>
              <a:t> </a:t>
            </a:r>
            <a:r>
              <a:rPr lang="de-DE" dirty="0" err="1">
                <a:solidFill>
                  <a:schemeClr val="accent1">
                    <a:lumMod val="40000"/>
                    <a:lumOff val="60000"/>
                  </a:schemeClr>
                </a:solidFill>
              </a:rPr>
              <a:t>Learningapps</a:t>
            </a:r>
            <a:r>
              <a:rPr lang="de-DE" dirty="0">
                <a:solidFill>
                  <a:schemeClr val="accent1">
                    <a:lumMod val="40000"/>
                    <a:lumOff val="60000"/>
                  </a:schemeClr>
                </a:solidFill>
              </a:rPr>
              <a:t>;  </a:t>
            </a:r>
            <a:r>
              <a:rPr lang="ru-RU" dirty="0" err="1">
                <a:solidFill>
                  <a:schemeClr val="accent1">
                    <a:lumMod val="40000"/>
                    <a:lumOff val="60000"/>
                  </a:schemeClr>
                </a:solidFill>
              </a:rPr>
              <a:t>зразки</a:t>
            </a:r>
            <a:r>
              <a:rPr lang="ru-RU" dirty="0">
                <a:solidFill>
                  <a:schemeClr val="accent1">
                    <a:lumMod val="40000"/>
                    <a:lumOff val="60000"/>
                  </a:schemeClr>
                </a:solidFill>
              </a:rPr>
              <a:t> </a:t>
            </a:r>
            <a:r>
              <a:rPr lang="ru-RU" dirty="0" err="1">
                <a:solidFill>
                  <a:schemeClr val="accent1">
                    <a:lumMod val="40000"/>
                    <a:lumOff val="60000"/>
                  </a:schemeClr>
                </a:solidFill>
              </a:rPr>
              <a:t>конвертів</a:t>
            </a:r>
            <a:r>
              <a:rPr lang="ru-RU" dirty="0">
                <a:solidFill>
                  <a:schemeClr val="accent1">
                    <a:lumMod val="40000"/>
                    <a:lumOff val="60000"/>
                  </a:schemeClr>
                </a:solidFill>
              </a:rPr>
              <a:t>, </a:t>
            </a:r>
            <a:r>
              <a:rPr lang="ru-RU" dirty="0" err="1">
                <a:solidFill>
                  <a:schemeClr val="accent1">
                    <a:lumMod val="40000"/>
                    <a:lumOff val="60000"/>
                  </a:schemeClr>
                </a:solidFill>
              </a:rPr>
              <a:t>зразки</a:t>
            </a:r>
            <a:r>
              <a:rPr lang="ru-RU" dirty="0">
                <a:solidFill>
                  <a:schemeClr val="accent1">
                    <a:lumMod val="40000"/>
                    <a:lumOff val="60000"/>
                  </a:schemeClr>
                </a:solidFill>
              </a:rPr>
              <a:t> </a:t>
            </a:r>
            <a:r>
              <a:rPr lang="ru-RU" dirty="0" err="1">
                <a:solidFill>
                  <a:schemeClr val="accent1">
                    <a:lumMod val="40000"/>
                    <a:lumOff val="60000"/>
                  </a:schemeClr>
                </a:solidFill>
              </a:rPr>
              <a:t>листів</a:t>
            </a:r>
            <a:r>
              <a:rPr lang="ru-RU" dirty="0">
                <a:solidFill>
                  <a:schemeClr val="accent1">
                    <a:lumMod val="40000"/>
                    <a:lumOff val="60000"/>
                  </a:schemeClr>
                </a:solidFill>
              </a:rPr>
              <a:t>, </a:t>
            </a:r>
            <a:r>
              <a:rPr lang="ru-RU" dirty="0" err="1">
                <a:solidFill>
                  <a:schemeClr val="accent1">
                    <a:lumMod val="40000"/>
                    <a:lumOff val="60000"/>
                  </a:schemeClr>
                </a:solidFill>
              </a:rPr>
              <a:t>роздатковий</a:t>
            </a:r>
            <a:r>
              <a:rPr lang="ru-RU" dirty="0">
                <a:solidFill>
                  <a:schemeClr val="accent1">
                    <a:lumMod val="40000"/>
                    <a:lumOff val="60000"/>
                  </a:schemeClr>
                </a:solidFill>
              </a:rPr>
              <a:t> </a:t>
            </a:r>
            <a:r>
              <a:rPr lang="ru-RU" dirty="0" err="1">
                <a:solidFill>
                  <a:schemeClr val="accent1">
                    <a:lumMod val="40000"/>
                    <a:lumOff val="60000"/>
                  </a:schemeClr>
                </a:solidFill>
              </a:rPr>
              <a:t>матеріал</a:t>
            </a:r>
            <a:r>
              <a:rPr lang="ru-RU" dirty="0">
                <a:solidFill>
                  <a:schemeClr val="accent1">
                    <a:lumMod val="40000"/>
                    <a:lumOff val="60000"/>
                  </a:schemeClr>
                </a:solidFill>
              </a:rPr>
              <a:t>; </a:t>
            </a:r>
            <a:r>
              <a:rPr lang="ru-RU" dirty="0" err="1">
                <a:solidFill>
                  <a:schemeClr val="accent1">
                    <a:lumMod val="40000"/>
                    <a:lumOff val="60000"/>
                  </a:schemeClr>
                </a:solidFill>
              </a:rPr>
              <a:t>презентація</a:t>
            </a:r>
            <a:r>
              <a:rPr lang="ru-RU" dirty="0">
                <a:solidFill>
                  <a:schemeClr val="accent1">
                    <a:lumMod val="40000"/>
                    <a:lumOff val="60000"/>
                  </a:schemeClr>
                </a:solidFill>
              </a:rPr>
              <a:t> </a:t>
            </a:r>
            <a:r>
              <a:rPr lang="de-DE" dirty="0" err="1">
                <a:solidFill>
                  <a:schemeClr val="accent1">
                    <a:lumMod val="40000"/>
                    <a:lumOff val="60000"/>
                  </a:schemeClr>
                </a:solidFill>
              </a:rPr>
              <a:t>Powerpoint</a:t>
            </a:r>
            <a:r>
              <a:rPr lang="de-DE" dirty="0">
                <a:solidFill>
                  <a:schemeClr val="accent1">
                    <a:lumMod val="40000"/>
                    <a:lumOff val="60000"/>
                  </a:schemeClr>
                </a:solidFill>
              </a:rPr>
              <a:t>.</a:t>
            </a:r>
            <a:endParaRPr lang="ru-RU" dirty="0">
              <a:solidFill>
                <a:schemeClr val="accent1">
                  <a:lumMod val="40000"/>
                  <a:lumOff val="60000"/>
                </a:schemeClr>
              </a:solidFill>
            </a:endParaRPr>
          </a:p>
        </p:txBody>
      </p:sp>
    </p:spTree>
    <p:extLst>
      <p:ext uri="{BB962C8B-B14F-4D97-AF65-F5344CB8AC3E}">
        <p14:creationId xmlns:p14="http://schemas.microsoft.com/office/powerpoint/2010/main" val="38353562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a:t>Початок уроку </a:t>
            </a:r>
          </a:p>
        </p:txBody>
      </p:sp>
      <p:sp>
        <p:nvSpPr>
          <p:cNvPr id="5" name="Текст 4"/>
          <p:cNvSpPr>
            <a:spLocks noGrp="1"/>
          </p:cNvSpPr>
          <p:nvPr>
            <p:ph type="body" idx="1"/>
          </p:nvPr>
        </p:nvSpPr>
        <p:spPr>
          <a:xfrm>
            <a:off x="1103313" y="1905000"/>
            <a:ext cx="4160063" cy="1005468"/>
          </a:xfrm>
        </p:spPr>
        <p:txBody>
          <a:bodyPr/>
          <a:lstStyle/>
          <a:p>
            <a:r>
              <a:rPr lang="ru-RU" dirty="0" err="1"/>
              <a:t>Організаційний</a:t>
            </a:r>
            <a:r>
              <a:rPr lang="ru-RU" dirty="0"/>
              <a:t> момент. </a:t>
            </a:r>
            <a:r>
              <a:rPr lang="ru-RU" dirty="0" err="1"/>
              <a:t>Привітання</a:t>
            </a:r>
            <a:r>
              <a:rPr lang="ru-RU" dirty="0"/>
              <a:t> з </a:t>
            </a:r>
            <a:r>
              <a:rPr lang="ru-RU" dirty="0" err="1"/>
              <a:t>учнями</a:t>
            </a:r>
            <a:r>
              <a:rPr lang="ru-RU" dirty="0"/>
              <a:t>. </a:t>
            </a:r>
          </a:p>
        </p:txBody>
      </p:sp>
      <p:sp>
        <p:nvSpPr>
          <p:cNvPr id="6" name="Объект 5"/>
          <p:cNvSpPr>
            <a:spLocks noGrp="1"/>
          </p:cNvSpPr>
          <p:nvPr>
            <p:ph sz="half" idx="2"/>
          </p:nvPr>
        </p:nvSpPr>
        <p:spPr>
          <a:xfrm>
            <a:off x="1103313" y="3618570"/>
            <a:ext cx="3635957" cy="1622503"/>
          </a:xfrm>
        </p:spPr>
        <p:txBody>
          <a:bodyPr/>
          <a:lstStyle/>
          <a:p>
            <a:r>
              <a:rPr lang="de-DE" dirty="0"/>
              <a:t>L. Guten Tag, Kinder. Der wievielte ist heute?</a:t>
            </a:r>
          </a:p>
          <a:p>
            <a:r>
              <a:rPr lang="de-DE" dirty="0"/>
              <a:t>K. Heute ist der 11.09.!</a:t>
            </a:r>
          </a:p>
          <a:p>
            <a:endParaRPr lang="ru-RU" dirty="0"/>
          </a:p>
        </p:txBody>
      </p:sp>
      <p:sp>
        <p:nvSpPr>
          <p:cNvPr id="7" name="Текст 6"/>
          <p:cNvSpPr>
            <a:spLocks noGrp="1"/>
          </p:cNvSpPr>
          <p:nvPr>
            <p:ph type="body" sz="quarter" idx="3"/>
          </p:nvPr>
        </p:nvSpPr>
        <p:spPr>
          <a:xfrm>
            <a:off x="5479858" y="650249"/>
            <a:ext cx="4396339" cy="1005468"/>
          </a:xfrm>
        </p:spPr>
        <p:txBody>
          <a:bodyPr/>
          <a:lstStyle/>
          <a:p>
            <a:r>
              <a:rPr lang="ru-RU" dirty="0" err="1"/>
              <a:t>Згадування</a:t>
            </a:r>
            <a:r>
              <a:rPr lang="ru-RU" dirty="0"/>
              <a:t> теми </a:t>
            </a:r>
            <a:r>
              <a:rPr lang="ru-RU" dirty="0" err="1"/>
              <a:t>минулих</a:t>
            </a:r>
            <a:r>
              <a:rPr lang="ru-RU" dirty="0"/>
              <a:t> </a:t>
            </a:r>
            <a:r>
              <a:rPr lang="ru-RU" dirty="0" err="1"/>
              <a:t>уроків</a:t>
            </a:r>
            <a:r>
              <a:rPr lang="ru-RU" dirty="0"/>
              <a:t>.</a:t>
            </a:r>
          </a:p>
        </p:txBody>
      </p:sp>
      <p:sp>
        <p:nvSpPr>
          <p:cNvPr id="8" name="Объект 7"/>
          <p:cNvSpPr>
            <a:spLocks noGrp="1"/>
          </p:cNvSpPr>
          <p:nvPr>
            <p:ph sz="quarter" idx="4"/>
          </p:nvPr>
        </p:nvSpPr>
        <p:spPr>
          <a:xfrm>
            <a:off x="5654495" y="1905000"/>
            <a:ext cx="4047066" cy="4138961"/>
          </a:xfrm>
        </p:spPr>
        <p:txBody>
          <a:bodyPr>
            <a:normAutofit fontScale="85000" lnSpcReduction="10000"/>
          </a:bodyPr>
          <a:lstStyle/>
          <a:p>
            <a:r>
              <a:rPr lang="de-DE" dirty="0"/>
              <a:t>L. Gut. Öffnen wir unser Buch auf Seite 13 und erinnern uns daran, was wir in der letzten Lektion gemacht haben. Beantwortet nun meine Fragen:</a:t>
            </a:r>
          </a:p>
          <a:p>
            <a:r>
              <a:rPr lang="de-DE" dirty="0"/>
              <a:t>1) Welche Bilder gehören zur Post von heute?</a:t>
            </a:r>
          </a:p>
          <a:p>
            <a:r>
              <a:rPr lang="de-DE" dirty="0"/>
              <a:t>2) Welche Farben hat deutsche Post?</a:t>
            </a:r>
          </a:p>
          <a:p>
            <a:r>
              <a:rPr lang="de-DE" dirty="0"/>
              <a:t>3) Was meint ihr, wozu schreibt man Briefe?</a:t>
            </a:r>
          </a:p>
          <a:p>
            <a:r>
              <a:rPr lang="de-DE" dirty="0"/>
              <a:t>K. Antworten </a:t>
            </a:r>
          </a:p>
          <a:p>
            <a:r>
              <a:rPr lang="de-DE" dirty="0" err="1"/>
              <a:t>Sch</a:t>
            </a:r>
            <a:r>
              <a:rPr lang="de-DE" dirty="0"/>
              <a:t> 1: Man schreibt Briefe, um über etwas zu erzählen.</a:t>
            </a:r>
          </a:p>
          <a:p>
            <a:r>
              <a:rPr lang="de-DE" dirty="0" err="1"/>
              <a:t>Sch</a:t>
            </a:r>
            <a:r>
              <a:rPr lang="de-DE" dirty="0"/>
              <a:t> 2: Man schreibt Briefe, um Kontakte zu pflegen.</a:t>
            </a:r>
          </a:p>
          <a:p>
            <a:endParaRPr lang="ru-RU" dirty="0"/>
          </a:p>
        </p:txBody>
      </p:sp>
    </p:spTree>
    <p:extLst>
      <p:ext uri="{BB962C8B-B14F-4D97-AF65-F5344CB8AC3E}">
        <p14:creationId xmlns:p14="http://schemas.microsoft.com/office/powerpoint/2010/main" val="4085429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dirty="0" smtClean="0">
                <a:solidFill>
                  <a:schemeClr val="accent4"/>
                </a:solidFill>
              </a:rPr>
              <a:t> </a:t>
            </a:r>
            <a:r>
              <a:rPr lang="ru-RU" dirty="0" err="1">
                <a:solidFill>
                  <a:schemeClr val="accent4"/>
                </a:solidFill>
              </a:rPr>
              <a:t>Повідомлення</a:t>
            </a:r>
            <a:r>
              <a:rPr lang="ru-RU" dirty="0">
                <a:solidFill>
                  <a:schemeClr val="accent4"/>
                </a:solidFill>
              </a:rPr>
              <a:t> теми і мети нового </a:t>
            </a:r>
            <a:r>
              <a:rPr lang="ru-RU" dirty="0" err="1">
                <a:solidFill>
                  <a:schemeClr val="accent4"/>
                </a:solidFill>
              </a:rPr>
              <a:t>матеріалу</a:t>
            </a:r>
            <a:r>
              <a:rPr lang="ru-RU" dirty="0">
                <a:solidFill>
                  <a:schemeClr val="accent4"/>
                </a:solidFill>
              </a:rPr>
              <a:t>.</a:t>
            </a:r>
          </a:p>
        </p:txBody>
      </p:sp>
      <p:sp>
        <p:nvSpPr>
          <p:cNvPr id="8" name="Объект 7"/>
          <p:cNvSpPr>
            <a:spLocks noGrp="1"/>
          </p:cNvSpPr>
          <p:nvPr>
            <p:ph idx="1"/>
          </p:nvPr>
        </p:nvSpPr>
        <p:spPr>
          <a:xfrm>
            <a:off x="875201" y="2041767"/>
            <a:ext cx="8946541" cy="4195481"/>
          </a:xfrm>
        </p:spPr>
        <p:txBody>
          <a:bodyPr/>
          <a:lstStyle/>
          <a:p>
            <a:r>
              <a:rPr lang="de-DE" dirty="0"/>
              <a:t>L. Öffnet Übung 3 auf Seite 14 auf. Könnten ihr erraten, worüber wir heute sprechen werden?</a:t>
            </a:r>
          </a:p>
          <a:p>
            <a:r>
              <a:rPr lang="de-DE" dirty="0"/>
              <a:t>K. Es scheint uns, dass wir über Briefe schreiben sprechen werden, weil wir einen blauen Umschlag sehen.</a:t>
            </a:r>
          </a:p>
          <a:p>
            <a:r>
              <a:rPr lang="de-DE" dirty="0"/>
              <a:t>L. Ihr habt Recht. Am Ende der Stunde werdet ihr wissen, wie ihr zum Freund einen Brief darüber schreiben, welches Land oder welche Stadt ihr während eures Sommerurlaubs besucht habet und was ihr diesen Sommer gemacht habt.</a:t>
            </a:r>
          </a:p>
          <a:p>
            <a:endParaRPr lang="ru-RU" dirty="0"/>
          </a:p>
        </p:txBody>
      </p:sp>
    </p:spTree>
    <p:extLst>
      <p:ext uri="{BB962C8B-B14F-4D97-AF65-F5344CB8AC3E}">
        <p14:creationId xmlns:p14="http://schemas.microsoft.com/office/powerpoint/2010/main" val="2321922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ru-RU" dirty="0" err="1" smtClean="0"/>
              <a:t>Основна</a:t>
            </a:r>
            <a:r>
              <a:rPr lang="ru-RU" dirty="0" smtClean="0"/>
              <a:t> </a:t>
            </a:r>
            <a:r>
              <a:rPr lang="ru-RU" dirty="0" err="1" smtClean="0"/>
              <a:t>частина</a:t>
            </a:r>
            <a:endParaRPr lang="ru-RU" dirty="0"/>
          </a:p>
        </p:txBody>
      </p:sp>
      <p:sp>
        <p:nvSpPr>
          <p:cNvPr id="5" name="Текст 4"/>
          <p:cNvSpPr>
            <a:spLocks noGrp="1"/>
          </p:cNvSpPr>
          <p:nvPr>
            <p:ph type="body" idx="1"/>
          </p:nvPr>
        </p:nvSpPr>
        <p:spPr>
          <a:xfrm>
            <a:off x="489995" y="1697674"/>
            <a:ext cx="4245159" cy="311147"/>
          </a:xfrm>
        </p:spPr>
        <p:txBody>
          <a:bodyPr/>
          <a:lstStyle/>
          <a:p>
            <a:r>
              <a:rPr lang="ru-RU" dirty="0" err="1"/>
              <a:t>Підготовка</a:t>
            </a:r>
            <a:r>
              <a:rPr lang="ru-RU" dirty="0"/>
              <a:t> до письма.</a:t>
            </a:r>
          </a:p>
        </p:txBody>
      </p:sp>
      <p:sp>
        <p:nvSpPr>
          <p:cNvPr id="6" name="Объект 5"/>
          <p:cNvSpPr>
            <a:spLocks noGrp="1"/>
          </p:cNvSpPr>
          <p:nvPr>
            <p:ph sz="half" idx="2"/>
          </p:nvPr>
        </p:nvSpPr>
        <p:spPr>
          <a:xfrm>
            <a:off x="543651" y="2414239"/>
            <a:ext cx="4396339" cy="3741738"/>
          </a:xfrm>
        </p:spPr>
        <p:txBody>
          <a:bodyPr/>
          <a:lstStyle/>
          <a:p>
            <a:r>
              <a:rPr lang="de-DE" dirty="0"/>
              <a:t>L. Während der Sommerferien besuchen die Leute verschiedene Länder, jetzt sehen wir, ob ihr sich an die Namen dieser Länder erinnern. Geht online für einen Link und macht die Übung. Verbindet die Flagge mit dem Namen des Landes</a:t>
            </a:r>
            <a:r>
              <a:rPr lang="de-DE" dirty="0" smtClean="0"/>
              <a:t>.</a:t>
            </a:r>
            <a:endParaRPr lang="uk-UA" dirty="0" smtClean="0"/>
          </a:p>
          <a:p>
            <a:r>
              <a:rPr lang="de-DE" dirty="0"/>
              <a:t>L. Erinnern wir uns nun an die Hauptstädte von Ländern, die oft von Menschen besucht werden.</a:t>
            </a:r>
            <a:endParaRPr lang="ru-RU" dirty="0"/>
          </a:p>
        </p:txBody>
      </p:sp>
      <p:sp>
        <p:nvSpPr>
          <p:cNvPr id="7" name="Текст 6"/>
          <p:cNvSpPr>
            <a:spLocks noGrp="1"/>
          </p:cNvSpPr>
          <p:nvPr>
            <p:ph type="body" sz="quarter" idx="3"/>
          </p:nvPr>
        </p:nvSpPr>
        <p:spPr>
          <a:xfrm>
            <a:off x="5810611" y="370654"/>
            <a:ext cx="4396339" cy="576262"/>
          </a:xfrm>
        </p:spPr>
        <p:txBody>
          <a:bodyPr/>
          <a:lstStyle/>
          <a:p>
            <a:r>
              <a:rPr lang="ru-RU" dirty="0" err="1"/>
              <a:t>Лексичні</a:t>
            </a:r>
            <a:r>
              <a:rPr lang="ru-RU" dirty="0"/>
              <a:t> </a:t>
            </a:r>
            <a:r>
              <a:rPr lang="ru-RU" dirty="0" err="1"/>
              <a:t>вправи</a:t>
            </a:r>
            <a:r>
              <a:rPr lang="ru-RU" dirty="0"/>
              <a:t>.</a:t>
            </a:r>
          </a:p>
        </p:txBody>
      </p:sp>
      <p:pic>
        <p:nvPicPr>
          <p:cNvPr id="9" name="Объект 8"/>
          <p:cNvPicPr>
            <a:picLocks noGrp="1" noChangeAspect="1"/>
          </p:cNvPicPr>
          <p:nvPr>
            <p:ph sz="quarter" idx="4"/>
          </p:nvPr>
        </p:nvPicPr>
        <p:blipFill rotWithShape="1">
          <a:blip r:embed="rId2"/>
          <a:srcRect l="4247" t="11203" r="6010" b="5752"/>
          <a:stretch/>
        </p:blipFill>
        <p:spPr>
          <a:xfrm>
            <a:off x="6510067" y="1315844"/>
            <a:ext cx="5042598" cy="2551515"/>
          </a:xfrm>
          <a:prstGeom prst="rect">
            <a:avLst/>
          </a:prstGeom>
        </p:spPr>
      </p:pic>
      <p:pic>
        <p:nvPicPr>
          <p:cNvPr id="10" name="Рисунок 9"/>
          <p:cNvPicPr>
            <a:picLocks noChangeAspect="1"/>
          </p:cNvPicPr>
          <p:nvPr/>
        </p:nvPicPr>
        <p:blipFill rotWithShape="1">
          <a:blip r:embed="rId3"/>
          <a:srcRect l="4403" t="11029" r="6282" b="6237"/>
          <a:stretch/>
        </p:blipFill>
        <p:spPr>
          <a:xfrm>
            <a:off x="5051503" y="4031893"/>
            <a:ext cx="5155448" cy="2686320"/>
          </a:xfrm>
          <a:prstGeom prst="rect">
            <a:avLst/>
          </a:prstGeom>
        </p:spPr>
      </p:pic>
    </p:spTree>
    <p:extLst>
      <p:ext uri="{BB962C8B-B14F-4D97-AF65-F5344CB8AC3E}">
        <p14:creationId xmlns:p14="http://schemas.microsoft.com/office/powerpoint/2010/main" val="2412643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Текст 12"/>
          <p:cNvSpPr>
            <a:spLocks noGrp="1"/>
          </p:cNvSpPr>
          <p:nvPr>
            <p:ph type="body" idx="1"/>
          </p:nvPr>
        </p:nvSpPr>
        <p:spPr>
          <a:xfrm>
            <a:off x="1103312" y="1012903"/>
            <a:ext cx="4396338" cy="576262"/>
          </a:xfrm>
        </p:spPr>
        <p:txBody>
          <a:bodyPr/>
          <a:lstStyle/>
          <a:p>
            <a:r>
              <a:rPr lang="ru-RU" dirty="0" err="1"/>
              <a:t>Стратегії</a:t>
            </a:r>
            <a:r>
              <a:rPr lang="ru-RU" dirty="0"/>
              <a:t> </a:t>
            </a:r>
            <a:r>
              <a:rPr lang="ru-RU" dirty="0" err="1"/>
              <a:t>написання</a:t>
            </a:r>
            <a:r>
              <a:rPr lang="ru-RU" dirty="0"/>
              <a:t> </a:t>
            </a:r>
            <a:r>
              <a:rPr lang="ru-RU" dirty="0" err="1"/>
              <a:t>адреси</a:t>
            </a:r>
            <a:r>
              <a:rPr lang="ru-RU" dirty="0"/>
              <a:t>.</a:t>
            </a:r>
          </a:p>
        </p:txBody>
      </p:sp>
      <p:sp>
        <p:nvSpPr>
          <p:cNvPr id="14" name="Объект 13"/>
          <p:cNvSpPr>
            <a:spLocks noGrp="1"/>
          </p:cNvSpPr>
          <p:nvPr>
            <p:ph sz="half" idx="2"/>
          </p:nvPr>
        </p:nvSpPr>
        <p:spPr>
          <a:xfrm>
            <a:off x="1103311" y="1905000"/>
            <a:ext cx="3580201" cy="3023839"/>
          </a:xfrm>
        </p:spPr>
        <p:txBody>
          <a:bodyPr/>
          <a:lstStyle/>
          <a:p>
            <a:r>
              <a:rPr lang="de-DE" dirty="0"/>
              <a:t>L. Kinder schauet sich Übung 3 Punkt B an. Hier seht ihr einen Kuvert. Mascha, lies, was in der oberen linken Ecke steht.</a:t>
            </a:r>
          </a:p>
          <a:p>
            <a:r>
              <a:rPr lang="de-DE" dirty="0"/>
              <a:t>Mascha liest.</a:t>
            </a:r>
          </a:p>
          <a:p>
            <a:endParaRPr lang="ru-RU" dirty="0"/>
          </a:p>
        </p:txBody>
      </p:sp>
      <p:sp>
        <p:nvSpPr>
          <p:cNvPr id="15" name="Текст 14"/>
          <p:cNvSpPr>
            <a:spLocks noGrp="1"/>
          </p:cNvSpPr>
          <p:nvPr>
            <p:ph type="body" sz="quarter" idx="3"/>
          </p:nvPr>
        </p:nvSpPr>
        <p:spPr>
          <a:xfrm>
            <a:off x="5607108" y="896544"/>
            <a:ext cx="4396339" cy="576262"/>
          </a:xfrm>
        </p:spPr>
        <p:txBody>
          <a:bodyPr/>
          <a:lstStyle/>
          <a:p>
            <a:r>
              <a:rPr lang="ru-RU" dirty="0" err="1"/>
              <a:t>Написання</a:t>
            </a:r>
            <a:r>
              <a:rPr lang="ru-RU" dirty="0"/>
              <a:t> </a:t>
            </a:r>
            <a:r>
              <a:rPr lang="ru-RU" dirty="0" err="1"/>
              <a:t>власної</a:t>
            </a:r>
            <a:r>
              <a:rPr lang="ru-RU" dirty="0"/>
              <a:t> </a:t>
            </a:r>
            <a:r>
              <a:rPr lang="ru-RU" dirty="0" err="1" smtClean="0"/>
              <a:t>адреси</a:t>
            </a:r>
            <a:r>
              <a:rPr lang="ru-RU" dirty="0" smtClean="0"/>
              <a:t> (</a:t>
            </a:r>
            <a:r>
              <a:rPr lang="ru-RU" dirty="0" err="1" smtClean="0"/>
              <a:t>рецептивна</a:t>
            </a:r>
            <a:r>
              <a:rPr lang="ru-RU" dirty="0" smtClean="0"/>
              <a:t> </a:t>
            </a:r>
            <a:r>
              <a:rPr lang="ru-RU" dirty="0" err="1" smtClean="0"/>
              <a:t>вправа</a:t>
            </a:r>
            <a:r>
              <a:rPr lang="ru-RU" dirty="0" smtClean="0"/>
              <a:t>).</a:t>
            </a:r>
            <a:endParaRPr lang="ru-RU" dirty="0"/>
          </a:p>
        </p:txBody>
      </p:sp>
      <p:sp>
        <p:nvSpPr>
          <p:cNvPr id="16" name="Объект 15"/>
          <p:cNvSpPr>
            <a:spLocks noGrp="1"/>
          </p:cNvSpPr>
          <p:nvPr>
            <p:ph sz="quarter" idx="4"/>
          </p:nvPr>
        </p:nvSpPr>
        <p:spPr>
          <a:xfrm>
            <a:off x="4851607" y="1726580"/>
            <a:ext cx="3456051" cy="1295400"/>
          </a:xfrm>
        </p:spPr>
        <p:txBody>
          <a:bodyPr/>
          <a:lstStyle/>
          <a:p>
            <a:r>
              <a:rPr lang="de-DE" dirty="0"/>
              <a:t>L. Schauen wir uns nun Bilder von korrekt unterschriebenen </a:t>
            </a:r>
            <a:r>
              <a:rPr lang="de-DE" dirty="0" err="1"/>
              <a:t>Kuverten</a:t>
            </a:r>
            <a:r>
              <a:rPr lang="de-DE" dirty="0"/>
              <a:t> an.</a:t>
            </a:r>
            <a:endParaRPr lang="ru-RU" dirty="0"/>
          </a:p>
        </p:txBody>
      </p:sp>
      <p:pic>
        <p:nvPicPr>
          <p:cNvPr id="17" name="Рисунок 16"/>
          <p:cNvPicPr>
            <a:picLocks noChangeAspect="1"/>
          </p:cNvPicPr>
          <p:nvPr/>
        </p:nvPicPr>
        <p:blipFill>
          <a:blip r:embed="rId2"/>
          <a:stretch>
            <a:fillRect/>
          </a:stretch>
        </p:blipFill>
        <p:spPr>
          <a:xfrm>
            <a:off x="7950820" y="2196791"/>
            <a:ext cx="3971440" cy="2589072"/>
          </a:xfrm>
          <a:prstGeom prst="rect">
            <a:avLst/>
          </a:prstGeom>
        </p:spPr>
      </p:pic>
      <p:pic>
        <p:nvPicPr>
          <p:cNvPr id="18" name="Рисунок 17"/>
          <p:cNvPicPr>
            <a:picLocks noChangeAspect="1"/>
          </p:cNvPicPr>
          <p:nvPr/>
        </p:nvPicPr>
        <p:blipFill>
          <a:blip r:embed="rId3"/>
          <a:stretch>
            <a:fillRect/>
          </a:stretch>
        </p:blipFill>
        <p:spPr>
          <a:xfrm>
            <a:off x="3394232" y="3563885"/>
            <a:ext cx="4210835" cy="2729907"/>
          </a:xfrm>
          <a:prstGeom prst="rect">
            <a:avLst/>
          </a:prstGeom>
        </p:spPr>
      </p:pic>
    </p:spTree>
    <p:extLst>
      <p:ext uri="{BB962C8B-B14F-4D97-AF65-F5344CB8AC3E}">
        <p14:creationId xmlns:p14="http://schemas.microsoft.com/office/powerpoint/2010/main" val="4275256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lstStyle/>
          <a:p>
            <a:r>
              <a:rPr lang="ru-RU" dirty="0" err="1" smtClean="0"/>
              <a:t>Написання</a:t>
            </a:r>
            <a:r>
              <a:rPr lang="ru-RU" dirty="0" smtClean="0"/>
              <a:t> </a:t>
            </a:r>
            <a:r>
              <a:rPr lang="ru-RU" dirty="0" err="1" smtClean="0"/>
              <a:t>адреси</a:t>
            </a:r>
            <a:r>
              <a:rPr lang="ru-RU" dirty="0" smtClean="0"/>
              <a:t> </a:t>
            </a:r>
            <a:r>
              <a:rPr lang="ru-RU" dirty="0" err="1" smtClean="0"/>
              <a:t>отримувача</a:t>
            </a:r>
            <a:r>
              <a:rPr lang="ru-RU" dirty="0" smtClean="0"/>
              <a:t/>
            </a:r>
            <a:br>
              <a:rPr lang="ru-RU" dirty="0" smtClean="0"/>
            </a:br>
            <a:r>
              <a:rPr lang="ru-RU" dirty="0" smtClean="0"/>
              <a:t>(</a:t>
            </a:r>
            <a:r>
              <a:rPr lang="ru-RU" dirty="0" err="1" smtClean="0"/>
              <a:t>рецептивна</a:t>
            </a:r>
            <a:r>
              <a:rPr lang="ru-RU" dirty="0" smtClean="0"/>
              <a:t> </a:t>
            </a:r>
            <a:r>
              <a:rPr lang="ru-RU" dirty="0" err="1" smtClean="0"/>
              <a:t>вправа</a:t>
            </a:r>
            <a:r>
              <a:rPr lang="ru-RU" dirty="0" smtClean="0"/>
              <a:t>). </a:t>
            </a:r>
            <a:endParaRPr lang="ru-RU" dirty="0"/>
          </a:p>
        </p:txBody>
      </p:sp>
      <p:sp>
        <p:nvSpPr>
          <p:cNvPr id="8" name="Объект 7"/>
          <p:cNvSpPr>
            <a:spLocks noGrp="1"/>
          </p:cNvSpPr>
          <p:nvPr>
            <p:ph idx="1"/>
          </p:nvPr>
        </p:nvSpPr>
        <p:spPr>
          <a:xfrm>
            <a:off x="1237126" y="2844655"/>
            <a:ext cx="8575947" cy="2095336"/>
          </a:xfrm>
        </p:spPr>
        <p:txBody>
          <a:bodyPr/>
          <a:lstStyle/>
          <a:p>
            <a:r>
              <a:rPr lang="de-DE" dirty="0" smtClean="0"/>
              <a:t>L. Beantwortet </a:t>
            </a:r>
            <a:r>
              <a:rPr lang="de-DE" dirty="0"/>
              <a:t>jetzt die Fragen in der </a:t>
            </a:r>
            <a:r>
              <a:rPr lang="de-DE" dirty="0" err="1"/>
              <a:t>Ubung</a:t>
            </a:r>
            <a:r>
              <a:rPr lang="de-DE" dirty="0"/>
              <a:t> 3 in Punkt C.</a:t>
            </a:r>
          </a:p>
          <a:p>
            <a:r>
              <a:rPr lang="de-DE" dirty="0"/>
              <a:t>1. Wo muss man die Adresse des Absenders?</a:t>
            </a:r>
          </a:p>
          <a:p>
            <a:r>
              <a:rPr lang="de-DE" dirty="0"/>
              <a:t>2.Wo muss man die Adresse des Empfängers schreiben?</a:t>
            </a:r>
          </a:p>
          <a:p>
            <a:endParaRPr lang="ru-RU" dirty="0"/>
          </a:p>
        </p:txBody>
      </p:sp>
    </p:spTree>
    <p:extLst>
      <p:ext uri="{BB962C8B-B14F-4D97-AF65-F5344CB8AC3E}">
        <p14:creationId xmlns:p14="http://schemas.microsoft.com/office/powerpoint/2010/main" val="1693581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Текст 4"/>
          <p:cNvSpPr>
            <a:spLocks noGrp="1"/>
          </p:cNvSpPr>
          <p:nvPr>
            <p:ph type="body" idx="1"/>
          </p:nvPr>
        </p:nvSpPr>
        <p:spPr>
          <a:xfrm>
            <a:off x="4483511" y="-1240631"/>
            <a:ext cx="5697552" cy="2054670"/>
          </a:xfrm>
        </p:spPr>
        <p:txBody>
          <a:bodyPr/>
          <a:lstStyle/>
          <a:p>
            <a:r>
              <a:rPr lang="ru-RU" dirty="0" err="1"/>
              <a:t>Стратегії</a:t>
            </a:r>
            <a:r>
              <a:rPr lang="ru-RU" dirty="0"/>
              <a:t> </a:t>
            </a:r>
            <a:r>
              <a:rPr lang="ru-RU" dirty="0" err="1"/>
              <a:t>написання</a:t>
            </a:r>
            <a:r>
              <a:rPr lang="ru-RU" dirty="0"/>
              <a:t> листа.</a:t>
            </a:r>
          </a:p>
        </p:txBody>
      </p:sp>
      <p:sp>
        <p:nvSpPr>
          <p:cNvPr id="6" name="Объект 5"/>
          <p:cNvSpPr>
            <a:spLocks noGrp="1"/>
          </p:cNvSpPr>
          <p:nvPr>
            <p:ph sz="half" idx="2"/>
          </p:nvPr>
        </p:nvSpPr>
        <p:spPr>
          <a:xfrm>
            <a:off x="579864" y="2514599"/>
            <a:ext cx="4919788" cy="3897351"/>
          </a:xfrm>
        </p:spPr>
        <p:txBody>
          <a:bodyPr>
            <a:normAutofit fontScale="92500" lnSpcReduction="10000"/>
          </a:bodyPr>
          <a:lstStyle/>
          <a:p>
            <a:r>
              <a:rPr lang="de-DE" dirty="0"/>
              <a:t>L. Jetzt könnt ihr Ihre Adresse schreiben, die Adresse eures Freundes kennen, wissen, wie man einen Kuvert unterschreibt. Jetzt ist es an der Zeit, zu lernen, wie man einen Brief unterschreibt. Schauet sich Übung 3 Punkt A auf Seite 14 an. Nehmt ein Blatt Papier und schreibt oben rechts die Stadt, aus der ihr schreibt, und das Datum. Als nächstes grüßt  Ihr Freund. Schreibt erst dann den Inhalt des Briefes. Ihr könnt es in Teile aufteilen. Am Ende wünscht Sie eurem Freund alles Gute und verabschiedet sich und vergesst nicht, eure Namen zu schreiben.</a:t>
            </a:r>
            <a:endParaRPr lang="ru-RU" dirty="0"/>
          </a:p>
        </p:txBody>
      </p:sp>
      <p:sp>
        <p:nvSpPr>
          <p:cNvPr id="7" name="Текст 6"/>
          <p:cNvSpPr>
            <a:spLocks noGrp="1"/>
          </p:cNvSpPr>
          <p:nvPr>
            <p:ph type="body" sz="quarter" idx="3"/>
          </p:nvPr>
        </p:nvSpPr>
        <p:spPr>
          <a:xfrm>
            <a:off x="368818" y="1938338"/>
            <a:ext cx="4396339" cy="576262"/>
          </a:xfrm>
        </p:spPr>
        <p:txBody>
          <a:bodyPr/>
          <a:lstStyle/>
          <a:p>
            <a:r>
              <a:rPr lang="ru-RU" dirty="0" err="1"/>
              <a:t>Пояснення</a:t>
            </a:r>
            <a:r>
              <a:rPr lang="ru-RU" dirty="0"/>
              <a:t> </a:t>
            </a:r>
            <a:r>
              <a:rPr lang="ru-RU" dirty="0" err="1"/>
              <a:t>написання</a:t>
            </a:r>
            <a:r>
              <a:rPr lang="ru-RU" dirty="0"/>
              <a:t> листа. </a:t>
            </a:r>
            <a:r>
              <a:rPr lang="ru-RU" dirty="0" err="1"/>
              <a:t>Ознайомлення</a:t>
            </a:r>
            <a:r>
              <a:rPr lang="ru-RU" dirty="0"/>
              <a:t> </a:t>
            </a:r>
            <a:r>
              <a:rPr lang="ru-RU" dirty="0" err="1"/>
              <a:t>учнів</a:t>
            </a:r>
            <a:r>
              <a:rPr lang="ru-RU" dirty="0"/>
              <a:t> </a:t>
            </a:r>
            <a:r>
              <a:rPr lang="ru-RU" dirty="0" err="1"/>
              <a:t>зі</a:t>
            </a:r>
            <a:r>
              <a:rPr lang="ru-RU" dirty="0"/>
              <a:t> </a:t>
            </a:r>
            <a:r>
              <a:rPr lang="ru-RU" dirty="0" err="1"/>
              <a:t>структурними</a:t>
            </a:r>
            <a:r>
              <a:rPr lang="ru-RU" dirty="0"/>
              <a:t> </a:t>
            </a:r>
            <a:r>
              <a:rPr lang="ru-RU" dirty="0" err="1"/>
              <a:t>елементами</a:t>
            </a:r>
            <a:r>
              <a:rPr lang="ru-RU" dirty="0"/>
              <a:t> </a:t>
            </a:r>
            <a:r>
              <a:rPr lang="ru-RU" dirty="0" err="1"/>
              <a:t>неофіційного</a:t>
            </a:r>
            <a:r>
              <a:rPr lang="ru-RU" dirty="0"/>
              <a:t> листа.</a:t>
            </a:r>
          </a:p>
        </p:txBody>
      </p:sp>
      <p:sp>
        <p:nvSpPr>
          <p:cNvPr id="8" name="Объект 7"/>
          <p:cNvSpPr>
            <a:spLocks noGrp="1"/>
          </p:cNvSpPr>
          <p:nvPr>
            <p:ph sz="quarter" idx="4"/>
          </p:nvPr>
        </p:nvSpPr>
        <p:spPr>
          <a:xfrm>
            <a:off x="5654495" y="2514600"/>
            <a:ext cx="5246169" cy="4031166"/>
          </a:xfrm>
        </p:spPr>
        <p:txBody>
          <a:bodyPr>
            <a:normAutofit fontScale="85000" lnSpcReduction="20000"/>
          </a:bodyPr>
          <a:lstStyle/>
          <a:p>
            <a:r>
              <a:rPr lang="de-DE" dirty="0"/>
              <a:t>L. Lassen wir uns 4 Gruppen erstellen. Jede Schülergruppe erhält einen Brief. Sie müssen den Text schnell lesen und Antworten auf Fragen zum Aufbau des Briefes geben. Für alle die gleichen Fragen. </a:t>
            </a:r>
          </a:p>
          <a:p>
            <a:r>
              <a:rPr lang="de-DE" dirty="0"/>
              <a:t>Fragen:</a:t>
            </a:r>
          </a:p>
          <a:p>
            <a:r>
              <a:rPr lang="de-DE" dirty="0"/>
              <a:t>1) Wer schreibt den Brief?</a:t>
            </a:r>
          </a:p>
          <a:p>
            <a:r>
              <a:rPr lang="de-DE" dirty="0"/>
              <a:t>2) Woher schreibt er den Brief?</a:t>
            </a:r>
          </a:p>
          <a:p>
            <a:r>
              <a:rPr lang="de-DE" dirty="0"/>
              <a:t>3) Wann schreibt er den Brief?</a:t>
            </a:r>
          </a:p>
          <a:p>
            <a:r>
              <a:rPr lang="de-DE" dirty="0"/>
              <a:t>4) An wen schreibt er oder sie den Brief?</a:t>
            </a:r>
          </a:p>
          <a:p>
            <a:r>
              <a:rPr lang="de-DE" dirty="0"/>
              <a:t>5) Wohin schickt er oder sie den Brief? (Ländliche Stadt).</a:t>
            </a:r>
          </a:p>
          <a:p>
            <a:r>
              <a:rPr lang="de-DE" dirty="0"/>
              <a:t>6) Welches Land oder welche Stadt hat er oder sie während der Sommerferien besucht?</a:t>
            </a:r>
          </a:p>
          <a:p>
            <a:r>
              <a:rPr lang="de-DE" dirty="0"/>
              <a:t>7) Wo war danach noch?</a:t>
            </a:r>
          </a:p>
          <a:p>
            <a:endParaRPr lang="ru-RU" dirty="0"/>
          </a:p>
        </p:txBody>
      </p:sp>
      <p:sp>
        <p:nvSpPr>
          <p:cNvPr id="9" name="Прямоугольник 8"/>
          <p:cNvSpPr/>
          <p:nvPr/>
        </p:nvSpPr>
        <p:spPr>
          <a:xfrm>
            <a:off x="4804664" y="947956"/>
            <a:ext cx="6096000" cy="1477328"/>
          </a:xfrm>
          <a:prstGeom prst="rect">
            <a:avLst/>
          </a:prstGeom>
        </p:spPr>
        <p:txBody>
          <a:bodyPr>
            <a:spAutoFit/>
          </a:bodyPr>
          <a:lstStyle/>
          <a:p>
            <a:r>
              <a:rPr lang="ru-RU" dirty="0" err="1">
                <a:solidFill>
                  <a:schemeClr val="bg2">
                    <a:lumMod val="40000"/>
                    <a:lumOff val="60000"/>
                  </a:schemeClr>
                </a:solidFill>
              </a:rPr>
              <a:t>Групова</a:t>
            </a:r>
            <a:r>
              <a:rPr lang="ru-RU" dirty="0">
                <a:solidFill>
                  <a:schemeClr val="bg2">
                    <a:lumMod val="40000"/>
                    <a:lumOff val="60000"/>
                  </a:schemeClr>
                </a:solidFill>
              </a:rPr>
              <a:t> робота: 4 </a:t>
            </a:r>
            <a:r>
              <a:rPr lang="ru-RU" dirty="0" err="1">
                <a:solidFill>
                  <a:schemeClr val="bg2">
                    <a:lumMod val="40000"/>
                    <a:lumOff val="60000"/>
                  </a:schemeClr>
                </a:solidFill>
              </a:rPr>
              <a:t>групи</a:t>
            </a:r>
            <a:r>
              <a:rPr lang="ru-RU" dirty="0">
                <a:solidFill>
                  <a:schemeClr val="bg2">
                    <a:lumMod val="40000"/>
                    <a:lumOff val="60000"/>
                  </a:schemeClr>
                </a:solidFill>
              </a:rPr>
              <a:t> (А, В, С, D) </a:t>
            </a:r>
            <a:r>
              <a:rPr lang="ru-RU" dirty="0" err="1">
                <a:solidFill>
                  <a:schemeClr val="bg2">
                    <a:lumMod val="40000"/>
                    <a:lumOff val="60000"/>
                  </a:schemeClr>
                </a:solidFill>
              </a:rPr>
              <a:t>зі</a:t>
            </a:r>
            <a:r>
              <a:rPr lang="ru-RU" dirty="0">
                <a:solidFill>
                  <a:schemeClr val="bg2">
                    <a:lumMod val="40000"/>
                    <a:lumOff val="60000"/>
                  </a:schemeClr>
                </a:solidFill>
              </a:rPr>
              <a:t> </a:t>
            </a:r>
            <a:r>
              <a:rPr lang="ru-RU" dirty="0" err="1">
                <a:solidFill>
                  <a:schemeClr val="bg2">
                    <a:lumMod val="40000"/>
                    <a:lumOff val="60000"/>
                  </a:schemeClr>
                </a:solidFill>
              </a:rPr>
              <a:t>зразками</a:t>
            </a:r>
            <a:r>
              <a:rPr lang="ru-RU" dirty="0">
                <a:solidFill>
                  <a:schemeClr val="bg2">
                    <a:lumMod val="40000"/>
                    <a:lumOff val="60000"/>
                  </a:schemeClr>
                </a:solidFill>
              </a:rPr>
              <a:t> </a:t>
            </a:r>
            <a:r>
              <a:rPr lang="ru-RU" dirty="0" err="1">
                <a:solidFill>
                  <a:schemeClr val="bg2">
                    <a:lumMod val="40000"/>
                    <a:lumOff val="60000"/>
                  </a:schemeClr>
                </a:solidFill>
              </a:rPr>
              <a:t>листів</a:t>
            </a:r>
            <a:r>
              <a:rPr lang="ru-RU" dirty="0">
                <a:solidFill>
                  <a:schemeClr val="bg2">
                    <a:lumMod val="40000"/>
                    <a:lumOff val="60000"/>
                  </a:schemeClr>
                </a:solidFill>
              </a:rPr>
              <a:t>. (</a:t>
            </a:r>
            <a:r>
              <a:rPr lang="ru-RU" dirty="0" err="1">
                <a:solidFill>
                  <a:schemeClr val="bg2">
                    <a:lumMod val="40000"/>
                    <a:lumOff val="60000"/>
                  </a:schemeClr>
                </a:solidFill>
              </a:rPr>
              <a:t>рецептивна</a:t>
            </a:r>
            <a:r>
              <a:rPr lang="ru-RU" dirty="0">
                <a:solidFill>
                  <a:schemeClr val="bg2">
                    <a:lumMod val="40000"/>
                    <a:lumOff val="60000"/>
                  </a:schemeClr>
                </a:solidFill>
              </a:rPr>
              <a:t> </a:t>
            </a:r>
            <a:r>
              <a:rPr lang="ru-RU" dirty="0" err="1">
                <a:solidFill>
                  <a:schemeClr val="bg2">
                    <a:lumMod val="40000"/>
                    <a:lumOff val="60000"/>
                  </a:schemeClr>
                </a:solidFill>
              </a:rPr>
              <a:t>вправа</a:t>
            </a:r>
            <a:r>
              <a:rPr lang="ru-RU" dirty="0">
                <a:solidFill>
                  <a:schemeClr val="bg2">
                    <a:lumMod val="40000"/>
                    <a:lumOff val="60000"/>
                  </a:schemeClr>
                </a:solidFill>
              </a:rPr>
              <a:t>).</a:t>
            </a:r>
          </a:p>
          <a:p>
            <a:r>
              <a:rPr lang="ru-RU" dirty="0" err="1">
                <a:solidFill>
                  <a:schemeClr val="bg2">
                    <a:lumMod val="40000"/>
                    <a:lumOff val="60000"/>
                  </a:schemeClr>
                </a:solidFill>
              </a:rPr>
              <a:t>Кожна</a:t>
            </a:r>
            <a:r>
              <a:rPr lang="ru-RU" dirty="0">
                <a:solidFill>
                  <a:schemeClr val="bg2">
                    <a:lumMod val="40000"/>
                    <a:lumOff val="60000"/>
                  </a:schemeClr>
                </a:solidFill>
              </a:rPr>
              <a:t> </a:t>
            </a:r>
            <a:r>
              <a:rPr lang="ru-RU" dirty="0" err="1">
                <a:solidFill>
                  <a:schemeClr val="bg2">
                    <a:lumMod val="40000"/>
                    <a:lumOff val="60000"/>
                  </a:schemeClr>
                </a:solidFill>
              </a:rPr>
              <a:t>група</a:t>
            </a:r>
            <a:r>
              <a:rPr lang="ru-RU" dirty="0">
                <a:solidFill>
                  <a:schemeClr val="bg2">
                    <a:lumMod val="40000"/>
                    <a:lumOff val="60000"/>
                  </a:schemeClr>
                </a:solidFill>
              </a:rPr>
              <a:t> </a:t>
            </a:r>
            <a:r>
              <a:rPr lang="ru-RU" dirty="0" err="1">
                <a:solidFill>
                  <a:schemeClr val="bg2">
                    <a:lumMod val="40000"/>
                    <a:lumOff val="60000"/>
                  </a:schemeClr>
                </a:solidFill>
              </a:rPr>
              <a:t>отримала</a:t>
            </a:r>
            <a:r>
              <a:rPr lang="ru-RU" dirty="0">
                <a:solidFill>
                  <a:schemeClr val="bg2">
                    <a:lumMod val="40000"/>
                    <a:lumOff val="60000"/>
                  </a:schemeClr>
                </a:solidFill>
              </a:rPr>
              <a:t> </a:t>
            </a:r>
            <a:r>
              <a:rPr lang="ru-RU" dirty="0" err="1">
                <a:solidFill>
                  <a:schemeClr val="bg2">
                    <a:lumMod val="40000"/>
                    <a:lumOff val="60000"/>
                  </a:schemeClr>
                </a:solidFill>
              </a:rPr>
              <a:t>окремий</a:t>
            </a:r>
            <a:r>
              <a:rPr lang="ru-RU" dirty="0">
                <a:solidFill>
                  <a:schemeClr val="bg2">
                    <a:lumMod val="40000"/>
                    <a:lumOff val="60000"/>
                  </a:schemeClr>
                </a:solidFill>
              </a:rPr>
              <a:t> </a:t>
            </a:r>
            <a:r>
              <a:rPr lang="ru-RU" dirty="0" err="1">
                <a:solidFill>
                  <a:schemeClr val="bg2">
                    <a:lumMod val="40000"/>
                    <a:lumOff val="60000"/>
                  </a:schemeClr>
                </a:solidFill>
              </a:rPr>
              <a:t>зразок</a:t>
            </a:r>
            <a:r>
              <a:rPr lang="ru-RU" dirty="0">
                <a:solidFill>
                  <a:schemeClr val="bg2">
                    <a:lumMod val="40000"/>
                    <a:lumOff val="60000"/>
                  </a:schemeClr>
                </a:solidFill>
              </a:rPr>
              <a:t> листа, </a:t>
            </a:r>
            <a:r>
              <a:rPr lang="ru-RU" dirty="0" err="1">
                <a:solidFill>
                  <a:schemeClr val="bg2">
                    <a:lumMod val="40000"/>
                    <a:lumOff val="60000"/>
                  </a:schemeClr>
                </a:solidFill>
              </a:rPr>
              <a:t>учасники</a:t>
            </a:r>
            <a:r>
              <a:rPr lang="ru-RU" dirty="0">
                <a:solidFill>
                  <a:schemeClr val="bg2">
                    <a:lumMod val="40000"/>
                    <a:lumOff val="60000"/>
                  </a:schemeClr>
                </a:solidFill>
              </a:rPr>
              <a:t> </a:t>
            </a:r>
            <a:r>
              <a:rPr lang="ru-RU" dirty="0" err="1">
                <a:solidFill>
                  <a:schemeClr val="bg2">
                    <a:lumMod val="40000"/>
                    <a:lumOff val="60000"/>
                  </a:schemeClr>
                </a:solidFill>
              </a:rPr>
              <a:t>групи</a:t>
            </a:r>
            <a:r>
              <a:rPr lang="ru-RU" dirty="0">
                <a:solidFill>
                  <a:schemeClr val="bg2">
                    <a:lumMod val="40000"/>
                    <a:lumOff val="60000"/>
                  </a:schemeClr>
                </a:solidFill>
              </a:rPr>
              <a:t> </a:t>
            </a:r>
            <a:r>
              <a:rPr lang="ru-RU" dirty="0" err="1">
                <a:solidFill>
                  <a:schemeClr val="bg2">
                    <a:lumMod val="40000"/>
                    <a:lumOff val="60000"/>
                  </a:schemeClr>
                </a:solidFill>
              </a:rPr>
              <a:t>мають</a:t>
            </a:r>
            <a:r>
              <a:rPr lang="ru-RU" dirty="0">
                <a:solidFill>
                  <a:schemeClr val="bg2">
                    <a:lumMod val="40000"/>
                    <a:lumOff val="60000"/>
                  </a:schemeClr>
                </a:solidFill>
              </a:rPr>
              <a:t> </a:t>
            </a:r>
            <a:r>
              <a:rPr lang="ru-RU" dirty="0" err="1">
                <a:solidFill>
                  <a:schemeClr val="bg2">
                    <a:lumMod val="40000"/>
                    <a:lumOff val="60000"/>
                  </a:schemeClr>
                </a:solidFill>
              </a:rPr>
              <a:t>відповісти</a:t>
            </a:r>
            <a:r>
              <a:rPr lang="ru-RU" dirty="0">
                <a:solidFill>
                  <a:schemeClr val="bg2">
                    <a:lumMod val="40000"/>
                    <a:lumOff val="60000"/>
                  </a:schemeClr>
                </a:solidFill>
              </a:rPr>
              <a:t> на </a:t>
            </a:r>
            <a:r>
              <a:rPr lang="ru-RU" dirty="0" err="1">
                <a:solidFill>
                  <a:schemeClr val="bg2">
                    <a:lumMod val="40000"/>
                    <a:lumOff val="60000"/>
                  </a:schemeClr>
                </a:solidFill>
              </a:rPr>
              <a:t>питання</a:t>
            </a:r>
            <a:r>
              <a:rPr lang="ru-RU" dirty="0">
                <a:solidFill>
                  <a:schemeClr val="bg2">
                    <a:lumMod val="40000"/>
                    <a:lumOff val="60000"/>
                  </a:schemeClr>
                </a:solidFill>
              </a:rPr>
              <a:t> </a:t>
            </a:r>
            <a:r>
              <a:rPr lang="ru-RU" dirty="0" err="1">
                <a:solidFill>
                  <a:schemeClr val="bg2">
                    <a:lumMod val="40000"/>
                    <a:lumOff val="60000"/>
                  </a:schemeClr>
                </a:solidFill>
              </a:rPr>
              <a:t>однакові</a:t>
            </a:r>
            <a:r>
              <a:rPr lang="ru-RU" dirty="0">
                <a:solidFill>
                  <a:schemeClr val="bg2">
                    <a:lumMod val="40000"/>
                    <a:lumOff val="60000"/>
                  </a:schemeClr>
                </a:solidFill>
              </a:rPr>
              <a:t> для </a:t>
            </a:r>
            <a:r>
              <a:rPr lang="ru-RU" dirty="0" err="1">
                <a:solidFill>
                  <a:schemeClr val="bg2">
                    <a:lumMod val="40000"/>
                    <a:lumOff val="60000"/>
                  </a:schemeClr>
                </a:solidFill>
              </a:rPr>
              <a:t>всіх</a:t>
            </a:r>
            <a:r>
              <a:rPr lang="ru-RU" dirty="0">
                <a:solidFill>
                  <a:schemeClr val="bg2">
                    <a:lumMod val="40000"/>
                    <a:lumOff val="60000"/>
                  </a:schemeClr>
                </a:solidFill>
              </a:rPr>
              <a:t> </a:t>
            </a:r>
            <a:r>
              <a:rPr lang="ru-RU" dirty="0" err="1">
                <a:solidFill>
                  <a:schemeClr val="bg2">
                    <a:lumMod val="40000"/>
                    <a:lumOff val="60000"/>
                  </a:schemeClr>
                </a:solidFill>
              </a:rPr>
              <a:t>груп</a:t>
            </a:r>
            <a:r>
              <a:rPr lang="ru-RU" dirty="0">
                <a:solidFill>
                  <a:schemeClr val="bg2">
                    <a:lumMod val="40000"/>
                    <a:lumOff val="60000"/>
                  </a:schemeClr>
                </a:solidFill>
              </a:rPr>
              <a:t>).</a:t>
            </a:r>
          </a:p>
        </p:txBody>
      </p:sp>
    </p:spTree>
    <p:extLst>
      <p:ext uri="{BB962C8B-B14F-4D97-AF65-F5344CB8AC3E}">
        <p14:creationId xmlns:p14="http://schemas.microsoft.com/office/powerpoint/2010/main" val="455490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stretch>
            <a:fillRect/>
          </a:stretch>
        </p:blipFill>
        <p:spPr>
          <a:xfrm>
            <a:off x="1657077" y="617077"/>
            <a:ext cx="3606299" cy="2701373"/>
          </a:xfrm>
          <a:prstGeom prst="rect">
            <a:avLst/>
          </a:prstGeom>
        </p:spPr>
      </p:pic>
      <p:pic>
        <p:nvPicPr>
          <p:cNvPr id="8" name="Рисунок 7"/>
          <p:cNvPicPr>
            <a:picLocks noChangeAspect="1"/>
          </p:cNvPicPr>
          <p:nvPr/>
        </p:nvPicPr>
        <p:blipFill>
          <a:blip r:embed="rId3"/>
          <a:stretch>
            <a:fillRect/>
          </a:stretch>
        </p:blipFill>
        <p:spPr>
          <a:xfrm>
            <a:off x="6592749" y="762042"/>
            <a:ext cx="3238439" cy="2427207"/>
          </a:xfrm>
          <a:prstGeom prst="rect">
            <a:avLst/>
          </a:prstGeom>
        </p:spPr>
      </p:pic>
      <p:pic>
        <p:nvPicPr>
          <p:cNvPr id="9" name="Рисунок 8"/>
          <p:cNvPicPr>
            <a:picLocks noChangeAspect="1"/>
          </p:cNvPicPr>
          <p:nvPr/>
        </p:nvPicPr>
        <p:blipFill>
          <a:blip r:embed="rId4"/>
          <a:stretch>
            <a:fillRect/>
          </a:stretch>
        </p:blipFill>
        <p:spPr>
          <a:xfrm>
            <a:off x="1003610" y="3939471"/>
            <a:ext cx="4435953" cy="2416979"/>
          </a:xfrm>
          <a:prstGeom prst="rect">
            <a:avLst/>
          </a:prstGeom>
        </p:spPr>
      </p:pic>
      <p:pic>
        <p:nvPicPr>
          <p:cNvPr id="10" name="Рисунок 9"/>
          <p:cNvPicPr>
            <a:picLocks noChangeAspect="1"/>
          </p:cNvPicPr>
          <p:nvPr/>
        </p:nvPicPr>
        <p:blipFill>
          <a:blip r:embed="rId5"/>
          <a:stretch>
            <a:fillRect/>
          </a:stretch>
        </p:blipFill>
        <p:spPr>
          <a:xfrm>
            <a:off x="6164755" y="3939471"/>
            <a:ext cx="5545438" cy="2400264"/>
          </a:xfrm>
          <a:prstGeom prst="rect">
            <a:avLst/>
          </a:prstGeom>
        </p:spPr>
      </p:pic>
    </p:spTree>
    <p:extLst>
      <p:ext uri="{BB962C8B-B14F-4D97-AF65-F5344CB8AC3E}">
        <p14:creationId xmlns:p14="http://schemas.microsoft.com/office/powerpoint/2010/main" val="9537529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t>Читання</a:t>
            </a:r>
            <a:r>
              <a:rPr lang="ru-RU" dirty="0"/>
              <a:t>. (репродуктивна </a:t>
            </a:r>
            <a:r>
              <a:rPr lang="ru-RU" dirty="0" err="1"/>
              <a:t>вправа</a:t>
            </a:r>
            <a:r>
              <a:rPr lang="ru-RU" dirty="0"/>
              <a:t>).</a:t>
            </a:r>
          </a:p>
        </p:txBody>
      </p:sp>
      <p:sp>
        <p:nvSpPr>
          <p:cNvPr id="3" name="Объект 2"/>
          <p:cNvSpPr>
            <a:spLocks noGrp="1"/>
          </p:cNvSpPr>
          <p:nvPr>
            <p:ph idx="1"/>
          </p:nvPr>
        </p:nvSpPr>
        <p:spPr>
          <a:xfrm>
            <a:off x="411937" y="1528811"/>
            <a:ext cx="4739927" cy="3890682"/>
          </a:xfrm>
        </p:spPr>
        <p:txBody>
          <a:bodyPr/>
          <a:lstStyle/>
          <a:p>
            <a:r>
              <a:rPr lang="de-DE" dirty="0"/>
              <a:t>L. Öffnet die Bücher auf Seite 15-16 für Übung 4. Teile der Buchstaben sind durcheinander. Lest jeden Teil des Textes schnell durch und macht ihn  die richtige Reihenfolge, um den Brief zu </a:t>
            </a:r>
            <a:r>
              <a:rPr lang="de-DE" dirty="0" smtClean="0"/>
              <a:t>erhalten.</a:t>
            </a:r>
          </a:p>
          <a:p>
            <a:r>
              <a:rPr lang="de-DE" dirty="0"/>
              <a:t>K. Die Antworten sind B, E, G, D, A, C, F.</a:t>
            </a:r>
            <a:endParaRPr lang="ru-RU" dirty="0"/>
          </a:p>
        </p:txBody>
      </p:sp>
      <p:pic>
        <p:nvPicPr>
          <p:cNvPr id="4" name="Рисунок 3"/>
          <p:cNvPicPr>
            <a:picLocks noChangeAspect="1"/>
          </p:cNvPicPr>
          <p:nvPr/>
        </p:nvPicPr>
        <p:blipFill>
          <a:blip r:embed="rId2"/>
          <a:stretch>
            <a:fillRect/>
          </a:stretch>
        </p:blipFill>
        <p:spPr>
          <a:xfrm>
            <a:off x="5519855" y="1359382"/>
            <a:ext cx="3501482" cy="2624512"/>
          </a:xfrm>
          <a:prstGeom prst="rect">
            <a:avLst/>
          </a:prstGeom>
        </p:spPr>
      </p:pic>
      <p:pic>
        <p:nvPicPr>
          <p:cNvPr id="5" name="Рисунок 4"/>
          <p:cNvPicPr>
            <a:picLocks noChangeAspect="1"/>
          </p:cNvPicPr>
          <p:nvPr/>
        </p:nvPicPr>
        <p:blipFill>
          <a:blip r:embed="rId3"/>
          <a:stretch>
            <a:fillRect/>
          </a:stretch>
        </p:blipFill>
        <p:spPr>
          <a:xfrm>
            <a:off x="8820615" y="4205158"/>
            <a:ext cx="3055433" cy="2496725"/>
          </a:xfrm>
          <a:prstGeom prst="rect">
            <a:avLst/>
          </a:prstGeom>
        </p:spPr>
      </p:pic>
      <p:pic>
        <p:nvPicPr>
          <p:cNvPr id="6" name="Рисунок 5"/>
          <p:cNvPicPr>
            <a:picLocks noChangeAspect="1"/>
          </p:cNvPicPr>
          <p:nvPr/>
        </p:nvPicPr>
        <p:blipFill>
          <a:blip r:embed="rId4"/>
          <a:stretch>
            <a:fillRect/>
          </a:stretch>
        </p:blipFill>
        <p:spPr>
          <a:xfrm>
            <a:off x="1839020" y="4339986"/>
            <a:ext cx="3458735" cy="2319106"/>
          </a:xfrm>
          <a:prstGeom prst="rect">
            <a:avLst/>
          </a:prstGeom>
        </p:spPr>
      </p:pic>
    </p:spTree>
    <p:extLst>
      <p:ext uri="{BB962C8B-B14F-4D97-AF65-F5344CB8AC3E}">
        <p14:creationId xmlns:p14="http://schemas.microsoft.com/office/powerpoint/2010/main" val="2756728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2" y="452718"/>
            <a:ext cx="8509040" cy="1008092"/>
          </a:xfrm>
        </p:spPr>
        <p:txBody>
          <a:bodyPr/>
          <a:lstStyle/>
          <a:p>
            <a:r>
              <a:rPr lang="ru-RU" dirty="0" err="1"/>
              <a:t>Лексичне</a:t>
            </a:r>
            <a:r>
              <a:rPr lang="ru-RU" dirty="0"/>
              <a:t> </a:t>
            </a:r>
            <a:r>
              <a:rPr lang="ru-RU" dirty="0" err="1"/>
              <a:t>забезпечення</a:t>
            </a:r>
            <a:r>
              <a:rPr lang="ru-RU" dirty="0"/>
              <a:t> письма</a:t>
            </a:r>
            <a:r>
              <a:rPr lang="ru-RU" dirty="0" smtClean="0"/>
              <a:t>.</a:t>
            </a:r>
            <a:r>
              <a:rPr lang="de-DE" dirty="0" smtClean="0"/>
              <a:t> </a:t>
            </a:r>
            <a:r>
              <a:rPr lang="ru-RU" dirty="0" err="1"/>
              <a:t>Лексичні</a:t>
            </a:r>
            <a:r>
              <a:rPr lang="ru-RU" dirty="0"/>
              <a:t> </a:t>
            </a:r>
            <a:r>
              <a:rPr lang="ru-RU" dirty="0" err="1"/>
              <a:t>вправи</a:t>
            </a:r>
            <a:r>
              <a:rPr lang="ru-RU" dirty="0"/>
              <a:t>.</a:t>
            </a:r>
          </a:p>
        </p:txBody>
      </p:sp>
      <p:graphicFrame>
        <p:nvGraphicFramePr>
          <p:cNvPr id="4" name="Объект 3"/>
          <p:cNvGraphicFramePr>
            <a:graphicFrameLocks noGrp="1"/>
          </p:cNvGraphicFramePr>
          <p:nvPr>
            <p:ph idx="1"/>
            <p:extLst>
              <p:ext uri="{D42A27DB-BD31-4B8C-83A1-F6EECF244321}">
                <p14:modId xmlns:p14="http://schemas.microsoft.com/office/powerpoint/2010/main" val="256288108"/>
              </p:ext>
            </p:extLst>
          </p:nvPr>
        </p:nvGraphicFramePr>
        <p:xfrm>
          <a:off x="1207957" y="3730197"/>
          <a:ext cx="3884295" cy="925322"/>
        </p:xfrm>
        <a:graphic>
          <a:graphicData uri="http://schemas.openxmlformats.org/drawingml/2006/table">
            <a:tbl>
              <a:tblPr firstRow="1" firstCol="1" bandRow="1">
                <a:tableStyleId>{5C22544A-7EE6-4342-B048-85BDC9FD1C3A}</a:tableStyleId>
              </a:tblPr>
              <a:tblGrid>
                <a:gridCol w="3884295">
                  <a:extLst>
                    <a:ext uri="{9D8B030D-6E8A-4147-A177-3AD203B41FA5}">
                      <a16:colId xmlns:a16="http://schemas.microsoft.com/office/drawing/2014/main" val="2714128657"/>
                    </a:ext>
                  </a:extLst>
                </a:gridCol>
              </a:tblGrid>
              <a:tr h="0">
                <a:tc>
                  <a:txBody>
                    <a:bodyPr/>
                    <a:lstStyle/>
                    <a:p>
                      <a:pPr marR="127000" algn="just">
                        <a:lnSpc>
                          <a:spcPct val="150000"/>
                        </a:lnSpc>
                        <a:spcAft>
                          <a:spcPts val="800"/>
                        </a:spcAft>
                        <a:tabLst>
                          <a:tab pos="3391535" algn="l"/>
                        </a:tabLst>
                      </a:pPr>
                      <a:r>
                        <a:rPr lang="de-DE" sz="1400" dirty="0">
                          <a:effectLst/>
                        </a:rPr>
                        <a:t>Aus dem Lande, im Wald, am Meer, in den Bergen, im Ferienlager, zu Hause, in der Stadt, am Fluss.</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1298400"/>
                  </a:ext>
                </a:extLst>
              </a:tr>
            </a:tbl>
          </a:graphicData>
        </a:graphic>
      </p:graphicFrame>
      <p:sp>
        <p:nvSpPr>
          <p:cNvPr id="6" name="Прямоугольник 5"/>
          <p:cNvSpPr/>
          <p:nvPr/>
        </p:nvSpPr>
        <p:spPr>
          <a:xfrm>
            <a:off x="646112" y="2088170"/>
            <a:ext cx="6096000" cy="1477328"/>
          </a:xfrm>
          <a:prstGeom prst="rect">
            <a:avLst/>
          </a:prstGeom>
        </p:spPr>
        <p:txBody>
          <a:bodyPr>
            <a:spAutoFit/>
          </a:bodyPr>
          <a:lstStyle/>
          <a:p>
            <a:r>
              <a:rPr lang="de-DE" dirty="0"/>
              <a:t>L. In Eurem Brief zum Freund möchtet ihr nicht nur schreiben, dass ihr ein Land besucht habt, sondern auch, dass ihr in die Berge, in den Wald, ans Meer, ins Dorf während Sommerferien gegangen sind. Benutzt Wörter und ergänzt den Wort-Igel.</a:t>
            </a:r>
            <a:endParaRPr lang="ru-RU" dirty="0"/>
          </a:p>
        </p:txBody>
      </p:sp>
      <p:pic>
        <p:nvPicPr>
          <p:cNvPr id="7" name="Рисунок 6"/>
          <p:cNvPicPr>
            <a:picLocks noChangeAspect="1"/>
          </p:cNvPicPr>
          <p:nvPr/>
        </p:nvPicPr>
        <p:blipFill>
          <a:blip r:embed="rId2"/>
          <a:stretch>
            <a:fillRect/>
          </a:stretch>
        </p:blipFill>
        <p:spPr>
          <a:xfrm>
            <a:off x="6786811" y="1958579"/>
            <a:ext cx="4736681" cy="2557665"/>
          </a:xfrm>
          <a:prstGeom prst="rect">
            <a:avLst/>
          </a:prstGeom>
        </p:spPr>
      </p:pic>
      <p:sp>
        <p:nvSpPr>
          <p:cNvPr id="8" name="Прямоугольник 7"/>
          <p:cNvSpPr/>
          <p:nvPr/>
        </p:nvSpPr>
        <p:spPr>
          <a:xfrm>
            <a:off x="4900632" y="5143604"/>
            <a:ext cx="6248539" cy="923330"/>
          </a:xfrm>
          <a:prstGeom prst="rect">
            <a:avLst/>
          </a:prstGeom>
        </p:spPr>
        <p:txBody>
          <a:bodyPr wrap="square">
            <a:spAutoFit/>
          </a:bodyPr>
          <a:lstStyle/>
          <a:p>
            <a:r>
              <a:rPr lang="de-DE" dirty="0" smtClean="0"/>
              <a:t> </a:t>
            </a:r>
            <a:r>
              <a:rPr lang="de-DE" dirty="0" err="1"/>
              <a:t>Sch</a:t>
            </a:r>
            <a:r>
              <a:rPr lang="de-DE" dirty="0"/>
              <a:t>. 1 Ich habe meine Sommerferien Am Meer verbracht.</a:t>
            </a:r>
          </a:p>
          <a:p>
            <a:r>
              <a:rPr lang="de-DE" dirty="0" err="1"/>
              <a:t>Sch</a:t>
            </a:r>
            <a:r>
              <a:rPr lang="de-DE" dirty="0"/>
              <a:t>. 2 Ich war Im Dorf und habe im Fluss gebadet.</a:t>
            </a:r>
          </a:p>
        </p:txBody>
      </p:sp>
    </p:spTree>
    <p:extLst>
      <p:ext uri="{BB962C8B-B14F-4D97-AF65-F5344CB8AC3E}">
        <p14:creationId xmlns:p14="http://schemas.microsoft.com/office/powerpoint/2010/main" val="1473613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6112" y="452717"/>
            <a:ext cx="6858660" cy="1766375"/>
          </a:xfrm>
        </p:spPr>
        <p:txBody>
          <a:bodyPr/>
          <a:lstStyle/>
          <a:p>
            <a:r>
              <a:rPr lang="uk-UA" dirty="0"/>
              <a:t>Письмо. Заповнення пропусків. (</a:t>
            </a:r>
            <a:r>
              <a:rPr lang="uk-UA" dirty="0" err="1"/>
              <a:t>рецептивно</a:t>
            </a:r>
            <a:r>
              <a:rPr lang="uk-UA" dirty="0"/>
              <a:t>-репродуктивна вправа).</a:t>
            </a:r>
            <a:endParaRPr lang="ru-RU" dirty="0"/>
          </a:p>
        </p:txBody>
      </p:sp>
      <p:sp>
        <p:nvSpPr>
          <p:cNvPr id="3" name="Объект 2"/>
          <p:cNvSpPr>
            <a:spLocks noGrp="1"/>
          </p:cNvSpPr>
          <p:nvPr>
            <p:ph idx="1"/>
          </p:nvPr>
        </p:nvSpPr>
        <p:spPr>
          <a:xfrm>
            <a:off x="524428" y="2833504"/>
            <a:ext cx="4170235" cy="3890682"/>
          </a:xfrm>
        </p:spPr>
        <p:txBody>
          <a:bodyPr/>
          <a:lstStyle/>
          <a:p>
            <a:r>
              <a:rPr lang="de-DE" dirty="0"/>
              <a:t>L. Ihr habt einen Text mit Lücken vor sich. Eure Aufgabe ist es, Wörter aus dem Rahmen einzufügen, sodass ihr einen vollständigen Brief darüber erhalten, wie ihr euren Urlaub verbracht habt.</a:t>
            </a:r>
            <a:endParaRPr lang="ru-RU" dirty="0"/>
          </a:p>
        </p:txBody>
      </p:sp>
      <p:pic>
        <p:nvPicPr>
          <p:cNvPr id="4" name="Рисунок 3"/>
          <p:cNvPicPr>
            <a:picLocks noChangeAspect="1"/>
          </p:cNvPicPr>
          <p:nvPr/>
        </p:nvPicPr>
        <p:blipFill>
          <a:blip r:embed="rId2"/>
          <a:stretch>
            <a:fillRect/>
          </a:stretch>
        </p:blipFill>
        <p:spPr>
          <a:xfrm>
            <a:off x="7504772" y="218541"/>
            <a:ext cx="4433319" cy="6271469"/>
          </a:xfrm>
          <a:prstGeom prst="rect">
            <a:avLst/>
          </a:prstGeom>
        </p:spPr>
      </p:pic>
    </p:spTree>
    <p:extLst>
      <p:ext uri="{BB962C8B-B14F-4D97-AF65-F5344CB8AC3E}">
        <p14:creationId xmlns:p14="http://schemas.microsoft.com/office/powerpoint/2010/main" val="20215854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3024" y="0"/>
            <a:ext cx="8709104" cy="1694985"/>
          </a:xfrm>
        </p:spPr>
        <p:txBody>
          <a:bodyPr/>
          <a:lstStyle/>
          <a:p>
            <a:r>
              <a:rPr lang="ru-RU" dirty="0" err="1"/>
              <a:t>Кінець</a:t>
            </a:r>
            <a:r>
              <a:rPr lang="ru-RU" dirty="0"/>
              <a:t> уроку. </a:t>
            </a:r>
            <a:r>
              <a:rPr lang="ru-RU" dirty="0" err="1"/>
              <a:t>Пояснення</a:t>
            </a:r>
            <a:r>
              <a:rPr lang="ru-RU" dirty="0"/>
              <a:t> </a:t>
            </a:r>
            <a:r>
              <a:rPr lang="ru-RU" dirty="0" err="1"/>
              <a:t>домашнього</a:t>
            </a:r>
            <a:r>
              <a:rPr lang="ru-RU" dirty="0"/>
              <a:t> </a:t>
            </a:r>
            <a:r>
              <a:rPr lang="ru-RU" dirty="0" err="1"/>
              <a:t>завдання</a:t>
            </a:r>
            <a:r>
              <a:rPr lang="ru-RU" dirty="0"/>
              <a:t>. (</a:t>
            </a:r>
            <a:r>
              <a:rPr lang="ru-RU" dirty="0" err="1"/>
              <a:t>виконання</a:t>
            </a:r>
            <a:r>
              <a:rPr lang="ru-RU" dirty="0"/>
              <a:t> </a:t>
            </a:r>
            <a:r>
              <a:rPr lang="ru-RU" dirty="0" err="1"/>
              <a:t>репродуктивної</a:t>
            </a:r>
            <a:r>
              <a:rPr lang="ru-RU" dirty="0"/>
              <a:t> </a:t>
            </a:r>
            <a:r>
              <a:rPr lang="ru-RU" dirty="0" err="1"/>
              <a:t>вправи</a:t>
            </a:r>
            <a:r>
              <a:rPr lang="ru-RU" dirty="0"/>
              <a:t>). </a:t>
            </a:r>
            <a:r>
              <a:rPr lang="ru-RU" dirty="0" err="1"/>
              <a:t>Підведення</a:t>
            </a:r>
            <a:r>
              <a:rPr lang="ru-RU" dirty="0"/>
              <a:t> </a:t>
            </a:r>
            <a:r>
              <a:rPr lang="ru-RU" dirty="0" err="1"/>
              <a:t>підсумків</a:t>
            </a:r>
            <a:r>
              <a:rPr lang="ru-RU" dirty="0"/>
              <a:t>.  </a:t>
            </a:r>
          </a:p>
        </p:txBody>
      </p:sp>
      <p:sp>
        <p:nvSpPr>
          <p:cNvPr id="3" name="Объект 2"/>
          <p:cNvSpPr>
            <a:spLocks noGrp="1"/>
          </p:cNvSpPr>
          <p:nvPr>
            <p:ph idx="1"/>
          </p:nvPr>
        </p:nvSpPr>
        <p:spPr>
          <a:xfrm>
            <a:off x="2866187" y="2930149"/>
            <a:ext cx="8151218" cy="3269930"/>
          </a:xfrm>
        </p:spPr>
        <p:txBody>
          <a:bodyPr/>
          <a:lstStyle/>
          <a:p>
            <a:r>
              <a:rPr lang="de-DE" dirty="0"/>
              <a:t>L. Was habt ihr heute gelernt? - K. Unterschreiben einen Kuvert und schreiben einen Brief an einen Freund. </a:t>
            </a:r>
          </a:p>
          <a:p>
            <a:r>
              <a:rPr lang="de-DE" dirty="0"/>
              <a:t>L. Schön. Eure Hausaufgabe besteht darin, einem Freund im Ausland einen vollständigen Brief darüber zu schreiben, wo ihr eure Sommerferien verbracht haben und wohin ihr gegangen seid. Und am Ende schreiben den Adressumschlag unter, um ihn per Post zu versenden. Auf Wiedersehen! - K. Wiedersehen!</a:t>
            </a:r>
          </a:p>
          <a:p>
            <a:endParaRPr lang="ru-RU" dirty="0"/>
          </a:p>
        </p:txBody>
      </p:sp>
    </p:spTree>
    <p:extLst>
      <p:ext uri="{BB962C8B-B14F-4D97-AF65-F5344CB8AC3E}">
        <p14:creationId xmlns:p14="http://schemas.microsoft.com/office/powerpoint/2010/main" val="389809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018156" y="2748995"/>
            <a:ext cx="6096000" cy="646331"/>
          </a:xfrm>
          <a:prstGeom prst="rect">
            <a:avLst/>
          </a:prstGeom>
        </p:spPr>
        <p:txBody>
          <a:bodyPr>
            <a:spAutoFit/>
          </a:bodyPr>
          <a:lstStyle/>
          <a:p>
            <a:r>
              <a:rPr lang="ru-RU" sz="3600" dirty="0" err="1" smtClean="0">
                <a:solidFill>
                  <a:srgbClr val="FF0000"/>
                </a:solidFill>
              </a:rPr>
              <a:t>Дякую</a:t>
            </a:r>
            <a:r>
              <a:rPr lang="ru-RU" sz="3600" dirty="0" smtClean="0">
                <a:solidFill>
                  <a:srgbClr val="FF0000"/>
                </a:solidFill>
              </a:rPr>
              <a:t> за </a:t>
            </a:r>
            <a:r>
              <a:rPr lang="ru-RU" sz="3600" dirty="0" err="1" smtClean="0">
                <a:solidFill>
                  <a:srgbClr val="FF0000"/>
                </a:solidFill>
              </a:rPr>
              <a:t>увагу</a:t>
            </a:r>
            <a:r>
              <a:rPr lang="ru-RU" sz="3600" dirty="0">
                <a:solidFill>
                  <a:srgbClr val="FF0000"/>
                </a:solidFill>
              </a:rPr>
              <a:t>!</a:t>
            </a:r>
            <a:endParaRPr lang="ru-RU" sz="3600" dirty="0">
              <a:solidFill>
                <a:srgbClr val="FF0000"/>
              </a:solidFill>
            </a:endParaRPr>
          </a:p>
        </p:txBody>
      </p:sp>
    </p:spTree>
    <p:extLst>
      <p:ext uri="{BB962C8B-B14F-4D97-AF65-F5344CB8AC3E}">
        <p14:creationId xmlns:p14="http://schemas.microsoft.com/office/powerpoint/2010/main" val="36333056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98</TotalTime>
  <Words>1172</Words>
  <Application>Microsoft Office PowerPoint</Application>
  <PresentationFormat>Широкоэкранный</PresentationFormat>
  <Paragraphs>66</Paragraphs>
  <Slides>14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14</vt:i4>
      </vt:variant>
    </vt:vector>
  </HeadingPairs>
  <TitlesOfParts>
    <vt:vector size="20" baseType="lpstr">
      <vt:lpstr>Arial</vt:lpstr>
      <vt:lpstr>Calibri</vt:lpstr>
      <vt:lpstr>Century Gothic</vt:lpstr>
      <vt:lpstr>Times New Roman</vt:lpstr>
      <vt:lpstr>Wingdings 3</vt:lpstr>
      <vt:lpstr>Ион</vt:lpstr>
      <vt:lpstr>Тема уроку: “Briefe schreiben. Wie habe ich meine Sommerferien verbrachten?“</vt:lpstr>
      <vt:lpstr>Презентация PowerPoint</vt:lpstr>
      <vt:lpstr>Початок уроку </vt:lpstr>
      <vt:lpstr> Повідомлення теми і мети нового матеріалу.</vt:lpstr>
      <vt:lpstr>Основна частина</vt:lpstr>
      <vt:lpstr>Презентация PowerPoint</vt:lpstr>
      <vt:lpstr>Написання адреси отримувача (рецептивна вправа). </vt:lpstr>
      <vt:lpstr>Презентация PowerPoint</vt:lpstr>
      <vt:lpstr>Презентация PowerPoint</vt:lpstr>
      <vt:lpstr>Читання. (репродуктивна вправа).</vt:lpstr>
      <vt:lpstr>Лексичне забезпечення письма. Лексичні вправи.</vt:lpstr>
      <vt:lpstr>Письмо. Заповнення пропусків. (рецептивно-репродуктивна вправа).</vt:lpstr>
      <vt:lpstr>Кінець уроку. Пояснення домашнього завдання. (виконання репродуктивної вправи). Підведення підсумків.  </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уроку: “Briefe schreiben. Wie habe ich meine Sommerferien verbrachten?“</dc:title>
  <dc:creator>RePack by Diakov</dc:creator>
  <cp:lastModifiedBy>RePack by Diakov</cp:lastModifiedBy>
  <cp:revision>7</cp:revision>
  <dcterms:created xsi:type="dcterms:W3CDTF">2021-06-06T08:49:49Z</dcterms:created>
  <dcterms:modified xsi:type="dcterms:W3CDTF">2021-06-06T10:31:13Z</dcterms:modified>
</cp:coreProperties>
</file>