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6" r:id="rId3"/>
    <p:sldId id="257" r:id="rId4"/>
    <p:sldId id="258" r:id="rId5"/>
    <p:sldId id="260" r:id="rId6"/>
    <p:sldId id="259" r:id="rId7"/>
    <p:sldId id="267" r:id="rId8"/>
    <p:sldId id="268" r:id="rId9"/>
    <p:sldId id="273" r:id="rId10"/>
    <p:sldId id="261" r:id="rId11"/>
    <p:sldId id="262" r:id="rId12"/>
    <p:sldId id="274" r:id="rId13"/>
    <p:sldId id="263" r:id="rId14"/>
    <p:sldId id="264" r:id="rId15"/>
    <p:sldId id="265" r:id="rId16"/>
    <p:sldId id="26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5D873D-AD5C-4CFD-A1BA-6EC0DDCF565A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49D73F-8A41-4208-966C-7CAFA95057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97265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haustie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4664"/>
            <a:ext cx="7124701" cy="400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835696" y="4725144"/>
            <a:ext cx="568454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de-DE" sz="7200" b="1" dirty="0">
                <a:solidFill>
                  <a:srgbClr val="FF0000"/>
                </a:solidFill>
              </a:rPr>
              <a:t>Die Haustiere</a:t>
            </a:r>
            <a:endParaRPr lang="ru-RU" sz="7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354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ДОПОЛНИТ по темам\abc\АВС\203241516312519687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886408"/>
            <a:ext cx="3834789" cy="5418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ДОПОЛНИТ по темам\abc\АВС\Wie_geht_es_Dir_ev_Kirchengemeind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8720"/>
            <a:ext cx="4408858" cy="2949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4913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latin typeface="Times New Roman"/>
                <a:ea typeface="Calibri"/>
              </a:rPr>
              <a:t>Was für ein Tier ist das?</a:t>
            </a:r>
            <a:endParaRPr lang="ru-RU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60848"/>
            <a:ext cx="2952328" cy="2230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419872" y="2204864"/>
            <a:ext cx="5238328" cy="4312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15000"/>
              </a:lnSpc>
              <a:spcAft>
                <a:spcPts val="0"/>
              </a:spcAft>
            </a:pPr>
            <a:r>
              <a:rPr lang="de-DE" sz="3200" dirty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-lebt in einer Familie</a:t>
            </a:r>
            <a:endParaRPr lang="ru-RU" sz="3200" dirty="0">
              <a:solidFill>
                <a:srgbClr val="0070C0"/>
              </a:solidFill>
              <a:ea typeface="Calibri"/>
              <a:cs typeface="Times New Roman"/>
            </a:endParaRPr>
          </a:p>
          <a:p>
            <a:pPr marL="457200">
              <a:lnSpc>
                <a:spcPct val="115000"/>
              </a:lnSpc>
              <a:spcAft>
                <a:spcPts val="0"/>
              </a:spcAft>
            </a:pPr>
            <a:r>
              <a:rPr lang="de-DE" sz="3200" dirty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-mag keine Frisöre</a:t>
            </a:r>
            <a:endParaRPr lang="ru-RU" sz="3200" dirty="0">
              <a:solidFill>
                <a:srgbClr val="0070C0"/>
              </a:solidFill>
              <a:ea typeface="Calibri"/>
              <a:cs typeface="Times New Roman"/>
            </a:endParaRPr>
          </a:p>
          <a:p>
            <a:pPr marL="457200">
              <a:lnSpc>
                <a:spcPct val="115000"/>
              </a:lnSpc>
              <a:spcAft>
                <a:spcPts val="1000"/>
              </a:spcAft>
            </a:pPr>
            <a:r>
              <a:rPr lang="de-DE" sz="3200" dirty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-die Deutschen geben über 2 Milliarden Euro pro Jahr für ihren Liebling aus</a:t>
            </a:r>
            <a:r>
              <a:rPr lang="de-DE" sz="3200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.</a:t>
            </a:r>
          </a:p>
          <a:p>
            <a:pPr marL="457200" algn="r">
              <a:lnSpc>
                <a:spcPct val="115000"/>
              </a:lnSpc>
              <a:spcAft>
                <a:spcPts val="1000"/>
              </a:spcAft>
            </a:pPr>
            <a:r>
              <a:rPr lang="de-DE" sz="3200" dirty="0">
                <a:solidFill>
                  <a:srgbClr val="0070C0"/>
                </a:solidFill>
                <a:latin typeface="Times New Roman"/>
                <a:ea typeface="Calibri"/>
              </a:rPr>
              <a:t>Wer ist das?</a:t>
            </a:r>
            <a:endParaRPr lang="ru-RU" sz="3200" dirty="0">
              <a:solidFill>
                <a:srgbClr val="0070C0"/>
              </a:solidFill>
            </a:endParaRPr>
          </a:p>
          <a:p>
            <a:pPr marL="457200">
              <a:lnSpc>
                <a:spcPct val="115000"/>
              </a:lnSpc>
              <a:spcAft>
                <a:spcPts val="1000"/>
              </a:spcAft>
            </a:pPr>
            <a:endParaRPr lang="ru-RU" sz="3200" dirty="0">
              <a:solidFill>
                <a:srgbClr val="0070C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512315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C:\Users\user\Desktop\hunde-deutscher-schaeferhu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764704"/>
            <a:ext cx="4968552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38158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1224136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de-DE" sz="3200" dirty="0" smtClean="0">
                <a:solidFill>
                  <a:srgbClr val="0070C0"/>
                </a:solidFill>
                <a:latin typeface="Times New Roman"/>
                <a:ea typeface="Calibri"/>
              </a:rPr>
              <a:t>Jetzt </a:t>
            </a:r>
            <a:r>
              <a:rPr lang="de-DE" sz="3200" dirty="0">
                <a:solidFill>
                  <a:srgbClr val="0070C0"/>
                </a:solidFill>
                <a:latin typeface="Times New Roman"/>
                <a:ea typeface="Calibri"/>
              </a:rPr>
              <a:t>lesen wir zusammen den Reim! </a:t>
            </a:r>
            <a:endParaRPr lang="ru-RU" sz="3200" dirty="0">
              <a:solidFill>
                <a:srgbClr val="0070C0"/>
              </a:solidFill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916832"/>
            <a:ext cx="2808312" cy="2088232"/>
          </a:xfrm>
          <a:prstGeom prst="rect">
            <a:avLst/>
          </a:prstGeom>
          <a:noFill/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de-DE" b="1" dirty="0">
                <a:latin typeface="Times New Roman"/>
                <a:ea typeface="Calibri"/>
                <a:cs typeface="Times New Roman"/>
              </a:rPr>
              <a:t>Bello, unser kleiner Hund,</a:t>
            </a:r>
            <a:endParaRPr lang="ru-RU" sz="2000" dirty="0"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de-DE" b="1" dirty="0">
                <a:latin typeface="Times New Roman"/>
                <a:ea typeface="Calibri"/>
                <a:cs typeface="Times New Roman"/>
              </a:rPr>
              <a:t>ist gesund und kugelrund.</a:t>
            </a:r>
            <a:endParaRPr lang="ru-RU" sz="2000" dirty="0"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de-DE" b="1" dirty="0">
                <a:latin typeface="Times New Roman"/>
                <a:ea typeface="Calibri"/>
                <a:cs typeface="Times New Roman"/>
              </a:rPr>
              <a:t>Macht ein kleines Tänzchen,</a:t>
            </a:r>
            <a:endParaRPr lang="ru-RU" sz="2000" dirty="0"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de-DE" b="1" dirty="0">
                <a:latin typeface="Times New Roman"/>
                <a:ea typeface="Calibri"/>
                <a:cs typeface="Times New Roman"/>
              </a:rPr>
              <a:t>wackelt mit dem Schwänzchen.</a:t>
            </a:r>
            <a:endParaRPr lang="ru-RU" sz="2000" dirty="0"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de-DE" b="1" dirty="0">
                <a:latin typeface="Times New Roman"/>
                <a:ea typeface="Calibri"/>
                <a:cs typeface="Times New Roman"/>
              </a:rPr>
              <a:t>Kommt daher die fremde Frau-</a:t>
            </a:r>
            <a:endParaRPr lang="ru-RU" sz="2000" dirty="0"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de-DE" b="1" dirty="0">
                <a:latin typeface="Times New Roman"/>
                <a:ea typeface="Calibri"/>
                <a:cs typeface="Times New Roman"/>
              </a:rPr>
              <a:t>macht der Bello „Wau, </a:t>
            </a:r>
            <a:r>
              <a:rPr lang="de-DE" b="1" dirty="0" err="1">
                <a:latin typeface="Times New Roman"/>
                <a:ea typeface="Calibri"/>
                <a:cs typeface="Times New Roman"/>
              </a:rPr>
              <a:t>wau</a:t>
            </a:r>
            <a:r>
              <a:rPr lang="de-DE" b="1" dirty="0">
                <a:latin typeface="Times New Roman"/>
                <a:ea typeface="Calibri"/>
                <a:cs typeface="Times New Roman"/>
              </a:rPr>
              <a:t>, </a:t>
            </a:r>
            <a:r>
              <a:rPr lang="de-DE" b="1" dirty="0" err="1">
                <a:latin typeface="Times New Roman"/>
                <a:ea typeface="Calibri"/>
                <a:cs typeface="Times New Roman"/>
              </a:rPr>
              <a:t>wau</a:t>
            </a:r>
            <a:r>
              <a:rPr lang="de-DE" b="1" dirty="0">
                <a:latin typeface="Times New Roman"/>
                <a:ea typeface="Calibri"/>
                <a:cs typeface="Times New Roman"/>
              </a:rPr>
              <a:t>.“</a:t>
            </a:r>
            <a:endParaRPr lang="ru-RU" sz="20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58241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16632"/>
            <a:ext cx="5112568" cy="1691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ser\Desktop\урок\bester-freund-sprueche-mit-hun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780928"/>
            <a:ext cx="4465974" cy="3150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64088" y="2852936"/>
            <a:ext cx="3456384" cy="2835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15000"/>
              </a:lnSpc>
              <a:spcAft>
                <a:spcPts val="0"/>
              </a:spcAft>
            </a:pPr>
            <a:r>
              <a:rPr lang="de-DE" dirty="0">
                <a:latin typeface="Times New Roman"/>
                <a:ea typeface="Calibri"/>
                <a:cs typeface="Times New Roman"/>
              </a:rPr>
              <a:t>Wer hat einen Hund oder eine Hündin zu Hause?</a:t>
            </a:r>
            <a:endParaRPr lang="ru-RU" sz="1200" dirty="0">
              <a:ea typeface="Calibri"/>
              <a:cs typeface="Times New Roman"/>
            </a:endParaRPr>
          </a:p>
          <a:p>
            <a:pPr marL="457200">
              <a:lnSpc>
                <a:spcPct val="115000"/>
              </a:lnSpc>
              <a:spcAft>
                <a:spcPts val="1000"/>
              </a:spcAft>
            </a:pPr>
            <a:r>
              <a:rPr lang="de-DE" dirty="0">
                <a:latin typeface="Times New Roman"/>
                <a:ea typeface="Calibri"/>
                <a:cs typeface="Times New Roman"/>
              </a:rPr>
              <a:t>Bitte erzählt</a:t>
            </a:r>
            <a:r>
              <a:rPr lang="de-DE" dirty="0" smtClean="0">
                <a:latin typeface="Times New Roman"/>
                <a:ea typeface="Calibri"/>
                <a:cs typeface="Times New Roman"/>
              </a:rPr>
              <a:t>:</a:t>
            </a:r>
          </a:p>
          <a:p>
            <a:pPr marL="457200">
              <a:lnSpc>
                <a:spcPct val="115000"/>
              </a:lnSpc>
              <a:spcAft>
                <a:spcPts val="1000"/>
              </a:spcAft>
            </a:pPr>
            <a:r>
              <a:rPr lang="de-DE" dirty="0" smtClean="0">
                <a:latin typeface="Times New Roman"/>
                <a:ea typeface="Calibri"/>
                <a:cs typeface="Times New Roman"/>
              </a:rPr>
              <a:t> Name: </a:t>
            </a:r>
          </a:p>
          <a:p>
            <a:pPr marL="457200">
              <a:lnSpc>
                <a:spcPct val="115000"/>
              </a:lnSpc>
              <a:spcAft>
                <a:spcPts val="1000"/>
              </a:spcAft>
            </a:pPr>
            <a:r>
              <a:rPr lang="de-DE" dirty="0" smtClean="0">
                <a:latin typeface="Times New Roman"/>
                <a:ea typeface="Calibri"/>
                <a:cs typeface="Times New Roman"/>
              </a:rPr>
              <a:t>Alter :</a:t>
            </a:r>
          </a:p>
          <a:p>
            <a:pPr marL="457200">
              <a:lnSpc>
                <a:spcPct val="115000"/>
              </a:lnSpc>
              <a:spcAft>
                <a:spcPts val="1000"/>
              </a:spcAft>
            </a:pPr>
            <a:r>
              <a:rPr lang="de-DE" dirty="0" smtClean="0">
                <a:latin typeface="Times New Roman"/>
                <a:ea typeface="Calibri"/>
                <a:cs typeface="Times New Roman"/>
              </a:rPr>
              <a:t>Farbe:</a:t>
            </a:r>
          </a:p>
          <a:p>
            <a:pPr marL="457200">
              <a:lnSpc>
                <a:spcPct val="115000"/>
              </a:lnSpc>
              <a:spcAft>
                <a:spcPts val="1000"/>
              </a:spcAft>
            </a:pPr>
            <a:r>
              <a:rPr lang="de-DE" dirty="0" smtClean="0">
                <a:latin typeface="Times New Roman"/>
                <a:ea typeface="Calibri"/>
                <a:cs typeface="Times New Roman"/>
              </a:rPr>
              <a:t>Charakter :</a:t>
            </a:r>
            <a:endParaRPr lang="ru-RU" sz="12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283723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de-DE" b="1" dirty="0" smtClean="0">
                <a:latin typeface="Times New Roman"/>
                <a:ea typeface="Calibri"/>
                <a:cs typeface="Times New Roman"/>
              </a:rPr>
              <a:t>Die </a:t>
            </a:r>
            <a:r>
              <a:rPr lang="de-DE" b="1" dirty="0">
                <a:latin typeface="Times New Roman"/>
                <a:ea typeface="Calibri"/>
                <a:cs typeface="Times New Roman"/>
              </a:rPr>
              <a:t>Tiersprache</a:t>
            </a:r>
            <a:r>
              <a:rPr lang="de-DE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3200" dirty="0">
                <a:ea typeface="Calibri"/>
                <a:cs typeface="Times New Roman"/>
              </a:rPr>
              <a:t/>
            </a:r>
            <a:br>
              <a:rPr lang="ru-RU" sz="3200" dirty="0"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de-DE" dirty="0">
                <a:latin typeface="Times New Roman"/>
                <a:ea typeface="Calibri"/>
                <a:cs typeface="Times New Roman"/>
              </a:rPr>
              <a:t>Was sagen die Tiere? Hört zu und ordnet zu</a:t>
            </a:r>
            <a:r>
              <a:rPr lang="de-DE" dirty="0" smtClean="0">
                <a:latin typeface="Times New Roman"/>
                <a:ea typeface="Calibri"/>
                <a:cs typeface="Times New Roman"/>
              </a:rPr>
              <a:t>!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de-DE" sz="2000" dirty="0" smtClean="0">
                <a:latin typeface="Times New Roman"/>
                <a:ea typeface="Calibri"/>
                <a:cs typeface="Times New Roman"/>
              </a:rPr>
              <a:t>Seite 50,Ub 17 K#B</a:t>
            </a:r>
            <a:endParaRPr lang="ru-RU" sz="20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4546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Tiere\so-viele-tiere-aktivitaten-spiele_79321_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16632"/>
            <a:ext cx="4608512" cy="6521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17831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>
                <a:solidFill>
                  <a:srgbClr val="FF0000"/>
                </a:solidFill>
              </a:rPr>
              <a:t>Neue Wörter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>
                <a:latin typeface="Comic Sans MS"/>
                <a:ea typeface="Comic Sans MS"/>
                <a:cs typeface="Comic Sans MS"/>
              </a:rPr>
              <a:t>bereit-</a:t>
            </a:r>
            <a:r>
              <a:rPr lang="uk-UA" dirty="0" smtClean="0">
                <a:latin typeface="Comic Sans MS"/>
                <a:ea typeface="Comic Sans MS"/>
                <a:cs typeface="Comic Sans MS"/>
              </a:rPr>
              <a:t>готовий</a:t>
            </a:r>
            <a:endParaRPr lang="de-DE" dirty="0" smtClean="0">
              <a:latin typeface="Comic Sans MS"/>
              <a:ea typeface="Comic Sans MS"/>
              <a:cs typeface="Comic Sans MS"/>
            </a:endParaRPr>
          </a:p>
          <a:p>
            <a:r>
              <a:rPr lang="de-DE" dirty="0" smtClean="0">
                <a:latin typeface="Comic Sans MS"/>
                <a:ea typeface="Comic Sans MS"/>
                <a:cs typeface="Comic Sans MS"/>
              </a:rPr>
              <a:t>ängstlich</a:t>
            </a:r>
            <a:r>
              <a:rPr lang="uk-UA" dirty="0" err="1" smtClean="0">
                <a:latin typeface="Comic Sans MS"/>
                <a:ea typeface="Comic Sans MS"/>
                <a:cs typeface="Comic Sans MS"/>
              </a:rPr>
              <a:t>-боязливий</a:t>
            </a:r>
            <a:endParaRPr lang="de-DE" dirty="0" smtClean="0">
              <a:latin typeface="Comic Sans MS"/>
              <a:ea typeface="Comic Sans MS"/>
              <a:cs typeface="Comic Sans MS"/>
            </a:endParaRPr>
          </a:p>
          <a:p>
            <a:r>
              <a:rPr lang="uk-UA" dirty="0">
                <a:latin typeface="Comic Sans MS"/>
                <a:ea typeface="Comic Sans MS"/>
                <a:cs typeface="Comic Sans MS"/>
              </a:rPr>
              <a:t>а</a:t>
            </a:r>
            <a:r>
              <a:rPr lang="de-DE" dirty="0" err="1" smtClean="0">
                <a:latin typeface="Comic Sans MS"/>
                <a:ea typeface="Comic Sans MS"/>
                <a:cs typeface="Comic Sans MS"/>
              </a:rPr>
              <a:t>bwehren</a:t>
            </a:r>
            <a:r>
              <a:rPr lang="uk-UA" dirty="0" smtClean="0">
                <a:latin typeface="Comic Sans MS"/>
                <a:ea typeface="Comic Sans MS"/>
                <a:cs typeface="Comic Sans MS"/>
              </a:rPr>
              <a:t> </a:t>
            </a:r>
            <a:r>
              <a:rPr lang="uk-UA" dirty="0" err="1" smtClean="0">
                <a:latin typeface="Comic Sans MS"/>
                <a:ea typeface="Comic Sans MS"/>
                <a:cs typeface="Comic Sans MS"/>
              </a:rPr>
              <a:t>-захищатися</a:t>
            </a:r>
            <a:endParaRPr lang="de-DE" dirty="0" smtClean="0">
              <a:latin typeface="Comic Sans MS"/>
              <a:ea typeface="Comic Sans MS"/>
              <a:cs typeface="Comic Sans MS"/>
            </a:endParaRPr>
          </a:p>
          <a:p>
            <a:r>
              <a:rPr lang="de-DE" dirty="0" smtClean="0">
                <a:latin typeface="Comic Sans MS"/>
                <a:ea typeface="Comic Sans MS"/>
                <a:cs typeface="Comic Sans MS"/>
              </a:rPr>
              <a:t>Wütend</a:t>
            </a:r>
            <a:r>
              <a:rPr lang="uk-UA" dirty="0" smtClean="0">
                <a:latin typeface="Comic Sans MS"/>
                <a:ea typeface="Comic Sans MS"/>
                <a:cs typeface="Comic Sans MS"/>
              </a:rPr>
              <a:t> </a:t>
            </a:r>
            <a:r>
              <a:rPr lang="uk-UA" dirty="0" err="1" smtClean="0">
                <a:latin typeface="Comic Sans MS"/>
                <a:ea typeface="Comic Sans MS"/>
                <a:cs typeface="Comic Sans MS"/>
              </a:rPr>
              <a:t>-розлючений</a:t>
            </a:r>
            <a:endParaRPr lang="de-DE" dirty="0" smtClean="0">
              <a:latin typeface="Comic Sans MS"/>
              <a:ea typeface="Comic Sans MS"/>
              <a:cs typeface="Comic Sans MS"/>
            </a:endParaRPr>
          </a:p>
          <a:p>
            <a:r>
              <a:rPr lang="de-DE" dirty="0" smtClean="0">
                <a:latin typeface="Comic Sans MS"/>
                <a:ea typeface="Comic Sans MS"/>
                <a:cs typeface="Comic Sans MS"/>
              </a:rPr>
              <a:t>Entspannt</a:t>
            </a:r>
            <a:r>
              <a:rPr lang="uk-UA" dirty="0" err="1" smtClean="0">
                <a:latin typeface="Comic Sans MS"/>
                <a:ea typeface="Comic Sans MS"/>
                <a:cs typeface="Comic Sans MS"/>
              </a:rPr>
              <a:t>-розслаблений</a:t>
            </a:r>
            <a:endParaRPr lang="de-DE" dirty="0" smtClean="0">
              <a:latin typeface="Comic Sans MS"/>
              <a:ea typeface="Comic Sans MS"/>
              <a:cs typeface="Comic Sans MS"/>
            </a:endParaRPr>
          </a:p>
          <a:p>
            <a:r>
              <a:rPr lang="de-DE" dirty="0">
                <a:latin typeface="Comic Sans MS"/>
                <a:ea typeface="Comic Sans MS"/>
                <a:cs typeface="Comic Sans MS"/>
              </a:rPr>
              <a:t>aufmerksam</a:t>
            </a:r>
            <a:r>
              <a:rPr lang="de-DE" spc="5" dirty="0">
                <a:latin typeface="Comic Sans MS"/>
                <a:ea typeface="Comic Sans MS"/>
                <a:cs typeface="Comic Sans MS"/>
              </a:rPr>
              <a:t> </a:t>
            </a:r>
            <a:r>
              <a:rPr lang="uk-UA" spc="5" dirty="0" err="1" smtClean="0">
                <a:latin typeface="Comic Sans MS"/>
                <a:ea typeface="Comic Sans MS"/>
                <a:cs typeface="Comic Sans MS"/>
              </a:rPr>
              <a:t>-уважний</a:t>
            </a:r>
            <a:endParaRPr lang="de-DE" spc="5" dirty="0" smtClean="0">
              <a:latin typeface="Comic Sans MS"/>
              <a:ea typeface="Comic Sans MS"/>
              <a:cs typeface="Comic Sans MS"/>
            </a:endParaRPr>
          </a:p>
          <a:p>
            <a:r>
              <a:rPr lang="de-DE" dirty="0" smtClean="0">
                <a:latin typeface="Comic Sans MS"/>
                <a:ea typeface="Comic Sans MS"/>
                <a:cs typeface="Comic Sans MS"/>
              </a:rPr>
              <a:t>Neugierig</a:t>
            </a:r>
            <a:r>
              <a:rPr lang="uk-UA" dirty="0" err="1" smtClean="0">
                <a:latin typeface="Comic Sans MS"/>
                <a:ea typeface="Comic Sans MS"/>
                <a:cs typeface="Comic Sans MS"/>
              </a:rPr>
              <a:t>-допитливий</a:t>
            </a:r>
            <a:endParaRPr lang="de-DE" spc="5" dirty="0" smtClean="0">
              <a:latin typeface="Comic Sans MS"/>
              <a:ea typeface="Comic Sans MS"/>
              <a:cs typeface="Comic Sans MS"/>
            </a:endParaRPr>
          </a:p>
          <a:p>
            <a:endParaRPr lang="de-DE" dirty="0" smtClean="0">
              <a:latin typeface="Comic Sans MS"/>
              <a:ea typeface="Comic Sans MS"/>
              <a:cs typeface="Comic Sans MS"/>
            </a:endParaRPr>
          </a:p>
          <a:p>
            <a:endParaRPr lang="de-DE" dirty="0" smtClean="0">
              <a:latin typeface="Comic Sans MS"/>
              <a:ea typeface="Comic Sans MS"/>
              <a:cs typeface="Comic Sans MS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35590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87208" cy="490066"/>
          </a:xfrm>
        </p:spPr>
        <p:txBody>
          <a:bodyPr>
            <a:normAutofit fontScale="90000"/>
          </a:bodyPr>
          <a:lstStyle/>
          <a:p>
            <a:r>
              <a:rPr lang="de-DE" b="1" dirty="0">
                <a:solidFill>
                  <a:srgbClr val="0070C0"/>
                </a:solidFill>
                <a:latin typeface="Times New Roman"/>
                <a:ea typeface="Calibri"/>
              </a:rPr>
              <a:t>die Körpersprache 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9097" y="692696"/>
            <a:ext cx="8229600" cy="5289451"/>
          </a:xfrm>
        </p:spPr>
        <p:txBody>
          <a:bodyPr/>
          <a:lstStyle/>
          <a:p>
            <a:pPr marL="0" indent="0">
              <a:buNone/>
            </a:pPr>
            <a:r>
              <a:rPr lang="de-DE" dirty="0">
                <a:latin typeface="Times New Roman"/>
                <a:ea typeface="Calibri"/>
              </a:rPr>
              <a:t>Seht euch die Zeichnungen an! Welche Stimmung hat </a:t>
            </a:r>
            <a:r>
              <a:rPr lang="de-DE" dirty="0" smtClean="0">
                <a:latin typeface="Times New Roman"/>
                <a:ea typeface="Calibri"/>
              </a:rPr>
              <a:t>der </a:t>
            </a:r>
            <a:r>
              <a:rPr lang="de-DE" dirty="0">
                <a:latin typeface="Times New Roman"/>
                <a:ea typeface="Calibri"/>
              </a:rPr>
              <a:t>Hund</a:t>
            </a:r>
            <a:r>
              <a:rPr lang="de-DE" dirty="0" smtClean="0">
                <a:latin typeface="Times New Roman"/>
                <a:ea typeface="Calibri"/>
              </a:rPr>
              <a:t>?</a:t>
            </a:r>
          </a:p>
          <a:p>
            <a:pPr marL="0" indent="0">
              <a:buNone/>
            </a:pPr>
            <a:endParaRPr lang="ru-RU" dirty="0" smtClean="0">
              <a:latin typeface="Times New Roman"/>
              <a:ea typeface="Calibri"/>
            </a:endParaRPr>
          </a:p>
          <a:p>
            <a:pPr marL="0" indent="0">
              <a:buNone/>
            </a:pPr>
            <a:r>
              <a:rPr lang="de-DE" dirty="0" smtClean="0">
                <a:latin typeface="Times New Roman"/>
                <a:ea typeface="Calibri"/>
              </a:rPr>
              <a:t> 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827" y="2198236"/>
            <a:ext cx="9839702" cy="3582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image4.jpe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04880" y="1163472"/>
            <a:ext cx="2466975" cy="1426845"/>
          </a:xfrm>
          <a:prstGeom prst="rect">
            <a:avLst/>
          </a:prstGeom>
        </p:spPr>
      </p:pic>
      <p:pic>
        <p:nvPicPr>
          <p:cNvPr id="8" name="image5.jpe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067944" y="1772816"/>
            <a:ext cx="2014072" cy="1483328"/>
          </a:xfrm>
          <a:prstGeom prst="rect">
            <a:avLst/>
          </a:prstGeom>
        </p:spPr>
      </p:pic>
      <p:pic>
        <p:nvPicPr>
          <p:cNvPr id="9" name="image7.jpe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798165" y="2539297"/>
            <a:ext cx="2140585" cy="2081530"/>
          </a:xfrm>
          <a:prstGeom prst="rect">
            <a:avLst/>
          </a:prstGeom>
        </p:spPr>
      </p:pic>
      <p:pic>
        <p:nvPicPr>
          <p:cNvPr id="10" name="image6.pn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631607" y="3335785"/>
            <a:ext cx="2160270" cy="1307465"/>
          </a:xfrm>
          <a:prstGeom prst="rect">
            <a:avLst/>
          </a:prstGeom>
        </p:spPr>
      </p:pic>
      <p:pic>
        <p:nvPicPr>
          <p:cNvPr id="11" name="image8.jpeg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849768" y="4804158"/>
            <a:ext cx="2541905" cy="1838960"/>
          </a:xfrm>
          <a:prstGeom prst="rect">
            <a:avLst/>
          </a:prstGeom>
        </p:spPr>
      </p:pic>
      <p:pic>
        <p:nvPicPr>
          <p:cNvPr id="12" name="image9.jpe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587408" y="4589943"/>
            <a:ext cx="2282825" cy="19729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82016" y="134271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1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572000" y="1772816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2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6035359" y="251448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3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3698924" y="2996952"/>
            <a:ext cx="3690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4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5220072" y="473039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5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8172400" y="4915056"/>
            <a:ext cx="589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6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71752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2000" b="1" dirty="0">
                <a:latin typeface="Times New Roman"/>
                <a:ea typeface="Calibri"/>
              </a:rPr>
              <a:t>Hunderassen </a:t>
            </a:r>
            <a:r>
              <a:rPr lang="de-DE" sz="2000" b="1" dirty="0" smtClean="0">
                <a:latin typeface="Times New Roman"/>
                <a:ea typeface="Calibri"/>
              </a:rPr>
              <a:t>bestimmen</a:t>
            </a:r>
            <a:r>
              <a:rPr lang="ru-RU" sz="2000" b="1" dirty="0" smtClean="0">
                <a:latin typeface="Times New Roman"/>
                <a:ea typeface="Calibri"/>
              </a:rPr>
              <a:t/>
            </a:r>
            <a:br>
              <a:rPr lang="ru-RU" sz="2000" b="1" dirty="0" smtClean="0">
                <a:latin typeface="Times New Roman"/>
                <a:ea typeface="Calibri"/>
              </a:rPr>
            </a:br>
            <a:r>
              <a:rPr lang="ru-RU" b="1" dirty="0" smtClean="0">
                <a:latin typeface="Times New Roman"/>
                <a:ea typeface="Calibri"/>
              </a:rPr>
              <a:t/>
            </a:r>
            <a:br>
              <a:rPr lang="ru-RU" b="1" dirty="0" smtClean="0">
                <a:latin typeface="Times New Roman"/>
                <a:ea typeface="Calibri"/>
              </a:rPr>
            </a:br>
            <a:endParaRPr lang="ru-RU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620688"/>
            <a:ext cx="4680520" cy="6015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4798086"/>
              </p:ext>
            </p:extLst>
          </p:nvPr>
        </p:nvGraphicFramePr>
        <p:xfrm>
          <a:off x="457200" y="620689"/>
          <a:ext cx="8075240" cy="288031"/>
        </p:xfrm>
        <a:graphic>
          <a:graphicData uri="http://schemas.openxmlformats.org/drawingml/2006/table">
            <a:tbl>
              <a:tblPr/>
              <a:tblGrid>
                <a:gridCol w="8075240"/>
              </a:tblGrid>
              <a:tr h="288031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b="1" dirty="0">
                          <a:effectLst/>
                          <a:latin typeface="Arial"/>
                          <a:ea typeface="MS Mincho"/>
                          <a:cs typeface="Times New Roman"/>
                        </a:rPr>
                        <a:t>1 Dackel,   2 Bulldogge,   3 Spitz,   4 Cockerspaniel,   5 Dogge,   6 Colli,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535" marR="8953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852736" y="764704"/>
            <a:ext cx="82912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charset="-128"/>
                <a:cs typeface="Arial" pitchFamily="34" charset="0"/>
              </a:rPr>
              <a:t>                         </a:t>
            </a:r>
            <a:r>
              <a:rPr kumimoji="0" lang="de-DE" sz="12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charset="-128"/>
                <a:cs typeface="Arial" pitchFamily="34" charset="0"/>
              </a:rPr>
              <a:t>7 Wolfshund,   8 Schäferhund,   9 Chihuahua,   10 Terrier,</a:t>
            </a:r>
            <a:r>
              <a:rPr kumimoji="0" lang="ru-RU" sz="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54526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>
                <a:solidFill>
                  <a:srgbClr val="00B050"/>
                </a:solidFill>
              </a:rPr>
              <a:t>Wortschatz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de-DE" dirty="0" smtClean="0"/>
              <a:t>Jagdhund-</a:t>
            </a:r>
            <a:r>
              <a:rPr lang="uk-UA" dirty="0" smtClean="0"/>
              <a:t> мисливська собака</a:t>
            </a:r>
            <a:endParaRPr lang="de-DE" dirty="0" smtClean="0"/>
          </a:p>
          <a:p>
            <a:r>
              <a:rPr lang="de-DE" dirty="0" smtClean="0"/>
              <a:t> Blindenhund</a:t>
            </a:r>
            <a:r>
              <a:rPr lang="uk-UA" dirty="0" smtClean="0"/>
              <a:t>- собака поводир</a:t>
            </a:r>
            <a:endParaRPr lang="de-DE" dirty="0" smtClean="0"/>
          </a:p>
          <a:p>
            <a:r>
              <a:rPr lang="de-DE" dirty="0" smtClean="0"/>
              <a:t>Wachhund</a:t>
            </a:r>
            <a:r>
              <a:rPr lang="uk-UA" dirty="0" smtClean="0"/>
              <a:t>- сторожова собака</a:t>
            </a:r>
            <a:endParaRPr lang="de-DE" dirty="0" smtClean="0"/>
          </a:p>
          <a:p>
            <a:r>
              <a:rPr lang="de-DE" dirty="0" smtClean="0"/>
              <a:t> Drogenspürhund</a:t>
            </a:r>
            <a:r>
              <a:rPr lang="uk-UA" dirty="0" smtClean="0"/>
              <a:t>- собака шукач наркотиків</a:t>
            </a:r>
            <a:endParaRPr lang="de-DE" dirty="0" smtClean="0"/>
          </a:p>
          <a:p>
            <a:r>
              <a:rPr lang="de-DE" dirty="0" smtClean="0"/>
              <a:t> Lawinenhund</a:t>
            </a:r>
            <a:r>
              <a:rPr lang="uk-UA" dirty="0" smtClean="0"/>
              <a:t>- лавино пошукова собака</a:t>
            </a:r>
            <a:endParaRPr lang="de-DE" dirty="0" smtClean="0"/>
          </a:p>
          <a:p>
            <a:r>
              <a:rPr lang="de-DE" dirty="0" smtClean="0"/>
              <a:t> Schlittenhund</a:t>
            </a:r>
            <a:r>
              <a:rPr lang="uk-UA" dirty="0" smtClean="0"/>
              <a:t>- їздова собака</a:t>
            </a:r>
            <a:endParaRPr lang="de-DE" dirty="0" smtClean="0"/>
          </a:p>
          <a:p>
            <a:r>
              <a:rPr lang="de-DE" dirty="0" smtClean="0"/>
              <a:t> Hirtenhund</a:t>
            </a:r>
            <a:r>
              <a:rPr lang="uk-UA" dirty="0" smtClean="0"/>
              <a:t>- вівчарка</a:t>
            </a:r>
            <a:endParaRPr lang="de-DE" dirty="0" smtClean="0"/>
          </a:p>
          <a:p>
            <a:r>
              <a:rPr lang="de-DE" dirty="0" smtClean="0"/>
              <a:t> </a:t>
            </a:r>
            <a:r>
              <a:rPr lang="de-DE" dirty="0" err="1" smtClean="0"/>
              <a:t>Filmhund</a:t>
            </a:r>
            <a:r>
              <a:rPr lang="uk-UA" dirty="0" smtClean="0"/>
              <a:t> - </a:t>
            </a:r>
            <a:r>
              <a:rPr lang="uk-UA" dirty="0" err="1" smtClean="0"/>
              <a:t>кінособака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81122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571184" cy="490066"/>
          </a:xfrm>
        </p:spPr>
        <p:txBody>
          <a:bodyPr>
            <a:normAutofit fontScale="90000"/>
          </a:bodyPr>
          <a:lstStyle/>
          <a:p>
            <a:r>
              <a:rPr lang="de-DE" b="1" dirty="0" smtClean="0">
                <a:latin typeface="Times New Roman"/>
                <a:ea typeface="MS Mincho"/>
              </a:rPr>
              <a:t>Hundeberufe</a:t>
            </a:r>
            <a:r>
              <a:rPr lang="ru-RU" b="1" dirty="0" smtClean="0">
                <a:latin typeface="Times New Roman"/>
                <a:ea typeface="MS Mincho"/>
              </a:rPr>
              <a:t/>
            </a:r>
            <a:br>
              <a:rPr lang="ru-RU" b="1" dirty="0" smtClean="0">
                <a:latin typeface="Times New Roman"/>
                <a:ea typeface="MS Mincho"/>
              </a:rPr>
            </a:br>
            <a:endParaRPr lang="ru-RU" dirty="0"/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90880"/>
            <a:ext cx="5184576" cy="6055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5060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de-DE" dirty="0">
                <a:latin typeface="Times New Roman"/>
                <a:ea typeface="MS Mincho"/>
                <a:cs typeface="Times New Roman"/>
              </a:rPr>
              <a:t>Was passt zusammen</a:t>
            </a:r>
            <a:r>
              <a:rPr lang="de-DE" dirty="0" smtClean="0">
                <a:latin typeface="Times New Roman"/>
                <a:ea typeface="MS Mincho"/>
                <a:cs typeface="Times New Roman"/>
              </a:rPr>
              <a:t>?</a:t>
            </a:r>
            <a:r>
              <a:rPr lang="ru-RU" dirty="0" smtClean="0">
                <a:latin typeface="Times New Roman"/>
                <a:ea typeface="MS Mincho"/>
                <a:cs typeface="Times New Roman"/>
              </a:rPr>
              <a:t/>
            </a:r>
            <a:br>
              <a:rPr lang="ru-RU" dirty="0" smtClean="0">
                <a:latin typeface="Times New Roman"/>
                <a:ea typeface="MS Mincho"/>
                <a:cs typeface="Times New Roman"/>
              </a:rPr>
            </a:br>
            <a:r>
              <a:rPr lang="de-DE" sz="3200" dirty="0" smtClean="0">
                <a:solidFill>
                  <a:srgbClr val="FF0000"/>
                </a:solidFill>
                <a:latin typeface="Times New Roman"/>
                <a:ea typeface="MS Mincho"/>
              </a:rPr>
              <a:t>Was</a:t>
            </a:r>
            <a:r>
              <a:rPr lang="ru-RU" sz="3200" dirty="0" smtClean="0">
                <a:solidFill>
                  <a:srgbClr val="FF0000"/>
                </a:solidFill>
                <a:latin typeface="Times New Roman"/>
                <a:ea typeface="MS Mincho"/>
              </a:rPr>
              <a:t> </a:t>
            </a:r>
            <a:r>
              <a:rPr lang="de-DE" sz="3200" dirty="0" smtClean="0">
                <a:solidFill>
                  <a:srgbClr val="FF0000"/>
                </a:solidFill>
                <a:latin typeface="Times New Roman"/>
                <a:ea typeface="MS Mincho"/>
              </a:rPr>
              <a:t>müssen </a:t>
            </a:r>
            <a:r>
              <a:rPr lang="de-DE" sz="3200" dirty="0">
                <a:solidFill>
                  <a:srgbClr val="FF0000"/>
                </a:solidFill>
                <a:latin typeface="Times New Roman"/>
                <a:ea typeface="MS Mincho"/>
              </a:rPr>
              <a:t>die Hunde in ihren „Berufen“ machen</a:t>
            </a:r>
            <a:r>
              <a:rPr lang="ru-RU" sz="3200" dirty="0">
                <a:ea typeface="Calibri"/>
                <a:cs typeface="Times New Roman"/>
              </a:rPr>
              <a:t/>
            </a:r>
            <a:br>
              <a:rPr lang="ru-RU" sz="3200" dirty="0">
                <a:ea typeface="Calibri"/>
                <a:cs typeface="Times New Roman"/>
              </a:rPr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4240388"/>
              </p:ext>
            </p:extLst>
          </p:nvPr>
        </p:nvGraphicFramePr>
        <p:xfrm>
          <a:off x="1533207" y="1760061"/>
          <a:ext cx="6077585" cy="4206240"/>
        </p:xfrm>
        <a:graphic>
          <a:graphicData uri="http://schemas.openxmlformats.org/drawingml/2006/table">
            <a:tbl>
              <a:tblPr firstRow="1" firstCol="1" bandRow="1"/>
              <a:tblGrid>
                <a:gridCol w="2621280"/>
                <a:gridCol w="417195"/>
                <a:gridCol w="3039110"/>
              </a:tblGrid>
              <a:tr h="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1.Der Hirtenhund                            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rowSpan="8"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 a)unter einer Lawine  ausgraben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2.Der </a:t>
                      </a:r>
                      <a:r>
                        <a:rPr lang="de-DE" sz="16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Filmhund</a:t>
                      </a:r>
                      <a:r>
                        <a:rPr lang="de-DE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                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b)Drogen aufspüren                      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3.Der Wachhund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c)einen Blinden führen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4.Der Schlittenhund</a:t>
                      </a:r>
                      <a:r>
                        <a:rPr lang="de-DE" sz="16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                 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d)einen Hasen  auf dem Feld jagen	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5.Der Drogenhund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e)den Schlitten  durch den </a:t>
                      </a:r>
                      <a:r>
                        <a:rPr lang="de-DE" sz="1600" dirty="0" err="1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Schneе</a:t>
                      </a:r>
                      <a:r>
                        <a:rPr lang="de-DE" sz="16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 ziehen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6.Der Lawinenhund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f)die Schafe aufpassen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7.Der Jagdhund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g)in Filmen mitspielen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8.Der Blindenhund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h)das Haus bewachen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72936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7117" y="1203041"/>
            <a:ext cx="4788394" cy="4026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23625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у\155722179592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052736"/>
            <a:ext cx="724154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05559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284</Words>
  <Application>Microsoft Office PowerPoint</Application>
  <PresentationFormat>Экран (4:3)</PresentationFormat>
  <Paragraphs>78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Was für ein Tier ist das?</vt:lpstr>
      <vt:lpstr>Презентация PowerPoint</vt:lpstr>
      <vt:lpstr>Jetzt lesen wir zusammen den Reim! </vt:lpstr>
      <vt:lpstr>Презентация PowerPoint</vt:lpstr>
      <vt:lpstr>Die Tiersprache  </vt:lpstr>
      <vt:lpstr>Презентация PowerPoint</vt:lpstr>
      <vt:lpstr>Neue Wörter</vt:lpstr>
      <vt:lpstr>die Körpersprache </vt:lpstr>
      <vt:lpstr>Hunderassen bestimmen  </vt:lpstr>
      <vt:lpstr>Wortschatz</vt:lpstr>
      <vt:lpstr>Hundeberufe </vt:lpstr>
      <vt:lpstr>Was passt zusammen? Was müssen die Hunde in ihren „Berufen“ machen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26</cp:revision>
  <dcterms:created xsi:type="dcterms:W3CDTF">2024-10-16T14:35:19Z</dcterms:created>
  <dcterms:modified xsi:type="dcterms:W3CDTF">2024-10-24T19:53:37Z</dcterms:modified>
</cp:coreProperties>
</file>