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1" r:id="rId5"/>
    <p:sldId id="262" r:id="rId6"/>
    <p:sldId id="263" r:id="rId7"/>
    <p:sldId id="264" r:id="rId8"/>
    <p:sldId id="266" r:id="rId9"/>
    <p:sldId id="267" r:id="rId10"/>
    <p:sldId id="268" r:id="rId11"/>
    <p:sldId id="269" r:id="rId12"/>
    <p:sldId id="270" r:id="rId13"/>
    <p:sldId id="271" r:id="rId14"/>
    <p:sldId id="272" r:id="rId15"/>
    <p:sldId id="277" r:id="rId16"/>
    <p:sldId id="278" r:id="rId17"/>
    <p:sldId id="279" r:id="rId18"/>
    <p:sldId id="280" r:id="rId19"/>
    <p:sldId id="276" r:id="rId20"/>
    <p:sldId id="282" r:id="rId21"/>
    <p:sldId id="281" r:id="rId22"/>
    <p:sldId id="265"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8" d="100"/>
          <a:sy n="58" d="100"/>
        </p:scale>
        <p:origin x="1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832205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749717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436419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655136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6200980-F868-4786-B57D-E46315300023}" type="datetimeFigureOut">
              <a:rPr lang="x-none" smtClean="0"/>
              <a:t>12.03.2021</a:t>
            </a:fld>
            <a:endParaRPr lang="x-none"/>
          </a:p>
        </p:txBody>
      </p:sp>
      <p:sp>
        <p:nvSpPr>
          <p:cNvPr id="8" name="Footer Placeholder 7"/>
          <p:cNvSpPr>
            <a:spLocks noGrp="1"/>
          </p:cNvSpPr>
          <p:nvPr>
            <p:ph type="ftr" sz="quarter" idx="11"/>
          </p:nvPr>
        </p:nvSpPr>
        <p:spPr/>
        <p:txBody>
          <a:bodyPr/>
          <a:lstStyle/>
          <a:p>
            <a:endParaRPr lang="x-none"/>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1960132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6200980-F868-4786-B57D-E46315300023}" type="datetimeFigureOut">
              <a:rPr lang="x-none" smtClean="0"/>
              <a:t>12.03.2021</a:t>
            </a:fld>
            <a:endParaRPr lang="x-none"/>
          </a:p>
        </p:txBody>
      </p:sp>
      <p:sp>
        <p:nvSpPr>
          <p:cNvPr id="4" name="Footer Placeholder 3"/>
          <p:cNvSpPr>
            <a:spLocks noGrp="1"/>
          </p:cNvSpPr>
          <p:nvPr>
            <p:ph type="ftr" sz="quarter" idx="11"/>
          </p:nvPr>
        </p:nvSpPr>
        <p:spPr/>
        <p:txBody>
          <a:bodyPr/>
          <a:lstStyle/>
          <a:p>
            <a:endParaRPr lang="x-none"/>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4177316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200980-F868-4786-B57D-E46315300023}" type="datetimeFigureOut">
              <a:rPr lang="x-none" smtClean="0"/>
              <a:t>12.03.2021</a:t>
            </a:fld>
            <a:endParaRPr lang="x-none"/>
          </a:p>
        </p:txBody>
      </p:sp>
      <p:sp>
        <p:nvSpPr>
          <p:cNvPr id="3" name="Footer Placeholder 2"/>
          <p:cNvSpPr>
            <a:spLocks noGrp="1"/>
          </p:cNvSpPr>
          <p:nvPr>
            <p:ph type="ftr" sz="quarter" idx="11"/>
          </p:nvPr>
        </p:nvSpPr>
        <p:spPr/>
        <p:txBody>
          <a:bodyPr/>
          <a:lstStyle/>
          <a:p>
            <a:endParaRPr lang="x-none"/>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823004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4263742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1202287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1618265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1FB1783-1D6C-441F-83C3-3B9F1387FB43}" type="slidenum">
              <a:rPr lang="x-none" smtClean="0"/>
              <a:t>‹#›</a:t>
            </a:fld>
            <a:endParaRPr lang="x-none"/>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301881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1400248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FB1783-1D6C-441F-83C3-3B9F1387FB43}" type="slidenum">
              <a:rPr lang="x-none" smtClean="0"/>
              <a:t>‹#›</a:t>
            </a:fld>
            <a:endParaRPr lang="x-none"/>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13863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96200980-F868-4786-B57D-E46315300023}" type="datetimeFigureOut">
              <a:rPr lang="x-none" smtClean="0"/>
              <a:t>12.03.2021</a:t>
            </a:fld>
            <a:endParaRPr lang="x-none"/>
          </a:p>
        </p:txBody>
      </p:sp>
      <p:sp>
        <p:nvSpPr>
          <p:cNvPr id="6" name="Footer Placeholder 5"/>
          <p:cNvSpPr>
            <a:spLocks noGrp="1"/>
          </p:cNvSpPr>
          <p:nvPr>
            <p:ph type="ftr" sz="quarter" idx="11"/>
          </p:nvPr>
        </p:nvSpPr>
        <p:spPr/>
        <p:txBody>
          <a:bodyPr/>
          <a:lstStyle/>
          <a:p>
            <a:endParaRPr lang="x-non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18710100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37905469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96200980-F868-4786-B57D-E46315300023}" type="datetimeFigureOut">
              <a:rPr lang="x-none" smtClean="0"/>
              <a:t>12.03.2021</a:t>
            </a:fld>
            <a:endParaRPr lang="x-none"/>
          </a:p>
        </p:txBody>
      </p:sp>
      <p:sp>
        <p:nvSpPr>
          <p:cNvPr id="5" name="Footer Placeholder 4"/>
          <p:cNvSpPr>
            <a:spLocks noGrp="1"/>
          </p:cNvSpPr>
          <p:nvPr>
            <p:ph type="ftr" sz="quarter" idx="11"/>
          </p:nvPr>
        </p:nvSpPr>
        <p:spPr/>
        <p:txBody>
          <a:bodyPr/>
          <a:lstStyle/>
          <a:p>
            <a:endParaRPr lang="x-non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1FB1783-1D6C-441F-83C3-3B9F1387FB43}" type="slidenum">
              <a:rPr lang="x-none" smtClean="0"/>
              <a:t>‹#›</a:t>
            </a:fld>
            <a:endParaRPr lang="x-none"/>
          </a:p>
        </p:txBody>
      </p:sp>
    </p:spTree>
    <p:extLst>
      <p:ext uri="{BB962C8B-B14F-4D97-AF65-F5344CB8AC3E}">
        <p14:creationId xmlns:p14="http://schemas.microsoft.com/office/powerpoint/2010/main" val="2221512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6200980-F868-4786-B57D-E46315300023}" type="datetimeFigureOut">
              <a:rPr lang="x-none" smtClean="0"/>
              <a:t>12.03.2021</a:t>
            </a:fld>
            <a:endParaRPr lang="x-none"/>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x-none"/>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1FB1783-1D6C-441F-83C3-3B9F1387FB43}" type="slidenum">
              <a:rPr lang="x-none" smtClean="0"/>
              <a:t>‹#›</a:t>
            </a:fld>
            <a:endParaRPr lang="x-none"/>
          </a:p>
        </p:txBody>
      </p:sp>
    </p:spTree>
    <p:extLst>
      <p:ext uri="{BB962C8B-B14F-4D97-AF65-F5344CB8AC3E}">
        <p14:creationId xmlns:p14="http://schemas.microsoft.com/office/powerpoint/2010/main" val="3609166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 xmlns:a16="http://schemas.microsoft.com/office/drawing/2014/main" id="{276D9541-8A63-4592-9677-651EB17CB56A}"/>
              </a:ext>
            </a:extLst>
          </p:cNvPr>
          <p:cNvSpPr>
            <a:spLocks noGrp="1"/>
          </p:cNvSpPr>
          <p:nvPr>
            <p:ph type="title"/>
          </p:nvPr>
        </p:nvSpPr>
        <p:spPr>
          <a:xfrm>
            <a:off x="230909" y="365125"/>
            <a:ext cx="11702473" cy="6349711"/>
          </a:xfrm>
        </p:spPr>
        <p:txBody>
          <a:bodyPr>
            <a:normAutofit/>
          </a:bodyPr>
          <a:lstStyle/>
          <a:p>
            <a:pPr algn="ctr"/>
            <a:r>
              <a:rPr lang="en-US" sz="9600" b="1" dirty="0"/>
              <a:t>Social media</a:t>
            </a:r>
            <a:endParaRPr lang="x-none" sz="9600" b="1" dirty="0"/>
          </a:p>
        </p:txBody>
      </p:sp>
    </p:spTree>
    <p:extLst>
      <p:ext uri="{BB962C8B-B14F-4D97-AF65-F5344CB8AC3E}">
        <p14:creationId xmlns:p14="http://schemas.microsoft.com/office/powerpoint/2010/main" val="4084707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BE8CFAA-033F-402E-9E66-F22A8A93A3CD}"/>
              </a:ext>
            </a:extLst>
          </p:cNvPr>
          <p:cNvSpPr>
            <a:spLocks noGrp="1"/>
          </p:cNvSpPr>
          <p:nvPr>
            <p:ph type="title"/>
          </p:nvPr>
        </p:nvSpPr>
        <p:spPr>
          <a:xfrm>
            <a:off x="314036" y="92365"/>
            <a:ext cx="11693237" cy="6631708"/>
          </a:xfrm>
        </p:spPr>
        <p:txBody>
          <a:bodyPr/>
          <a:lstStyle/>
          <a:p>
            <a:pPr algn="ctr"/>
            <a:r>
              <a:rPr lang="en-US" dirty="0"/>
              <a:t>    </a:t>
            </a:r>
            <a:r>
              <a:rPr lang="en-US" b="1" dirty="0"/>
              <a:t>Complete the sentences to make them true for    you.</a:t>
            </a:r>
            <a:r>
              <a:rPr lang="en-US" dirty="0"/>
              <a:t/>
            </a:r>
            <a:br>
              <a:rPr lang="en-US" dirty="0"/>
            </a:br>
            <a:r>
              <a:rPr lang="en-US" dirty="0"/>
              <a:t/>
            </a:r>
            <a:br>
              <a:rPr lang="en-US" dirty="0"/>
            </a:br>
            <a:r>
              <a:rPr lang="en-US" sz="6000" dirty="0"/>
              <a:t>1. I carry my phone in………</a:t>
            </a:r>
            <a:br>
              <a:rPr lang="en-US" sz="6000" dirty="0"/>
            </a:br>
            <a:r>
              <a:rPr lang="en-US" sz="6000" dirty="0"/>
              <a:t>2. I check my phone………</a:t>
            </a:r>
            <a:br>
              <a:rPr lang="en-US" sz="6000" dirty="0"/>
            </a:br>
            <a:r>
              <a:rPr lang="en-US" sz="6000" dirty="0"/>
              <a:t>3. My </a:t>
            </a:r>
            <a:r>
              <a:rPr lang="en-US" sz="6000" dirty="0" err="1"/>
              <a:t>favourite</a:t>
            </a:r>
            <a:r>
              <a:rPr lang="en-US" sz="6000" dirty="0"/>
              <a:t> social media app is……</a:t>
            </a:r>
            <a:endParaRPr lang="x-none" sz="6000" dirty="0"/>
          </a:p>
        </p:txBody>
      </p:sp>
    </p:spTree>
    <p:extLst>
      <p:ext uri="{BB962C8B-B14F-4D97-AF65-F5344CB8AC3E}">
        <p14:creationId xmlns:p14="http://schemas.microsoft.com/office/powerpoint/2010/main" val="630180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E08BD93-D0D5-444B-A72F-53CDE605F18A}"/>
              </a:ext>
            </a:extLst>
          </p:cNvPr>
          <p:cNvSpPr>
            <a:spLocks noGrp="1"/>
          </p:cNvSpPr>
          <p:nvPr>
            <p:ph type="title"/>
          </p:nvPr>
        </p:nvSpPr>
        <p:spPr>
          <a:xfrm>
            <a:off x="295564" y="203200"/>
            <a:ext cx="11674763" cy="6502400"/>
          </a:xfrm>
        </p:spPr>
        <p:txBody>
          <a:bodyPr>
            <a:normAutofit fontScale="90000"/>
          </a:bodyPr>
          <a:lstStyle/>
          <a:p>
            <a:pPr algn="ctr"/>
            <a:r>
              <a:rPr lang="en-US" b="1" dirty="0"/>
              <a:t>Discuss some questions.</a:t>
            </a:r>
            <a:br>
              <a:rPr lang="en-US" b="1" dirty="0"/>
            </a:br>
            <a:r>
              <a:rPr lang="en-US" b="1" dirty="0"/>
              <a:t/>
            </a:r>
            <a:br>
              <a:rPr lang="en-US" b="1" dirty="0"/>
            </a:br>
            <a:r>
              <a:rPr lang="en-US" b="1" dirty="0"/>
              <a:t/>
            </a:r>
            <a:br>
              <a:rPr lang="en-US" b="1" dirty="0"/>
            </a:br>
            <a:r>
              <a:rPr lang="en-US" b="1" dirty="0"/>
              <a:t/>
            </a:r>
            <a:br>
              <a:rPr lang="en-US" b="1" dirty="0"/>
            </a:br>
            <a:r>
              <a:rPr lang="en-US" sz="4000" dirty="0"/>
              <a:t>1. Is the amount of time we spend on social media a problem?</a:t>
            </a:r>
            <a:br>
              <a:rPr lang="en-US" sz="4000" dirty="0"/>
            </a:br>
            <a:r>
              <a:rPr lang="en-US" sz="4000" dirty="0"/>
              <a:t>2. What are some of the ways that you and I can use social media in a better way?</a:t>
            </a:r>
            <a:br>
              <a:rPr lang="en-US" sz="4000" dirty="0"/>
            </a:br>
            <a:r>
              <a:rPr lang="en-US" sz="4000" dirty="0"/>
              <a:t>3.Is it true that creativity can actually good for our health?</a:t>
            </a:r>
            <a:br>
              <a:rPr lang="en-US" sz="4000" dirty="0"/>
            </a:br>
            <a:r>
              <a:rPr lang="en-US" sz="4000" dirty="0"/>
              <a:t>4. Do you think that social media can be good for your health?</a:t>
            </a:r>
            <a:br>
              <a:rPr lang="en-US" sz="4000" dirty="0"/>
            </a:br>
            <a:r>
              <a:rPr lang="en-US" b="1" dirty="0"/>
              <a:t/>
            </a:r>
            <a:br>
              <a:rPr lang="en-US" b="1" dirty="0"/>
            </a:br>
            <a:endParaRPr lang="x-none" b="1" dirty="0"/>
          </a:p>
        </p:txBody>
      </p:sp>
    </p:spTree>
    <p:extLst>
      <p:ext uri="{BB962C8B-B14F-4D97-AF65-F5344CB8AC3E}">
        <p14:creationId xmlns:p14="http://schemas.microsoft.com/office/powerpoint/2010/main" val="3784394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9361E7D9-CD73-43F2-92DA-4FAC5A67D104}"/>
              </a:ext>
            </a:extLst>
          </p:cNvPr>
          <p:cNvSpPr>
            <a:spLocks noGrp="1"/>
          </p:cNvSpPr>
          <p:nvPr>
            <p:ph type="title"/>
          </p:nvPr>
        </p:nvSpPr>
        <p:spPr>
          <a:xfrm>
            <a:off x="360218" y="240145"/>
            <a:ext cx="11582400" cy="6373091"/>
          </a:xfrm>
        </p:spPr>
        <p:txBody>
          <a:bodyPr/>
          <a:lstStyle/>
          <a:p>
            <a:r>
              <a:rPr lang="en-US" b="1" dirty="0"/>
              <a:t>Complete the table with some of the comments describing the use of the phones in the video.</a:t>
            </a:r>
            <a:br>
              <a:rPr lang="en-US" b="1" dirty="0"/>
            </a:br>
            <a:r>
              <a:rPr lang="en-US" b="1" dirty="0"/>
              <a:t>What the most important advantages and disadvantages of mobile phone for you?  </a:t>
            </a:r>
            <a:br>
              <a:rPr lang="en-US" b="1" dirty="0"/>
            </a:br>
            <a:endParaRPr lang="x-none" b="1" dirty="0"/>
          </a:p>
        </p:txBody>
      </p:sp>
      <p:graphicFrame>
        <p:nvGraphicFramePr>
          <p:cNvPr id="3" name="Таблица 3">
            <a:extLst>
              <a:ext uri="{FF2B5EF4-FFF2-40B4-BE49-F238E27FC236}">
                <a16:creationId xmlns="" xmlns:a16="http://schemas.microsoft.com/office/drawing/2014/main" id="{D4801C15-CD1E-46AB-A0CF-CA730BE3ACAA}"/>
              </a:ext>
            </a:extLst>
          </p:cNvPr>
          <p:cNvGraphicFramePr>
            <a:graphicFrameLocks noGrp="1"/>
          </p:cNvGraphicFramePr>
          <p:nvPr>
            <p:extLst>
              <p:ext uri="{D42A27DB-BD31-4B8C-83A1-F6EECF244321}">
                <p14:modId xmlns:p14="http://schemas.microsoft.com/office/powerpoint/2010/main" val="837230130"/>
              </p:ext>
            </p:extLst>
          </p:nvPr>
        </p:nvGraphicFramePr>
        <p:xfrm>
          <a:off x="1551709" y="3001048"/>
          <a:ext cx="8331200" cy="3703869"/>
        </p:xfrm>
        <a:graphic>
          <a:graphicData uri="http://schemas.openxmlformats.org/drawingml/2006/table">
            <a:tbl>
              <a:tblPr firstRow="1" bandRow="1">
                <a:tableStyleId>{93296810-A885-4BE3-A3E7-6D5BEEA58F35}</a:tableStyleId>
              </a:tblPr>
              <a:tblGrid>
                <a:gridCol w="4267200">
                  <a:extLst>
                    <a:ext uri="{9D8B030D-6E8A-4147-A177-3AD203B41FA5}">
                      <a16:colId xmlns="" xmlns:a16="http://schemas.microsoft.com/office/drawing/2014/main" val="3544127767"/>
                    </a:ext>
                  </a:extLst>
                </a:gridCol>
                <a:gridCol w="4064000">
                  <a:extLst>
                    <a:ext uri="{9D8B030D-6E8A-4147-A177-3AD203B41FA5}">
                      <a16:colId xmlns="" xmlns:a16="http://schemas.microsoft.com/office/drawing/2014/main" val="4093230765"/>
                    </a:ext>
                  </a:extLst>
                </a:gridCol>
              </a:tblGrid>
              <a:tr h="2565621">
                <a:tc gridSpan="2">
                  <a:txBody>
                    <a:bodyPr/>
                    <a:lstStyle/>
                    <a:p>
                      <a:r>
                        <a:rPr lang="en-US" sz="3200" dirty="0"/>
                        <a:t>Be very careful with your privacy, being creative, connectivity, easy to get addicted,  low-quality content, makes you more mindful, opened up so many new activities, scrolling through mindlessly</a:t>
                      </a:r>
                      <a:endParaRPr lang="x-none" sz="3200" dirty="0"/>
                    </a:p>
                  </a:txBody>
                  <a:tcPr/>
                </a:tc>
                <a:tc hMerge="1">
                  <a:txBody>
                    <a:bodyPr/>
                    <a:lstStyle/>
                    <a:p>
                      <a:endParaRPr lang="x-none" dirty="0"/>
                    </a:p>
                  </a:txBody>
                  <a:tcPr/>
                </a:tc>
                <a:extLst>
                  <a:ext uri="{0D108BD9-81ED-4DB2-BD59-A6C34878D82A}">
                    <a16:rowId xmlns="" xmlns:a16="http://schemas.microsoft.com/office/drawing/2014/main" val="1456646439"/>
                  </a:ext>
                </a:extLst>
              </a:tr>
              <a:tr h="686349">
                <a:tc>
                  <a:txBody>
                    <a:bodyPr/>
                    <a:lstStyle/>
                    <a:p>
                      <a:pPr algn="ctr"/>
                      <a:r>
                        <a:rPr lang="en-US" sz="3200" b="1" dirty="0"/>
                        <a:t>Advantages</a:t>
                      </a:r>
                      <a:endParaRPr lang="x-none" sz="3200" b="1" dirty="0"/>
                    </a:p>
                  </a:txBody>
                  <a:tcPr/>
                </a:tc>
                <a:tc>
                  <a:txBody>
                    <a:bodyPr/>
                    <a:lstStyle/>
                    <a:p>
                      <a:pPr algn="ctr"/>
                      <a:r>
                        <a:rPr lang="en-US" sz="3200" b="1" dirty="0"/>
                        <a:t>Disadvantages</a:t>
                      </a:r>
                      <a:endParaRPr lang="x-none" sz="3200" b="1" dirty="0"/>
                    </a:p>
                  </a:txBody>
                  <a:tcPr/>
                </a:tc>
                <a:extLst>
                  <a:ext uri="{0D108BD9-81ED-4DB2-BD59-A6C34878D82A}">
                    <a16:rowId xmlns="" xmlns:a16="http://schemas.microsoft.com/office/drawing/2014/main" val="620411919"/>
                  </a:ext>
                </a:extLst>
              </a:tr>
            </a:tbl>
          </a:graphicData>
        </a:graphic>
      </p:graphicFrame>
    </p:spTree>
    <p:extLst>
      <p:ext uri="{BB962C8B-B14F-4D97-AF65-F5344CB8AC3E}">
        <p14:creationId xmlns:p14="http://schemas.microsoft.com/office/powerpoint/2010/main" val="4005560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DCAF6ED-46FC-44BA-A49E-499E9BDD4C20}"/>
              </a:ext>
            </a:extLst>
          </p:cNvPr>
          <p:cNvSpPr>
            <a:spLocks noGrp="1"/>
          </p:cNvSpPr>
          <p:nvPr>
            <p:ph type="title"/>
          </p:nvPr>
        </p:nvSpPr>
        <p:spPr>
          <a:xfrm>
            <a:off x="387928" y="120073"/>
            <a:ext cx="11656290" cy="6640945"/>
          </a:xfrm>
        </p:spPr>
        <p:txBody>
          <a:bodyPr>
            <a:normAutofit fontScale="90000"/>
          </a:bodyPr>
          <a:lstStyle/>
          <a:p>
            <a:r>
              <a:rPr lang="en-US" dirty="0"/>
              <a:t>1. When did smartphones become mainstream?</a:t>
            </a:r>
            <a:br>
              <a:rPr lang="en-US" dirty="0"/>
            </a:br>
            <a:r>
              <a:rPr lang="en-US" dirty="0"/>
              <a:t>2. Who made the claim that they have invented the selfie?</a:t>
            </a:r>
            <a:br>
              <a:rPr lang="en-US" dirty="0"/>
            </a:br>
            <a:r>
              <a:rPr lang="en-US" dirty="0"/>
              <a:t>3. When does the oldest selfie date back to and how was it taken?</a:t>
            </a:r>
            <a:br>
              <a:rPr lang="en-US" dirty="0"/>
            </a:br>
            <a:r>
              <a:rPr lang="en-US" dirty="0"/>
              <a:t>4. What do Australians have a habit of adding to the end of the words?</a:t>
            </a:r>
            <a:br>
              <a:rPr lang="en-US" dirty="0"/>
            </a:br>
            <a:r>
              <a:rPr lang="en-US" dirty="0"/>
              <a:t>5. What might some people be seeking by taking a lot of selfies?</a:t>
            </a:r>
            <a:br>
              <a:rPr lang="en-US" dirty="0"/>
            </a:br>
            <a:r>
              <a:rPr lang="en-US" dirty="0"/>
              <a:t>6. What can taking lots of selfies help you to shake off?</a:t>
            </a:r>
            <a:br>
              <a:rPr lang="en-US" dirty="0"/>
            </a:br>
            <a:r>
              <a:rPr lang="en-US" dirty="0"/>
              <a:t>7. What kinds of apps are gaining popularity and why?</a:t>
            </a:r>
            <a:br>
              <a:rPr lang="en-US" dirty="0"/>
            </a:br>
            <a:r>
              <a:rPr lang="en-US" dirty="0"/>
              <a:t>8. What does BDD mean and what can trigger it?</a:t>
            </a:r>
            <a:endParaRPr lang="x-none" dirty="0"/>
          </a:p>
        </p:txBody>
      </p:sp>
    </p:spTree>
    <p:extLst>
      <p:ext uri="{BB962C8B-B14F-4D97-AF65-F5344CB8AC3E}">
        <p14:creationId xmlns:p14="http://schemas.microsoft.com/office/powerpoint/2010/main" val="1181247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B5755B7-5646-4788-B442-57DFAA38580B}"/>
              </a:ext>
            </a:extLst>
          </p:cNvPr>
          <p:cNvSpPr>
            <a:spLocks noGrp="1"/>
          </p:cNvSpPr>
          <p:nvPr>
            <p:ph type="title"/>
          </p:nvPr>
        </p:nvSpPr>
        <p:spPr>
          <a:xfrm>
            <a:off x="1265383" y="1754909"/>
            <a:ext cx="9818254" cy="4128655"/>
          </a:xfrm>
        </p:spPr>
        <p:txBody>
          <a:bodyPr>
            <a:normAutofit/>
          </a:bodyPr>
          <a:lstStyle/>
          <a:p>
            <a:pPr algn="ctr"/>
            <a:r>
              <a:rPr lang="en-US" sz="9600" b="1" dirty="0"/>
              <a:t>Team  Game</a:t>
            </a:r>
            <a:endParaRPr lang="x-none" sz="9600" b="1" dirty="0"/>
          </a:p>
        </p:txBody>
      </p:sp>
    </p:spTree>
    <p:extLst>
      <p:ext uri="{BB962C8B-B14F-4D97-AF65-F5344CB8AC3E}">
        <p14:creationId xmlns:p14="http://schemas.microsoft.com/office/powerpoint/2010/main" val="4038639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0620AF0-5036-40C3-9D55-D4DC19D44F3D}"/>
              </a:ext>
            </a:extLst>
          </p:cNvPr>
          <p:cNvSpPr>
            <a:spLocks noGrp="1"/>
          </p:cNvSpPr>
          <p:nvPr>
            <p:ph type="title"/>
          </p:nvPr>
        </p:nvSpPr>
        <p:spPr>
          <a:xfrm>
            <a:off x="1607128" y="166255"/>
            <a:ext cx="9897484" cy="6419271"/>
          </a:xfrm>
        </p:spPr>
        <p:txBody>
          <a:bodyPr/>
          <a:lstStyle/>
          <a:p>
            <a:pPr algn="ctr"/>
            <a:r>
              <a:rPr lang="en-US" b="1" dirty="0"/>
              <a:t>Discuss the questions.</a:t>
            </a:r>
            <a:br>
              <a:rPr lang="en-US" b="1" dirty="0"/>
            </a:br>
            <a:r>
              <a:rPr lang="en-US" b="1" dirty="0"/>
              <a:t/>
            </a:r>
            <a:br>
              <a:rPr lang="en-US" b="1" dirty="0"/>
            </a:br>
            <a:r>
              <a:rPr lang="en-US" b="1" dirty="0"/>
              <a:t/>
            </a:r>
            <a:br>
              <a:rPr lang="en-US" b="1" dirty="0"/>
            </a:br>
            <a:r>
              <a:rPr lang="en-US" sz="4400" dirty="0"/>
              <a:t>1. When was the last time you took a selfie and why did you take it?</a:t>
            </a:r>
            <a:br>
              <a:rPr lang="en-US" sz="4400" dirty="0"/>
            </a:br>
            <a:r>
              <a:rPr lang="en-US" sz="4400" dirty="0"/>
              <a:t>2. Which of your friends posts the most interesting selfies?</a:t>
            </a:r>
            <a:br>
              <a:rPr lang="en-US" sz="4400" dirty="0"/>
            </a:br>
            <a:r>
              <a:rPr lang="en-US" sz="4400" dirty="0"/>
              <a:t>3. Why do you think selfies are so popular?</a:t>
            </a:r>
            <a:endParaRPr lang="x-none" sz="4400" dirty="0"/>
          </a:p>
        </p:txBody>
      </p:sp>
    </p:spTree>
    <p:extLst>
      <p:ext uri="{BB962C8B-B14F-4D97-AF65-F5344CB8AC3E}">
        <p14:creationId xmlns:p14="http://schemas.microsoft.com/office/powerpoint/2010/main" val="4097966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CF51F79-AAC7-4E9C-BDC1-2B64FA04C294}"/>
              </a:ext>
            </a:extLst>
          </p:cNvPr>
          <p:cNvSpPr>
            <a:spLocks noGrp="1"/>
          </p:cNvSpPr>
          <p:nvPr>
            <p:ph type="title"/>
          </p:nvPr>
        </p:nvSpPr>
        <p:spPr>
          <a:xfrm>
            <a:off x="1542474" y="624110"/>
            <a:ext cx="9962138" cy="6035308"/>
          </a:xfrm>
        </p:spPr>
        <p:txBody>
          <a:bodyPr/>
          <a:lstStyle/>
          <a:p>
            <a:endParaRPr lang="x-none" dirty="0"/>
          </a:p>
        </p:txBody>
      </p:sp>
      <p:pic>
        <p:nvPicPr>
          <p:cNvPr id="4" name="Рисунок 3">
            <a:extLst>
              <a:ext uri="{FF2B5EF4-FFF2-40B4-BE49-F238E27FC236}">
                <a16:creationId xmlns="" xmlns:a16="http://schemas.microsoft.com/office/drawing/2014/main" id="{64802745-9301-420C-8947-BA0E198D93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6400" y="0"/>
            <a:ext cx="6105236" cy="6858000"/>
          </a:xfrm>
          <a:prstGeom prst="rect">
            <a:avLst/>
          </a:prstGeom>
        </p:spPr>
      </p:pic>
    </p:spTree>
    <p:extLst>
      <p:ext uri="{BB962C8B-B14F-4D97-AF65-F5344CB8AC3E}">
        <p14:creationId xmlns:p14="http://schemas.microsoft.com/office/powerpoint/2010/main" val="2964804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CE3C9489-3AAF-46F2-9B90-58E3CF516EAA}"/>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C44700A0-BC4F-4449-B3D5-672677B193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4282441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0A2E508-E362-4144-B3EE-6ED4AEFDE5B1}"/>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FBCCA441-A8A7-4155-BF58-1861089ECC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7745" y="0"/>
            <a:ext cx="4341091" cy="6858000"/>
          </a:xfrm>
          <a:prstGeom prst="rect">
            <a:avLst/>
          </a:prstGeom>
        </p:spPr>
      </p:pic>
    </p:spTree>
    <p:extLst>
      <p:ext uri="{BB962C8B-B14F-4D97-AF65-F5344CB8AC3E}">
        <p14:creationId xmlns:p14="http://schemas.microsoft.com/office/powerpoint/2010/main" val="1593491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EEC452C-A393-4E8C-8E66-373B19FE62C1}"/>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5DFC1940-5DEE-4708-A0CC-39A973A1A1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2873" y="0"/>
            <a:ext cx="4551939" cy="6858000"/>
          </a:xfrm>
          <a:prstGeom prst="rect">
            <a:avLst/>
          </a:prstGeom>
        </p:spPr>
      </p:pic>
    </p:spTree>
    <p:extLst>
      <p:ext uri="{BB962C8B-B14F-4D97-AF65-F5344CB8AC3E}">
        <p14:creationId xmlns:p14="http://schemas.microsoft.com/office/powerpoint/2010/main" val="4202466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841E265-3498-4262-8F5A-85AA45B1123A}"/>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F009BFD6-8D5A-49E3-A4D1-A2AC0195C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9232" y="0"/>
            <a:ext cx="9153535" cy="6858000"/>
          </a:xfrm>
          <a:prstGeom prst="rect">
            <a:avLst/>
          </a:prstGeom>
        </p:spPr>
      </p:pic>
    </p:spTree>
    <p:extLst>
      <p:ext uri="{BB962C8B-B14F-4D97-AF65-F5344CB8AC3E}">
        <p14:creationId xmlns:p14="http://schemas.microsoft.com/office/powerpoint/2010/main" val="1041599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06F57E8-79B1-4C28-B071-A39B52A276F1}"/>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2B870684-FBFA-4753-9E2B-13D144BA6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127" y="0"/>
            <a:ext cx="4893685" cy="6858000"/>
          </a:xfrm>
          <a:prstGeom prst="rect">
            <a:avLst/>
          </a:prstGeom>
        </p:spPr>
      </p:pic>
    </p:spTree>
    <p:extLst>
      <p:ext uri="{BB962C8B-B14F-4D97-AF65-F5344CB8AC3E}">
        <p14:creationId xmlns:p14="http://schemas.microsoft.com/office/powerpoint/2010/main" val="4251238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EF6DC5F4-8D8D-45A7-BD54-0E7DDE1F93CE}"/>
              </a:ext>
            </a:extLst>
          </p:cNvPr>
          <p:cNvSpPr>
            <a:spLocks noGrp="1"/>
          </p:cNvSpPr>
          <p:nvPr>
            <p:ph type="title"/>
          </p:nvPr>
        </p:nvSpPr>
        <p:spPr/>
        <p:txBody>
          <a:bodyPr/>
          <a:lstStyle/>
          <a:p>
            <a:endParaRPr lang="x-none" dirty="0"/>
          </a:p>
        </p:txBody>
      </p:sp>
      <p:pic>
        <p:nvPicPr>
          <p:cNvPr id="4" name="Рисунок 3">
            <a:extLst>
              <a:ext uri="{FF2B5EF4-FFF2-40B4-BE49-F238E27FC236}">
                <a16:creationId xmlns="" xmlns:a16="http://schemas.microsoft.com/office/drawing/2014/main" id="{EF540506-A95E-486A-BB32-FAF529BD29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4125" y="0"/>
            <a:ext cx="7143750" cy="6858000"/>
          </a:xfrm>
          <a:prstGeom prst="rect">
            <a:avLst/>
          </a:prstGeom>
        </p:spPr>
      </p:pic>
    </p:spTree>
    <p:extLst>
      <p:ext uri="{BB962C8B-B14F-4D97-AF65-F5344CB8AC3E}">
        <p14:creationId xmlns:p14="http://schemas.microsoft.com/office/powerpoint/2010/main" val="435979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4066CD3-95FD-41AF-8954-595BC9C505D7}"/>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ED37499E-8ABB-4B21-B2B7-91E0333AFA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5345" y="0"/>
            <a:ext cx="7049655" cy="6858000"/>
          </a:xfrm>
          <a:prstGeom prst="rect">
            <a:avLst/>
          </a:prstGeom>
        </p:spPr>
      </p:pic>
    </p:spTree>
    <p:extLst>
      <p:ext uri="{BB962C8B-B14F-4D97-AF65-F5344CB8AC3E}">
        <p14:creationId xmlns:p14="http://schemas.microsoft.com/office/powerpoint/2010/main" val="171204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EA0E0EF-5510-40A7-967E-F7DA9A403EBF}"/>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3161B406-56FB-4072-BF5F-0A15EC92C8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1964" y="0"/>
            <a:ext cx="5428465" cy="6858000"/>
          </a:xfrm>
          <a:prstGeom prst="rect">
            <a:avLst/>
          </a:prstGeom>
        </p:spPr>
      </p:pic>
    </p:spTree>
    <p:extLst>
      <p:ext uri="{BB962C8B-B14F-4D97-AF65-F5344CB8AC3E}">
        <p14:creationId xmlns:p14="http://schemas.microsoft.com/office/powerpoint/2010/main" val="3240657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4A492D80-7381-41DC-BB78-6EEC34976626}"/>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FE46DF63-368C-4E0B-9D7B-D8CCC74AB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2327" y="0"/>
            <a:ext cx="4181521" cy="6858000"/>
          </a:xfrm>
          <a:prstGeom prst="rect">
            <a:avLst/>
          </a:prstGeom>
        </p:spPr>
      </p:pic>
    </p:spTree>
    <p:extLst>
      <p:ext uri="{BB962C8B-B14F-4D97-AF65-F5344CB8AC3E}">
        <p14:creationId xmlns:p14="http://schemas.microsoft.com/office/powerpoint/2010/main" val="3222814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2C2DFD47-7A53-4CD6-BCF6-D48D46273EB4}"/>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F02E853B-02C8-467C-821D-B3A4FD75E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6611" y="0"/>
            <a:ext cx="5788916" cy="6858000"/>
          </a:xfrm>
          <a:prstGeom prst="rect">
            <a:avLst/>
          </a:prstGeom>
        </p:spPr>
      </p:pic>
    </p:spTree>
    <p:extLst>
      <p:ext uri="{BB962C8B-B14F-4D97-AF65-F5344CB8AC3E}">
        <p14:creationId xmlns:p14="http://schemas.microsoft.com/office/powerpoint/2010/main" val="3045280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FA8CE9E1-7CF3-48FE-9C97-BB666DB05139}"/>
              </a:ext>
            </a:extLst>
          </p:cNvPr>
          <p:cNvSpPr>
            <a:spLocks noGrp="1"/>
          </p:cNvSpPr>
          <p:nvPr>
            <p:ph type="title"/>
          </p:nvPr>
        </p:nvSpPr>
        <p:spPr>
          <a:xfrm>
            <a:off x="1616364" y="624110"/>
            <a:ext cx="10326254" cy="1280890"/>
          </a:xfrm>
        </p:spPr>
        <p:txBody>
          <a:bodyPr>
            <a:noAutofit/>
          </a:bodyPr>
          <a:lstStyle/>
          <a:p>
            <a:r>
              <a:rPr lang="en-US" sz="7200" b="1" dirty="0"/>
              <a:t>How does Social Media influence on people?</a:t>
            </a:r>
            <a:endParaRPr lang="x-none" sz="7200" b="1" dirty="0"/>
          </a:p>
        </p:txBody>
      </p:sp>
    </p:spTree>
    <p:extLst>
      <p:ext uri="{BB962C8B-B14F-4D97-AF65-F5344CB8AC3E}">
        <p14:creationId xmlns:p14="http://schemas.microsoft.com/office/powerpoint/2010/main" val="4916603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35E9C069-4A90-48E1-94F8-96250332569A}"/>
              </a:ext>
            </a:extLst>
          </p:cNvPr>
          <p:cNvSpPr>
            <a:spLocks noGrp="1"/>
          </p:cNvSpPr>
          <p:nvPr>
            <p:ph type="title"/>
          </p:nvPr>
        </p:nvSpPr>
        <p:spPr/>
        <p:txBody>
          <a:bodyPr/>
          <a:lstStyle/>
          <a:p>
            <a:endParaRPr lang="x-none"/>
          </a:p>
        </p:txBody>
      </p:sp>
      <p:pic>
        <p:nvPicPr>
          <p:cNvPr id="3" name="0-02-05-cd6750eddf8748b46e1e42fce4ba61af4b4299ffc6f5a2beb4516042c76185eb_98765664">
            <a:hlinkClick r:id="" action="ppaction://media"/>
            <a:extLst>
              <a:ext uri="{FF2B5EF4-FFF2-40B4-BE49-F238E27FC236}">
                <a16:creationId xmlns="" xmlns:a16="http://schemas.microsoft.com/office/drawing/2014/main" id="{C95D576E-221F-4FFF-BD64-2310F459D587}"/>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657600" y="990600"/>
            <a:ext cx="4876800" cy="4876800"/>
          </a:xfrm>
          <a:prstGeom prst="rect">
            <a:avLst/>
          </a:prstGeom>
        </p:spPr>
      </p:pic>
    </p:spTree>
    <p:extLst>
      <p:ext uri="{BB962C8B-B14F-4D97-AF65-F5344CB8AC3E}">
        <p14:creationId xmlns:p14="http://schemas.microsoft.com/office/powerpoint/2010/main" val="3005025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8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D07D5720-9C31-43B7-809F-EA2F5B76D604}"/>
              </a:ext>
            </a:extLst>
          </p:cNvPr>
          <p:cNvSpPr>
            <a:spLocks noGrp="1"/>
          </p:cNvSpPr>
          <p:nvPr>
            <p:ph type="title"/>
          </p:nvPr>
        </p:nvSpPr>
        <p:spPr/>
        <p:txBody>
          <a:bodyPr/>
          <a:lstStyle/>
          <a:p>
            <a:endParaRPr lang="x-none"/>
          </a:p>
        </p:txBody>
      </p:sp>
      <p:pic>
        <p:nvPicPr>
          <p:cNvPr id="4" name="Рисунок 3">
            <a:extLst>
              <a:ext uri="{FF2B5EF4-FFF2-40B4-BE49-F238E27FC236}">
                <a16:creationId xmlns="" xmlns:a16="http://schemas.microsoft.com/office/drawing/2014/main" id="{A6E349CF-7552-425C-9219-A15DC6270D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43936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ED773AC-E240-49AF-8A79-2C0C14695F8F}"/>
              </a:ext>
            </a:extLst>
          </p:cNvPr>
          <p:cNvSpPr>
            <a:spLocks noGrp="1"/>
          </p:cNvSpPr>
          <p:nvPr>
            <p:ph type="title"/>
          </p:nvPr>
        </p:nvSpPr>
        <p:spPr>
          <a:xfrm>
            <a:off x="1644074" y="221673"/>
            <a:ext cx="9860538" cy="6502399"/>
          </a:xfrm>
        </p:spPr>
        <p:txBody>
          <a:bodyPr>
            <a:normAutofit/>
          </a:bodyPr>
          <a:lstStyle/>
          <a:p>
            <a:r>
              <a:rPr lang="en-US" sz="9600" b="1" dirty="0"/>
              <a:t>Think about tips for social media projects</a:t>
            </a:r>
            <a:endParaRPr lang="x-none" sz="9600" b="1" dirty="0"/>
          </a:p>
        </p:txBody>
      </p:sp>
    </p:spTree>
    <p:extLst>
      <p:ext uri="{BB962C8B-B14F-4D97-AF65-F5344CB8AC3E}">
        <p14:creationId xmlns:p14="http://schemas.microsoft.com/office/powerpoint/2010/main" val="557043207"/>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255</TotalTime>
  <Words>101</Words>
  <Application>Microsoft Office PowerPoint</Application>
  <PresentationFormat>Широкоэкранный</PresentationFormat>
  <Paragraphs>12</Paragraphs>
  <Slides>22</Slides>
  <Notes>0</Notes>
  <HiddenSlides>0</HiddenSlides>
  <MMClips>1</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22</vt:i4>
      </vt:variant>
    </vt:vector>
  </HeadingPairs>
  <TitlesOfParts>
    <vt:vector size="26" baseType="lpstr">
      <vt:lpstr>Arial</vt:lpstr>
      <vt:lpstr>Century Gothic</vt:lpstr>
      <vt:lpstr>Wingdings 3</vt:lpstr>
      <vt:lpstr>Легкий дым</vt:lpstr>
      <vt:lpstr>Social media</vt:lpstr>
      <vt:lpstr>    Complete the sentences to make them true for    you.  1. I carry my phone in……… 2. I check my phone……… 3. My favourite social media app is……</vt:lpstr>
      <vt:lpstr>Discuss some questions.    1. Is the amount of time we spend on social media a problem? 2. What are some of the ways that you and I can use social media in a better way? 3.Is it true that creativity can actually good for our health? 4. Do you think that social media can be good for your health?  </vt:lpstr>
      <vt:lpstr>Complete the table with some of the comments describing the use of the phones in the video. What the most important advantages and disadvantages of mobile phone for you?   </vt:lpstr>
      <vt:lpstr>1. When did smartphones become mainstream? 2. Who made the claim that they have invented the selfie? 3. When does the oldest selfie date back to and how was it taken? 4. What do Australians have a habit of adding to the end of the words? 5. What might some people be seeking by taking a lot of selfies? 6. What can taking lots of selfies help you to shake off? 7. What kinds of apps are gaining popularity and why? 8. What does BDD mean and what can trigger it?</vt:lpstr>
      <vt:lpstr>Team  Game</vt:lpstr>
      <vt:lpstr>Discuss the questions.   1. When was the last time you took a selfie and why did you take it? 2. Which of your friends posts the most interesting selfies? 3. Why do you think selfies are so popular?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How does Social Media influence on people?</vt:lpstr>
      <vt:lpstr>Презентация PowerPoint</vt:lpstr>
      <vt:lpstr>Презентация PowerPoint</vt:lpstr>
      <vt:lpstr>Think about tips for social media projects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pecherskalena@gmail.com</dc:creator>
  <cp:lastModifiedBy>Svetlana</cp:lastModifiedBy>
  <cp:revision>29</cp:revision>
  <dcterms:created xsi:type="dcterms:W3CDTF">2021-02-05T15:03:36Z</dcterms:created>
  <dcterms:modified xsi:type="dcterms:W3CDTF">2021-03-12T20:56:26Z</dcterms:modified>
</cp:coreProperties>
</file>