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8" r:id="rId2"/>
    <p:sldId id="269" r:id="rId3"/>
    <p:sldId id="283" r:id="rId4"/>
    <p:sldId id="270" r:id="rId5"/>
    <p:sldId id="284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1711195772397694"/>
          <c:y val="4.8522061514087778E-2"/>
          <c:w val="0.64754545082135129"/>
          <c:h val="0.90295587697182478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низький </c:v>
                </c:pt>
              </c:strCache>
            </c:strRef>
          </c:tx>
          <c:cat>
            <c:numRef>
              <c:f>Лист1!$A$2:$A$5</c:f>
              <c:numCache>
                <c:formatCode>mmm\-yy</c:formatCode>
                <c:ptCount val="4"/>
                <c:pt idx="0">
                  <c:v>42248</c:v>
                </c:pt>
                <c:pt idx="1">
                  <c:v>42795</c:v>
                </c:pt>
              </c:numCache>
            </c:numRef>
          </c:cat>
          <c:val>
            <c:numRef>
              <c:f>Лист1!$B$2:$B$5</c:f>
              <c:numCache>
                <c:formatCode>0%</c:formatCode>
                <c:ptCount val="4"/>
                <c:pt idx="0">
                  <c:v>0.25</c:v>
                </c:pt>
                <c:pt idx="1">
                  <c:v>5.0000000000000017E-2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середній</c:v>
                </c:pt>
              </c:strCache>
            </c:strRef>
          </c:tx>
          <c:cat>
            <c:numRef>
              <c:f>Лист1!$A$2:$A$5</c:f>
              <c:numCache>
                <c:formatCode>mmm\-yy</c:formatCode>
                <c:ptCount val="4"/>
                <c:pt idx="0">
                  <c:v>42248</c:v>
                </c:pt>
                <c:pt idx="1">
                  <c:v>42795</c:v>
                </c:pt>
              </c:numCache>
            </c:numRef>
          </c:cat>
          <c:val>
            <c:numRef>
              <c:f>Лист1!$C$2:$C$5</c:f>
              <c:numCache>
                <c:formatCode>0%</c:formatCode>
                <c:ptCount val="4"/>
                <c:pt idx="0">
                  <c:v>0.55000000000000004</c:v>
                </c:pt>
                <c:pt idx="1">
                  <c:v>0.47000000000000008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достатній</c:v>
                </c:pt>
              </c:strCache>
            </c:strRef>
          </c:tx>
          <c:cat>
            <c:numRef>
              <c:f>Лист1!$A$2:$A$5</c:f>
              <c:numCache>
                <c:formatCode>mmm\-yy</c:formatCode>
                <c:ptCount val="4"/>
                <c:pt idx="0">
                  <c:v>42248</c:v>
                </c:pt>
                <c:pt idx="1">
                  <c:v>42795</c:v>
                </c:pt>
              </c:numCache>
            </c:numRef>
          </c:cat>
          <c:val>
            <c:numRef>
              <c:f>Лист1!$D$2:$D$5</c:f>
              <c:numCache>
                <c:formatCode>0%</c:formatCode>
                <c:ptCount val="4"/>
                <c:pt idx="0">
                  <c:v>0.19000000000000006</c:v>
                </c:pt>
                <c:pt idx="1">
                  <c:v>0.28000000000000008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високий</c:v>
                </c:pt>
              </c:strCache>
            </c:strRef>
          </c:tx>
          <c:cat>
            <c:numRef>
              <c:f>Лист1!$A$2:$A$5</c:f>
              <c:numCache>
                <c:formatCode>mmm\-yy</c:formatCode>
                <c:ptCount val="4"/>
                <c:pt idx="0">
                  <c:v>42248</c:v>
                </c:pt>
                <c:pt idx="1">
                  <c:v>42795</c:v>
                </c:pt>
              </c:numCache>
            </c:numRef>
          </c:cat>
          <c:val>
            <c:numRef>
              <c:f>Лист1!$E$2:$E$5</c:f>
              <c:numCache>
                <c:formatCode>0%</c:formatCode>
                <c:ptCount val="4"/>
                <c:pt idx="0">
                  <c:v>5.0000000000000017E-2</c:v>
                </c:pt>
                <c:pt idx="1">
                  <c:v>0.2</c:v>
                </c:pt>
              </c:numCache>
            </c:numRef>
          </c:val>
        </c:ser>
        <c:axId val="87391616"/>
        <c:axId val="83035264"/>
      </c:barChart>
      <c:dateAx>
        <c:axId val="87391616"/>
        <c:scaling>
          <c:orientation val="minMax"/>
        </c:scaling>
        <c:delete val="1"/>
        <c:axPos val="b"/>
        <c:numFmt formatCode="mmm\-yy" sourceLinked="1"/>
        <c:tickLblPos val="none"/>
        <c:crossAx val="83035264"/>
        <c:crosses val="autoZero"/>
        <c:auto val="1"/>
        <c:lblOffset val="100"/>
        <c:baseTimeUnit val="years"/>
      </c:dateAx>
      <c:valAx>
        <c:axId val="83035264"/>
        <c:scaling>
          <c:orientation val="minMax"/>
        </c:scaling>
        <c:axPos val="l"/>
        <c:majorGridlines>
          <c:spPr>
            <a:effectLst>
              <a:innerShdw blurRad="63500" dist="50800" dir="18900000">
                <a:prstClr val="black">
                  <a:alpha val="50000"/>
                </a:prstClr>
              </a:innerShdw>
            </a:effectLst>
          </c:spPr>
        </c:majorGridlines>
        <c:numFmt formatCode="0%" sourceLinked="1"/>
        <c:tickLblPos val="nextTo"/>
        <c:crossAx val="87391616"/>
        <c:crosses val="autoZero"/>
        <c:crossBetween val="between"/>
      </c:valAx>
      <c:spPr>
        <a:solidFill>
          <a:schemeClr val="accent5">
            <a:lumMod val="20000"/>
            <a:lumOff val="80000"/>
          </a:schemeClr>
        </a:solidFill>
      </c:spPr>
    </c:plotArea>
    <c:legend>
      <c:legendPos val="r"/>
      <c:legendEntry>
        <c:idx val="0"/>
        <c:txPr>
          <a:bodyPr/>
          <a:lstStyle/>
          <a:p>
            <a:pPr>
              <a:defRPr b="1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b="1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b="1"/>
            </a:pPr>
            <a:endParaRPr lang="ru-RU"/>
          </a:p>
        </c:txPr>
      </c:legendEntry>
      <c:layout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0.18606</cdr:x>
      <cdr:y>0.94366</cdr:y>
    </cdr:from>
    <cdr:to>
      <cdr:x>0.33606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34197" y="3835039"/>
          <a:ext cx="914400" cy="2289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15080E7-16FE-4C0F-B5C3-755B2A2A64E4}" type="datetimeFigureOut">
              <a:rPr lang="ru-RU" smtClean="0"/>
              <a:pPr/>
              <a:t>05.12.2017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9F8298D-FAFA-4D29-BAF3-24B4081983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620688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i="1" cap="all" dirty="0" err="1" smtClean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Морально–етичне</a:t>
            </a:r>
            <a:r>
              <a:rPr lang="uk-UA" sz="3200" i="1" cap="all" dirty="0" smtClean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 </a:t>
            </a:r>
            <a:r>
              <a:rPr lang="uk-UA" sz="3200" i="1" cap="all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виховання дошкільників за казками  </a:t>
            </a:r>
            <a:br>
              <a:rPr lang="uk-UA" sz="3200" i="1" cap="all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</a:br>
            <a:r>
              <a:rPr lang="uk-UA" sz="3200" i="1" cap="all" dirty="0">
                <a:solidFill>
                  <a:srgbClr val="2127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В. Сухомлинського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4048" y="3399942"/>
            <a:ext cx="3871581" cy="2382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4E67C8"/>
              </a:buClr>
              <a:buSzPct val="70000"/>
            </a:pPr>
            <a:r>
              <a:rPr lang="uk-UA" sz="2400" dirty="0">
                <a:solidFill>
                  <a:srgbClr val="212745">
                    <a:shade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 досвіду роботи вихователя дошкільного відділення </a:t>
            </a:r>
          </a:p>
          <a:p>
            <a:pPr lvl="0" algn="ctr">
              <a:spcBef>
                <a:spcPct val="20000"/>
              </a:spcBef>
              <a:buClr>
                <a:srgbClr val="4E67C8"/>
              </a:buClr>
              <a:buSzPct val="70000"/>
            </a:pPr>
            <a:r>
              <a:rPr lang="uk-UA" sz="2400" dirty="0">
                <a:solidFill>
                  <a:srgbClr val="212745">
                    <a:shade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uk-UA" sz="2400" dirty="0" err="1">
                <a:solidFill>
                  <a:srgbClr val="212745">
                    <a:shade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Обілемиць</a:t>
            </a:r>
            <a:r>
              <a:rPr lang="uk-UA" sz="2400" dirty="0">
                <a:solidFill>
                  <a:srgbClr val="212745">
                    <a:shade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Юлії Володимирівни</a:t>
            </a:r>
            <a:endParaRPr lang="ru-RU" sz="2400" dirty="0">
              <a:solidFill>
                <a:srgbClr val="212745">
                  <a:shade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2050" name="Picture 2" descr="C:\Users\Пользователь\Desktop\фото на презентацыю\image (17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54" y="2492896"/>
            <a:ext cx="4996087" cy="3456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32280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64475" y="215642"/>
            <a:ext cx="828092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АКТУАЛЬН</a:t>
            </a:r>
            <a:r>
              <a:rPr lang="uk-UA" sz="2400" dirty="0" smtClean="0">
                <a:latin typeface="Arial Black" pitchFamily="34" charset="0"/>
              </a:rPr>
              <a:t>ІСТЬ ПРОБЛЕМИ  МОРАЛЬНО-ЕТИЧНОГО ВИХОВАННЯ ДОШКІЛЬНИКІВ НА СУЧАСНОМУ ЕТАПІ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9233" y="1700808"/>
            <a:ext cx="823536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" indent="342900" algn="just">
              <a:spcAft>
                <a:spcPts val="0"/>
              </a:spcAft>
            </a:pPr>
            <a:r>
              <a:rPr lang="uk-UA" sz="2400" b="1" dirty="0">
                <a:latin typeface="Times New Roman"/>
                <a:ea typeface="Times New Roman"/>
                <a:cs typeface="Times New Roman"/>
              </a:rPr>
              <a:t>ХХ століття  залишило нам у </a:t>
            </a:r>
            <a:r>
              <a:rPr lang="uk-UA" sz="2400" b="1" dirty="0" smtClean="0">
                <a:latin typeface="Times New Roman"/>
                <a:ea typeface="Times New Roman"/>
                <a:cs typeface="Times New Roman"/>
              </a:rPr>
              <a:t>спадок разом із цінними набутками цивілізації безліч негативних явищ. Ціннісні </a:t>
            </a:r>
            <a:r>
              <a:rPr lang="uk-UA" sz="2400" b="1" dirty="0">
                <a:latin typeface="Times New Roman"/>
                <a:ea typeface="Times New Roman"/>
                <a:cs typeface="Times New Roman"/>
              </a:rPr>
              <a:t>орієнтації молоді катастрофічно змінюються, стають дедалі </a:t>
            </a:r>
            <a:r>
              <a:rPr lang="uk-UA" sz="2400" b="1" dirty="0" err="1">
                <a:latin typeface="Times New Roman"/>
                <a:ea typeface="Times New Roman"/>
                <a:cs typeface="Times New Roman"/>
              </a:rPr>
              <a:t>меркантильнішими</a:t>
            </a:r>
            <a:r>
              <a:rPr lang="uk-UA" sz="2400" b="1" dirty="0">
                <a:latin typeface="Times New Roman"/>
                <a:ea typeface="Times New Roman"/>
                <a:cs typeface="Times New Roman"/>
              </a:rPr>
              <a:t>. Нівелюються такі  моральні чесноти, як: любов, доброта, чуйність, доброзичливість. </a:t>
            </a:r>
            <a:endParaRPr lang="uk-UA" sz="2400" b="1" dirty="0" smtClean="0">
              <a:latin typeface="Times New Roman"/>
              <a:ea typeface="Times New Roman"/>
              <a:cs typeface="Times New Roman"/>
            </a:endParaRPr>
          </a:p>
          <a:p>
            <a:pPr marL="97155" indent="342900" algn="just">
              <a:spcAft>
                <a:spcPts val="0"/>
              </a:spcAft>
            </a:pPr>
            <a:endParaRPr lang="ru-RU" b="1" dirty="0">
              <a:latin typeface="Calibri"/>
              <a:ea typeface="Calibri"/>
              <a:cs typeface="Times New Roman"/>
            </a:endParaRPr>
          </a:p>
          <a:p>
            <a:pPr algn="just"/>
            <a:r>
              <a:rPr lang="uk-UA" sz="2400" b="1" dirty="0">
                <a:latin typeface="Times New Roman"/>
                <a:ea typeface="Times New Roman"/>
              </a:rPr>
              <a:t>Сьогодні  лише 10-20% старших дошкільнят здатні виявити чуйність до слабших за себе, без зовнішніх спонукань прийти на допомогу, добровільно взяти на себе частину чиїхось труднощів, поділитися чимось, не чекаючи на винагороду</a:t>
            </a:r>
            <a:r>
              <a:rPr lang="uk-UA" dirty="0"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6807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73B5~1\AppData\Local\Temp\Rar$DIa0.617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31410" y="332656"/>
            <a:ext cx="70290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</a:rPr>
              <a:t>ПРИЧИНИ, ЯК</a:t>
            </a:r>
            <a:r>
              <a:rPr lang="uk-UA" sz="2400" b="1" dirty="0" smtClean="0">
                <a:latin typeface="Arial Black" pitchFamily="34" charset="0"/>
              </a:rPr>
              <a:t>І ЗУМОВЛЮЮТЬ НИЗЬКИЙ РІВЕНЬ МОРАЛЬНО – ЕТИЧНИХ НОРМ  У ДОШКІЛЬНИКІВ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91680" y="1772816"/>
            <a:ext cx="69847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bg2">
                    <a:lumMod val="10000"/>
                  </a:schemeClr>
                </a:solidFill>
              </a:rPr>
              <a:t>Економічна нестабільність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bg2">
                    <a:lumMod val="10000"/>
                  </a:schemeClr>
                </a:solidFill>
              </a:rPr>
              <a:t>Соціальна незахищеність  громадян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bg2">
                    <a:lumMod val="10000"/>
                  </a:schemeClr>
                </a:solidFill>
              </a:rPr>
              <a:t>Духовна криза в суспільстві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bg2">
                    <a:lumMod val="10000"/>
                  </a:schemeClr>
                </a:solidFill>
              </a:rPr>
              <a:t>Загострення міжнаціональних  суперечностей та конфліктів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</a:rPr>
              <a:t>Низький рівень педагогічної  освіти батьків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</a:rPr>
              <a:t>Втрата моральних цінностей батьками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</a:rPr>
              <a:t>Агресія та насильство в сім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</a:rPr>
              <a:t>’</a:t>
            </a: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</a:rPr>
              <a:t>ї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</a:rPr>
              <a:t>Негативний вплив інформаційного простору на дитину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258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7" y="3902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382012"/>
            <a:ext cx="784887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800" b="1" dirty="0">
                <a:solidFill>
                  <a:schemeClr val="tx2">
                    <a:lumMod val="50000"/>
                  </a:schemeClr>
                </a:solidFill>
              </a:rPr>
              <a:t>Мета роботи</a:t>
            </a:r>
          </a:p>
          <a:p>
            <a:pPr marL="342900" lvl="0" indent="-342900">
              <a:buFontTx/>
              <a:buChar char="-"/>
            </a:pP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Формування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позитивного ставлення до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дотри­мання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моральних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норм і негативного - до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їх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порушень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на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основі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аналізу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ситуацій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,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які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діти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спостерігають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у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житті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й з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якими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щоденно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сти­каються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у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міжособистісному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спілкуванні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51720" y="2996952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Розвиток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емоцій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і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моральних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почуттів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дитини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(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від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переживань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до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вищих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почуттів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) як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основи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/>
              </a:rPr>
              <a:t> морального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/>
              </a:rPr>
              <a:t>виховання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4365104"/>
            <a:ext cx="7920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Вироблення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у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вихованців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звички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до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моральної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  <a:latin typeface="Times New Roman"/>
              </a:rPr>
              <a:t>поведінки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,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поваги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до норм,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які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регулюють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їхні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повсякденні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стосунки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,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виховання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культури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спілкування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,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  <a:latin typeface="Times New Roman"/>
              </a:rPr>
              <a:t>спільної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діяльності.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010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73B5~1\AppData\Local\Temp\Rar$DIa0.617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flipH="1">
            <a:off x="1331639" y="397257"/>
            <a:ext cx="70567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</a:rPr>
              <a:t>ПЕДАГОГІЧНІ УМОВИ МОРАЛЬНОГО ФОРМУВАННЯ ОСОБИСТОСТІ ДОШКІЛЬНИКІВ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39" y="1772816"/>
            <a:ext cx="74367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33425" indent="-504825" algn="just"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Verdana"/>
                <a:ea typeface="Times New Roman"/>
                <a:cs typeface="Times New Roman"/>
              </a:rPr>
              <a:t>-</a:t>
            </a:r>
            <a:r>
              <a:rPr lang="uk-UA" sz="2400" dirty="0">
                <a:solidFill>
                  <a:srgbClr val="000000"/>
                </a:solidFill>
                <a:latin typeface="Verdana"/>
                <a:ea typeface="Times New Roman"/>
                <a:cs typeface="Times New Roman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чітка постановка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виховних завдань,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      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спямованих на створення гуманних взаємин у дитячому колективі;</a:t>
            </a:r>
            <a:endParaRPr lang="ru-RU" sz="1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733425" indent="-504825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  </a:t>
            </a:r>
            <a:r>
              <a:rPr lang="uk-UA" sz="2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	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гуманне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ставлення вихователя до дітей, прагнення зрозуміти дитину, її стан, мотиви вчинків;</a:t>
            </a:r>
            <a:endParaRPr lang="ru-RU" sz="16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733425" indent="-504825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 </a:t>
            </a:r>
            <a:r>
              <a:rPr lang="uk-UA" sz="2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	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створення умов для активної діяльності дітей, що формує доброзичливі взаємини, принципи колективізму.</a:t>
            </a:r>
            <a:endParaRPr lang="ru-RU" sz="16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628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sukmanyuk.ucoz.ua/1/napramok_dialnosty_1-1-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12915"/>
            <a:ext cx="3455206" cy="42760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48953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2800" b="1" dirty="0">
                <a:solidFill>
                  <a:srgbClr val="002060"/>
                </a:solidFill>
              </a:rPr>
              <a:t>КАЗКА – ЦЕ БЛАГОДАТНЕ І НІЧИМ НЕ  ЗАМІННЕ ДЖЕРЕЛО ВИХОВАННЯ ДИТИНИ</a:t>
            </a:r>
          </a:p>
          <a:p>
            <a:pPr lvl="0" algn="ctr"/>
            <a:r>
              <a:rPr lang="uk-UA" sz="2800" b="1" dirty="0">
                <a:solidFill>
                  <a:srgbClr val="002060"/>
                </a:solidFill>
              </a:rPr>
              <a:t>В.О. Сухомлинський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3316" name="Picture 4" descr="http://img1.labirint.ru/books41/400129/b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7974">
            <a:off x="899591" y="2936382"/>
            <a:ext cx="2376264" cy="36724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17318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23928" y="260518"/>
            <a:ext cx="3950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Arial Black" pitchFamily="34" charset="0"/>
              </a:rPr>
              <a:t>ЕТАПИ РОБОТИ З КАЗКОЮ </a:t>
            </a:r>
            <a:endParaRPr lang="ru-RU" sz="2400" b="1" dirty="0">
              <a:latin typeface="Arial Black" pitchFamily="34" charset="0"/>
            </a:endParaRPr>
          </a:p>
        </p:txBody>
      </p:sp>
      <p:pic>
        <p:nvPicPr>
          <p:cNvPr id="8" name="Picture 2" descr="http://img1.liveinternet.ru/images/attach/c/8/101/663/101663039_5111852_laksiq10____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0896">
            <a:off x="479562" y="620029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96172" y="1091515"/>
            <a:ext cx="4732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</a:rPr>
              <a:t>Читання казки, бесіди за змістом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Пользователь\Desktop\фото юля\20170328_0927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93155" y="1638955"/>
            <a:ext cx="4211960" cy="25271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2425" y="3981465"/>
            <a:ext cx="3127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Дидактичні ігри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Пользователь\Desktop\фото на презентацыю\image (14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804" y="4166131"/>
            <a:ext cx="3836392" cy="26540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7143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95736" y="404664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</a:rPr>
              <a:t>Творче відображення: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</a:rPr>
              <a:t> виготовлення героїв казок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</a:rPr>
              <a:t>Зображувальна діяльність;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Пользователь\Desktop\фото юля\20170421_0855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57" y="2636912"/>
            <a:ext cx="4127443" cy="24764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ользователь\Desktop\фото юля\20170421_0853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44824"/>
            <a:ext cx="3923928" cy="23543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Пользователь\Desktop\фото юля\20170421_09262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09371">
            <a:off x="609618" y="4478376"/>
            <a:ext cx="3779912" cy="22679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873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886" y="563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91880" y="260648"/>
            <a:ext cx="41764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ТЕАТРАЛІЗОВАНА ДІЯЛЬНІСТЬ:</a:t>
            </a:r>
          </a:p>
          <a:p>
            <a:pPr marL="285750" indent="-285750">
              <a:buFontTx/>
              <a:buChar char="-"/>
            </a:pP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ЛЯЛЬКОВИЙ ТЕАТР</a:t>
            </a:r>
          </a:p>
          <a:p>
            <a:pPr marL="285750" indent="-285750">
              <a:buFontTx/>
              <a:buChar char="-"/>
            </a:pPr>
            <a:r>
              <a:rPr lang="uk-UA" sz="2000" b="1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ІГРИ – ДРАМАТИЗАЦІЇ</a:t>
            </a:r>
          </a:p>
          <a:p>
            <a:pPr marL="285750" indent="-285750">
              <a:buFontTx/>
              <a:buChar char="-"/>
            </a:pPr>
            <a:r>
              <a:rPr lang="uk-UA" sz="2000" b="1" dirty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МУЗИЧНІ РОЗВАГИ</a:t>
            </a:r>
          </a:p>
          <a:p>
            <a:pPr marL="285750" indent="-285750">
              <a:buFontTx/>
              <a:buChar char="-"/>
            </a:pP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ІНСЦЕНУВАННЯ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3074" name="Picture 2" descr="C:\Users\Пользователь\Desktop\фото юля\20170421_0919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9499">
            <a:off x="5436096" y="1841376"/>
            <a:ext cx="3371867" cy="20231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Пользователь\Desktop\фото на презентацыю\IMG_03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1224504"/>
            <a:ext cx="3419872" cy="25649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Пользователь\Desktop\фото на презентацыю\image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559" y="4056305"/>
            <a:ext cx="3928671" cy="2717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Пользователь\Desktop\новый год 2 группа\IMG_328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2404">
            <a:off x="539552" y="3662822"/>
            <a:ext cx="3851920" cy="28889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7004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6308" y="1511329"/>
            <a:ext cx="4665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МЕТОДИЧНІ РОЗРОБКИ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2708920"/>
            <a:ext cx="84249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- Рекомендації для батьків  щодо </a:t>
            </a:r>
          </a:p>
          <a:p>
            <a:r>
              <a:rPr lang="uk-UA" sz="2000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виховання у дітей морально – етичних норм.</a:t>
            </a:r>
          </a:p>
          <a:p>
            <a:r>
              <a:rPr lang="uk-UA" sz="2000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- Поради батькам « Правила  читання казок»</a:t>
            </a:r>
          </a:p>
          <a:p>
            <a:r>
              <a:rPr lang="uk-UA" sz="2000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- Консультація для батьків «Заохочення дітей до самовиховання казкою»</a:t>
            </a:r>
          </a:p>
          <a:p>
            <a:r>
              <a:rPr lang="uk-UA" sz="2000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- Каталог творів  В.Сухомлинського з виховання загальнолюдських якостей</a:t>
            </a:r>
          </a:p>
          <a:p>
            <a:r>
              <a:rPr lang="uk-UA" sz="2000" dirty="0" smtClean="0"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- Методичні рекомендації для педагогів «Казко-терапія  як важливий чинник  формування морального  виховання дитини»</a:t>
            </a:r>
            <a:endParaRPr lang="ru-RU" sz="2000" dirty="0">
              <a:solidFill>
                <a:schemeClr val="accent4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26" name="Picture 2" descr="http://bc-sut.at.ua/metodkabinet/metodis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979" y="75713"/>
            <a:ext cx="3023927" cy="30239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5026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3" y="-205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744276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ПОРІВНЯЛЬНА ОЦІНКА УСВІДОМЛЕННЯ МОРАЛЬНИХ НОРМ ДІТЕЙ ГРУПИ «ВИШЕНЬКА»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8448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1067013126"/>
              </p:ext>
            </p:extLst>
          </p:nvPr>
        </p:nvGraphicFramePr>
        <p:xfrm>
          <a:off x="1493587" y="1826209"/>
          <a:ext cx="6102750" cy="39790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28262" y="579597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Вересень 2015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26669" y="5795972"/>
            <a:ext cx="1830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Березень 2017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163233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9792" y="361741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На 2017-2018 </a:t>
            </a:r>
            <a:r>
              <a:rPr lang="uk-UA" sz="2400" dirty="0" err="1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н.р</a:t>
            </a:r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. планую такі форми роботи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Рисунок 3" descr="http://img-fotki.yandex.ru/get/5412/136487634.6/0_6d62d_7d0d1752_L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655"/>
            <a:ext cx="2602260" cy="283009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339752" y="1533418"/>
            <a:ext cx="6408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rgbClr val="C00000"/>
                </a:solidFill>
              </a:rPr>
              <a:t>Розвага «Школа добра»</a:t>
            </a:r>
          </a:p>
          <a:p>
            <a:pPr marL="285750" indent="-285750">
              <a:buFontTx/>
              <a:buChar char="-"/>
            </a:pPr>
            <a:r>
              <a:rPr lang="uk-UA" sz="2400" b="1" dirty="0">
                <a:solidFill>
                  <a:srgbClr val="C00000"/>
                </a:solidFill>
              </a:rPr>
              <a:t> </a:t>
            </a:r>
            <a:r>
              <a:rPr lang="uk-UA" sz="2400" b="1" dirty="0" smtClean="0">
                <a:solidFill>
                  <a:srgbClr val="C00000"/>
                </a:solidFill>
              </a:rPr>
              <a:t>Свято «Подорож казками»</a:t>
            </a:r>
          </a:p>
          <a:p>
            <a:pPr marL="285750" indent="-285750">
              <a:buFontTx/>
              <a:buChar char="-"/>
            </a:pPr>
            <a:r>
              <a:rPr lang="uk-UA" sz="2400" b="1" dirty="0">
                <a:solidFill>
                  <a:srgbClr val="C00000"/>
                </a:solidFill>
              </a:rPr>
              <a:t> </a:t>
            </a:r>
            <a:r>
              <a:rPr lang="uk-UA" sz="2400" b="1" dirty="0" smtClean="0">
                <a:solidFill>
                  <a:srgbClr val="C00000"/>
                </a:solidFill>
              </a:rPr>
              <a:t>Виготовлення художньої книги з ілюстраціями  за творами В.Сухомлинського</a:t>
            </a:r>
          </a:p>
          <a:p>
            <a:r>
              <a:rPr lang="uk-UA" sz="2400" b="1" dirty="0" smtClean="0">
                <a:solidFill>
                  <a:srgbClr val="C00000"/>
                </a:solidFill>
              </a:rPr>
              <a:t>- Виставка сімейних робіт за творами В.Сухомлинського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4" descr="https://i.ytimg.com/vi/pYirZ22Ah48/maxresdefaul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6258">
            <a:off x="3878873" y="3986210"/>
            <a:ext cx="4425222" cy="24891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7398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73B5~1\AppData\Local\Temp\Rar$DIa0.129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980728"/>
            <a:ext cx="705678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ДЯКУЮ ЗА УВАГУ</a:t>
            </a:r>
            <a:endParaRPr lang="ru-RU" sz="6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97969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5" name="Рисунок 4" descr="http://maam.ru/upload/blogs/c380f8f56e24260c53bb23ccf0543c31.jpg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996952"/>
            <a:ext cx="5328592" cy="38610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7301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1152</TotalTime>
  <Words>396</Words>
  <Application>Microsoft Office PowerPoint</Application>
  <PresentationFormat>Экран (4:3)</PresentationFormat>
  <Paragraphs>53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Морально –етичне виховання дошкільників за казками   В. Сухомлинського</dc:title>
  <dc:creator>Пользователь</dc:creator>
  <cp:lastModifiedBy>Admin1</cp:lastModifiedBy>
  <cp:revision>46</cp:revision>
  <dcterms:created xsi:type="dcterms:W3CDTF">2017-04-19T10:15:06Z</dcterms:created>
  <dcterms:modified xsi:type="dcterms:W3CDTF">2017-12-05T10:50:00Z</dcterms:modified>
</cp:coreProperties>
</file>