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20"/>
  </p:notesMasterIdLst>
  <p:sldIdLst>
    <p:sldId id="266" r:id="rId2"/>
    <p:sldId id="256" r:id="rId3"/>
    <p:sldId id="257" r:id="rId4"/>
    <p:sldId id="267" r:id="rId5"/>
    <p:sldId id="268" r:id="rId6"/>
    <p:sldId id="258" r:id="rId7"/>
    <p:sldId id="259" r:id="rId8"/>
    <p:sldId id="278" r:id="rId9"/>
    <p:sldId id="261" r:id="rId10"/>
    <p:sldId id="272" r:id="rId11"/>
    <p:sldId id="270" r:id="rId12"/>
    <p:sldId id="271" r:id="rId13"/>
    <p:sldId id="269" r:id="rId14"/>
    <p:sldId id="274" r:id="rId15"/>
    <p:sldId id="275" r:id="rId16"/>
    <p:sldId id="277" r:id="rId17"/>
    <p:sldId id="265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Rg st="1" end="18"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C9A4E4"/>
    <a:srgbClr val="BBEFF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835" autoAdjust="0"/>
    <p:restoredTop sz="94717" autoAdjust="0"/>
  </p:normalViewPr>
  <p:slideViewPr>
    <p:cSldViewPr>
      <p:cViewPr>
        <p:scale>
          <a:sx n="100" d="100"/>
          <a:sy n="100" d="100"/>
        </p:scale>
        <p:origin x="-324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4DD8C8-ED8B-4895-B46A-D93DB6B2F9FD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8B66E5-9719-438B-9386-3199660837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1835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B66E5-9719-438B-9386-3199660837C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78006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B66E5-9719-438B-9386-3199660837C2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44521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B66E5-9719-438B-9386-3199660837C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36900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B66E5-9719-438B-9386-3199660837C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38539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B66E5-9719-438B-9386-3199660837C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08872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B66E5-9719-438B-9386-3199660837C2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2285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228BE-97F6-4422-B975-5CAB9E300BA4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092D8-9723-43D8-945F-D810E7E608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228BE-97F6-4422-B975-5CAB9E300BA4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092D8-9723-43D8-945F-D810E7E608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228BE-97F6-4422-B975-5CAB9E300BA4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092D8-9723-43D8-945F-D810E7E608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228BE-97F6-4422-B975-5CAB9E300BA4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092D8-9723-43D8-945F-D810E7E608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228BE-97F6-4422-B975-5CAB9E300BA4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092D8-9723-43D8-945F-D810E7E608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228BE-97F6-4422-B975-5CAB9E300BA4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092D8-9723-43D8-945F-D810E7E608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228BE-97F6-4422-B975-5CAB9E300BA4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092D8-9723-43D8-945F-D810E7E608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228BE-97F6-4422-B975-5CAB9E300BA4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092D8-9723-43D8-945F-D810E7E608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228BE-97F6-4422-B975-5CAB9E300BA4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092D8-9723-43D8-945F-D810E7E608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228BE-97F6-4422-B975-5CAB9E300BA4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092D8-9723-43D8-945F-D810E7E608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228BE-97F6-4422-B975-5CAB9E300BA4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092D8-9723-43D8-945F-D810E7E608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1D228BE-97F6-4422-B975-5CAB9E300BA4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7F092D8-9723-43D8-945F-D810E7E608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.pn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37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8" y="692696"/>
            <a:ext cx="657103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latin typeface="Comic Sans MS" pitchFamily="66" charset="0"/>
              </a:rPr>
              <a:t>C</a:t>
            </a:r>
            <a:r>
              <a:rPr lang="uk-UA" sz="4800" b="1" dirty="0" smtClean="0">
                <a:solidFill>
                  <a:srgbClr val="FF0000"/>
                </a:solidFill>
                <a:latin typeface="Comic Sans MS" pitchFamily="66" charset="0"/>
              </a:rPr>
              <a:t>ІМ</a:t>
            </a:r>
            <a:r>
              <a:rPr lang="en-US" sz="4800" b="1" dirty="0" smtClean="0">
                <a:solidFill>
                  <a:srgbClr val="FF0000"/>
                </a:solidFill>
                <a:latin typeface="Comic Sans MS" pitchFamily="66" charset="0"/>
              </a:rPr>
              <a:t>’</a:t>
            </a:r>
            <a:r>
              <a:rPr lang="uk-UA" sz="4800" b="1" dirty="0" smtClean="0">
                <a:solidFill>
                  <a:srgbClr val="FF0000"/>
                </a:solidFill>
                <a:latin typeface="Comic Sans MS" pitchFamily="66" charset="0"/>
              </a:rPr>
              <a:t>Я НА ЗАХИСТІ </a:t>
            </a:r>
          </a:p>
          <a:p>
            <a:pPr algn="ctr"/>
            <a:r>
              <a:rPr lang="uk-UA" sz="4800" b="1" dirty="0" smtClean="0">
                <a:solidFill>
                  <a:srgbClr val="FF0000"/>
                </a:solidFill>
                <a:latin typeface="Comic Sans MS" pitchFamily="66" charset="0"/>
              </a:rPr>
              <a:t>ПРАВ ДИТИНИ</a:t>
            </a:r>
            <a:endParaRPr lang="ru-RU" sz="4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2050" name="Picture 2" descr="http://wagnerfamilydentistry.com/img/photo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1052" y="3137917"/>
            <a:ext cx="4198858" cy="3132348"/>
          </a:xfrm>
          <a:prstGeom prst="rect">
            <a:avLst/>
          </a:prstGeom>
          <a:noFill/>
          <a:effectLst>
            <a:softEdge rad="63500"/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5229200"/>
            <a:ext cx="6317939" cy="151216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788024" y="382692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ідготувала</a:t>
            </a:r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вихователь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ru-RU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вищо</a:t>
            </a:r>
            <a:r>
              <a:rPr lang="uk-UA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ї </a:t>
            </a:r>
            <a:r>
              <a:rPr lang="ru-RU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категорії</a:t>
            </a:r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онецького</a:t>
            </a:r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ДНЗ(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ясла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-садок)№</a:t>
            </a:r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uk-UA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uk-UA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Балаклійського</a:t>
            </a:r>
            <a:r>
              <a:rPr lang="uk-UA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району</a:t>
            </a:r>
          </a:p>
          <a:p>
            <a:pPr lvl="0" algn="ctr">
              <a:spcBef>
                <a:spcPct val="0"/>
              </a:spcBef>
              <a:defRPr/>
            </a:pPr>
            <a:r>
              <a:rPr lang="uk-UA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Харківської області</a:t>
            </a:r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Міхно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Людмила Ми</a:t>
            </a:r>
            <a:r>
              <a:rPr lang="uk-UA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колаївна</a:t>
            </a:r>
            <a:endParaRPr lang="ru-RU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728" y="2571744"/>
            <a:ext cx="3857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rgbClr val="C00000"/>
                </a:solidFill>
                <a:latin typeface="Comic Sans MS" pitchFamily="66" charset="0"/>
              </a:rPr>
              <a:t>Просвітницька</a:t>
            </a:r>
            <a:r>
              <a:rPr lang="uk-UA" dirty="0" smtClean="0">
                <a:solidFill>
                  <a:srgbClr val="C00000"/>
                </a:solidFill>
              </a:rPr>
              <a:t> робота з батьками</a:t>
            </a:r>
            <a:endParaRPr lang="uk-UA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4873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 advClick="0" advTm="3000">
        <p:wipe/>
      </p:transition>
    </mc:Choice>
    <mc:Fallback>
      <p:transition spd="slow" advClick="0" advTm="3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32657"/>
            <a:ext cx="3024336" cy="396044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C:\Users\Администратор\Pictures\2017-03-14\00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997241">
            <a:off x="142128" y="2939269"/>
            <a:ext cx="3313981" cy="3249015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4" name="Рисунок 3" descr="C:\Users\Администратор\Pictures\2017-03-14\00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68971">
            <a:off x="5788394" y="2614363"/>
            <a:ext cx="3058483" cy="3350144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sp>
        <p:nvSpPr>
          <p:cNvPr id="2" name="TextBox 1"/>
          <p:cNvSpPr txBox="1"/>
          <p:nvPr/>
        </p:nvSpPr>
        <p:spPr>
          <a:xfrm rot="20376095">
            <a:off x="125465" y="1132263"/>
            <a:ext cx="27712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Конкурс: </a:t>
            </a:r>
          </a:p>
          <a:p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  <a:p>
            <a:endParaRPr lang="ru-RU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           «РОДИННЕ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1280079">
            <a:off x="6144289" y="1503458"/>
            <a:ext cx="2054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 ДЕРЕВО»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447555"/>
            <a:ext cx="9144000" cy="1509837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32657"/>
            <a:ext cx="1859632" cy="15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84441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5000">
        <p:pull/>
      </p:transition>
    </mc:Choice>
    <mc:Fallback>
      <p:transition spd="slow" advClick="0" advTm="5000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chervonodon-dnz1.edu.kh.ua/files2/photogallery/1239/P1030477.JPG?size=100&amp;height=300&amp;width=39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140968"/>
            <a:ext cx="3762375" cy="282892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457376"/>
            <a:ext cx="9144000" cy="15621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3196" y="3248877"/>
            <a:ext cx="1216808" cy="1203704"/>
          </a:xfrm>
          <a:prstGeom prst="rect">
            <a:avLst/>
          </a:prstGeom>
        </p:spPr>
      </p:pic>
      <p:pic>
        <p:nvPicPr>
          <p:cNvPr id="8" name="Рисунок 7" descr="http://chervonodon-dnz1.edu.kh.ua/files2/photogallery/1239/P1030495.JPG?size=100&amp;height=300&amp;width=39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820514"/>
            <a:ext cx="3762375" cy="282892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127000"/>
          </a:effectLst>
        </p:spPr>
      </p:pic>
      <p:sp>
        <p:nvSpPr>
          <p:cNvPr id="10" name="TextBox 9"/>
          <p:cNvSpPr txBox="1"/>
          <p:nvPr/>
        </p:nvSpPr>
        <p:spPr>
          <a:xfrm rot="659527" flipH="1">
            <a:off x="5224022" y="1469748"/>
            <a:ext cx="2952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ДЕНЬ ЗАХИСТУ ДІТЕЙ</a:t>
            </a:r>
          </a:p>
          <a:p>
            <a:pPr algn="ctr"/>
            <a:endParaRPr lang="uk-UA" b="1" dirty="0">
              <a:solidFill>
                <a:srgbClr val="FF0000"/>
              </a:solidFill>
              <a:latin typeface="Comic Sans MS" pitchFamily="66" charset="0"/>
            </a:endParaRPr>
          </a:p>
          <a:p>
            <a:pPr algn="ctr"/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Родинне свято</a:t>
            </a:r>
          </a:p>
        </p:txBody>
      </p:sp>
      <p:pic>
        <p:nvPicPr>
          <p:cNvPr id="1026" name="Picture 2" descr="http://detki192.umi.ru/images/cms/data/deti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44308" y="12229"/>
            <a:ext cx="1785974" cy="161657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78681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5000">
        <p:circle/>
      </p:transition>
    </mc:Choice>
    <mc:Fallback>
      <p:transition spd="slow" advClick="0" advTm="5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фото\DSCN1270.JPG"/>
          <p:cNvPicPr/>
          <p:nvPr/>
        </p:nvPicPr>
        <p:blipFill rotWithShape="1">
          <a:blip r:embed="rId2" cstate="print">
            <a:lum bright="20000" contrast="30000"/>
          </a:blip>
          <a:srcRect l="4789" t="6785"/>
          <a:stretch/>
        </p:blipFill>
        <p:spPr bwMode="auto">
          <a:xfrm>
            <a:off x="509861" y="2348880"/>
            <a:ext cx="4505380" cy="30986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 descr="F:\фото\DSCN1260.JPG"/>
          <p:cNvPicPr/>
          <p:nvPr/>
        </p:nvPicPr>
        <p:blipFill rotWithShape="1">
          <a:blip r:embed="rId3" cstate="print"/>
          <a:srcRect l="17980"/>
          <a:stretch/>
        </p:blipFill>
        <p:spPr bwMode="auto">
          <a:xfrm>
            <a:off x="4786314" y="357166"/>
            <a:ext cx="3882777" cy="29908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447555"/>
            <a:ext cx="9144000" cy="150983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9862" y="836712"/>
            <a:ext cx="43301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  <a:latin typeface="Comic Sans MS" pitchFamily="66" charset="0"/>
              </a:rPr>
              <a:t>Заняття «Моя сім</a:t>
            </a:r>
            <a:r>
              <a:rPr lang="en-US" sz="2800" b="1" dirty="0" smtClean="0">
                <a:solidFill>
                  <a:srgbClr val="FF0000"/>
                </a:solidFill>
                <a:latin typeface="Comic Sans MS" pitchFamily="66" charset="0"/>
              </a:rPr>
              <a:t>’</a:t>
            </a:r>
            <a:r>
              <a:rPr lang="uk-UA" sz="2800" b="1" dirty="0" smtClean="0">
                <a:solidFill>
                  <a:srgbClr val="FF0000"/>
                </a:solidFill>
                <a:latin typeface="Comic Sans MS" pitchFamily="66" charset="0"/>
              </a:rPr>
              <a:t>я»</a:t>
            </a:r>
            <a:endParaRPr lang="ru-RU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852936"/>
            <a:ext cx="3502896" cy="28838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580112" y="5182781"/>
            <a:ext cx="2182008" cy="369332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rgbClr val="FF0000"/>
                </a:solidFill>
                <a:latin typeface="Comic Sans MS" pitchFamily="66" charset="0"/>
              </a:rPr>
              <a:t>Сім'я очима дітей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5980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Click="0" advTm="4000">
        <p14:reveal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548680"/>
            <a:ext cx="2114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7030A0"/>
                </a:solidFill>
                <a:latin typeface="Comic Sans MS" pitchFamily="66" charset="0"/>
              </a:rPr>
              <a:t>ІНТЕРАКТИВНІ:</a:t>
            </a:r>
            <a:endParaRPr lang="ru-RU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1048" y="2066307"/>
            <a:ext cx="6284469" cy="3564396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4930617"/>
            <a:ext cx="9143999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вал 6"/>
          <p:cNvSpPr/>
          <p:nvPr/>
        </p:nvSpPr>
        <p:spPr>
          <a:xfrm rot="21380407">
            <a:off x="81522" y="4543970"/>
            <a:ext cx="3409795" cy="1933359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Анкетування  «Маленьким дітям-великі права»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8" name="Овал 7"/>
          <p:cNvSpPr/>
          <p:nvPr/>
        </p:nvSpPr>
        <p:spPr>
          <a:xfrm rot="20860219">
            <a:off x="153891" y="2843268"/>
            <a:ext cx="3620387" cy="168644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B050"/>
                </a:solidFill>
                <a:latin typeface="Comic Sans MS" pitchFamily="66" charset="0"/>
              </a:rPr>
              <a:t>Круглий стіл  «Обговорюємо права дітей», «Дотримання прав дитини в сім</a:t>
            </a:r>
            <a:r>
              <a:rPr lang="en-US" dirty="0" smtClean="0">
                <a:solidFill>
                  <a:srgbClr val="00B050"/>
                </a:solidFill>
                <a:latin typeface="Comic Sans MS" pitchFamily="66" charset="0"/>
              </a:rPr>
              <a:t>’</a:t>
            </a:r>
            <a:r>
              <a:rPr lang="uk-UA" dirty="0" smtClean="0">
                <a:solidFill>
                  <a:srgbClr val="00B050"/>
                </a:solidFill>
                <a:latin typeface="Comic Sans MS" pitchFamily="66" charset="0"/>
              </a:rPr>
              <a:t>ї»</a:t>
            </a:r>
            <a:endParaRPr lang="ru-RU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9" name="Овал 8"/>
          <p:cNvSpPr/>
          <p:nvPr/>
        </p:nvSpPr>
        <p:spPr>
          <a:xfrm rot="397107">
            <a:off x="383032" y="1040341"/>
            <a:ext cx="3589867" cy="160001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70C0"/>
                </a:solidFill>
                <a:latin typeface="Comic Sans MS" pitchFamily="66" charset="0"/>
              </a:rPr>
              <a:t>Ділові ігри, конференції; тренінги;тестування: «Правопорушення серед казкових героїв»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10" name="Овал 9"/>
          <p:cNvSpPr/>
          <p:nvPr/>
        </p:nvSpPr>
        <p:spPr>
          <a:xfrm rot="411929">
            <a:off x="3402903" y="115964"/>
            <a:ext cx="3917561" cy="1488654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0000"/>
                </a:solidFill>
                <a:latin typeface="Comic Sans MS" pitchFamily="66" charset="0"/>
              </a:rPr>
              <a:t>Індивідуальні і групові бесіди; тестування «Я і моя дитина», «Які ви батьки?»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1" name="Овал 10"/>
          <p:cNvSpPr/>
          <p:nvPr/>
        </p:nvSpPr>
        <p:spPr>
          <a:xfrm rot="852203">
            <a:off x="4828538" y="1838741"/>
            <a:ext cx="3717417" cy="1755774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FF00"/>
                </a:solidFill>
                <a:latin typeface="Comic Sans MS" pitchFamily="66" charset="0"/>
              </a:rPr>
              <a:t>Участь в колективних ділах ДНЗ;відвідування вдома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2" name="Овал 11"/>
          <p:cNvSpPr/>
          <p:nvPr/>
        </p:nvSpPr>
        <p:spPr>
          <a:xfrm rot="21310248">
            <a:off x="5168768" y="3739619"/>
            <a:ext cx="3700076" cy="1629619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C00000"/>
                </a:solidFill>
                <a:latin typeface="Comic Sans MS" pitchFamily="66" charset="0"/>
              </a:rPr>
              <a:t>Поштова скринька «Ваше питання-наша відповідь»</a:t>
            </a:r>
            <a:endParaRPr lang="ru-RU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382736" y="5301208"/>
            <a:ext cx="3501631" cy="1440160"/>
          </a:xfrm>
          <a:prstGeom prst="ellipse">
            <a:avLst/>
          </a:prstGeom>
          <a:solidFill>
            <a:srgbClr val="C9A4E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Бліц-вікторина: «Перш, ніж навчати інших – навчися сам», «Знавці права»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2742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0" advClick="0" advTm="15000">
        <p14:prism isContent="1"/>
      </p:transition>
    </mc:Choice>
    <mc:Fallback>
      <p:transition spd="slow" advClick="0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:\Users\Администратор\AppData\Local\Microsoft\Windows\Temporary Internet Files\Content.Word\100_259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0135" y="948094"/>
            <a:ext cx="2781300" cy="20866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8" name="TextBox 7"/>
          <p:cNvSpPr txBox="1"/>
          <p:nvPr/>
        </p:nvSpPr>
        <p:spPr>
          <a:xfrm>
            <a:off x="425166" y="116632"/>
            <a:ext cx="24112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Вправа-знайомство</a:t>
            </a:r>
          </a:p>
          <a:p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«Асоціація імені»</a:t>
            </a:r>
          </a:p>
          <a:p>
            <a:endParaRPr lang="ru-RU" dirty="0"/>
          </a:p>
        </p:txBody>
      </p:sp>
      <p:pic>
        <p:nvPicPr>
          <p:cNvPr id="9" name="Рисунок 8" descr="C:\Users\Администратор\Desktop\20170412_14534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263852" y="3645024"/>
            <a:ext cx="2980556" cy="2166898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10" name="TextBox 9"/>
          <p:cNvSpPr txBox="1"/>
          <p:nvPr/>
        </p:nvSpPr>
        <p:spPr>
          <a:xfrm>
            <a:off x="5796136" y="2821845"/>
            <a:ext cx="31325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Вправа «Підбери  </a:t>
            </a:r>
          </a:p>
          <a:p>
            <a:pPr algn="ctr"/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 приспівку або приказку»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1" name="Рисунок 10" descr="C:\Users\Администратор\AppData\Local\Microsoft\Windows\Temporary Internet Files\Content.Word\20170412_145116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385"/>
          <a:stretch/>
        </p:blipFill>
        <p:spPr bwMode="auto">
          <a:xfrm rot="5400000">
            <a:off x="2463651" y="2762314"/>
            <a:ext cx="2515995" cy="2571807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12" name="TextBox 11"/>
          <p:cNvSpPr txBox="1"/>
          <p:nvPr/>
        </p:nvSpPr>
        <p:spPr>
          <a:xfrm>
            <a:off x="3182036" y="2236222"/>
            <a:ext cx="27799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Знайомство з правами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013176"/>
            <a:ext cx="9144000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09040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 advClick="0" advTm="6000">
        <p:circle/>
      </p:transition>
    </mc:Choice>
    <mc:Fallback>
      <p:transition spd="slow" advClick="0" advTm="6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Администратор\AppData\Local\Microsoft\Windows\Temporary Internet Files\Content.Word\100_257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5858"/>
            <a:ext cx="2741930" cy="205740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" name="Рисунок 2" descr="C:\Users\Администратор\AppData\Local\Microsoft\Windows\Temporary Internet Files\Content.Word\100_257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5437"/>
          <a:stretch/>
        </p:blipFill>
        <p:spPr bwMode="auto">
          <a:xfrm>
            <a:off x="1275543" y="3068960"/>
            <a:ext cx="1900238" cy="2207895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" name="Рисунок 3" descr="C:\Users\Администратор\AppData\Local\Microsoft\Windows\Temporary Internet Files\Content.Word\100_2568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3440"/>
          <a:stretch/>
        </p:blipFill>
        <p:spPr bwMode="auto">
          <a:xfrm rot="421274">
            <a:off x="3012127" y="399503"/>
            <a:ext cx="2361644" cy="2314575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19050" y="212676"/>
            <a:ext cx="423064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Гра «Повітряна кулька»</a:t>
            </a:r>
          </a:p>
          <a:p>
            <a:r>
              <a:rPr lang="uk-UA" i="1" dirty="0" smtClean="0">
                <a:solidFill>
                  <a:srgbClr val="FF0000"/>
                </a:solidFill>
                <a:latin typeface="Comic Sans MS" pitchFamily="66" charset="0"/>
              </a:rPr>
              <a:t>(</a:t>
            </a:r>
            <a:r>
              <a:rPr lang="uk-UA" sz="1400" i="1" dirty="0" smtClean="0">
                <a:solidFill>
                  <a:srgbClr val="FF0000"/>
                </a:solidFill>
                <a:latin typeface="Comic Sans MS" pitchFamily="66" charset="0"/>
              </a:rPr>
              <a:t>треба до визначення,яке дається на листочку, </a:t>
            </a:r>
          </a:p>
          <a:p>
            <a:r>
              <a:rPr lang="uk-UA" sz="1400" i="1" dirty="0" smtClean="0">
                <a:solidFill>
                  <a:srgbClr val="FF0000"/>
                </a:solidFill>
                <a:latin typeface="Comic Sans MS" pitchFamily="66" charset="0"/>
              </a:rPr>
              <a:t>знайти відповідну кульку </a:t>
            </a:r>
          </a:p>
          <a:p>
            <a:r>
              <a:rPr lang="uk-UA" sz="1400" i="1" dirty="0">
                <a:solidFill>
                  <a:srgbClr val="FF0000"/>
                </a:solidFill>
                <a:latin typeface="Comic Sans MS" pitchFamily="66" charset="0"/>
              </a:rPr>
              <a:t>з</a:t>
            </a:r>
            <a:r>
              <a:rPr lang="uk-UA" sz="1400" i="1" dirty="0" smtClean="0">
                <a:solidFill>
                  <a:srgbClr val="FF0000"/>
                </a:solidFill>
                <a:latin typeface="Comic Sans MS" pitchFamily="66" charset="0"/>
              </a:rPr>
              <a:t> словом яке йому відповідає) </a:t>
            </a:r>
            <a:endParaRPr lang="ru-RU" sz="1400" i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7" name="Рисунок 6" descr="C:\Users\Администратор\Desktop\100_254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73205">
            <a:off x="5916805" y="1881365"/>
            <a:ext cx="2581275" cy="193675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8" name="Рисунок 7" descr="C:\Users\Администратор\AppData\Local\Microsoft\Windows\Temporary Internet Files\Content.Word\100_2552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717032"/>
            <a:ext cx="2762250" cy="2072005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013176"/>
            <a:ext cx="9144000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107959" y="836712"/>
            <a:ext cx="29418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Бліц-вікторина: </a:t>
            </a:r>
          </a:p>
          <a:p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«Казка-брехня, та в ній</a:t>
            </a:r>
          </a:p>
          <a:p>
            <a:pPr algn="ctr"/>
            <a:r>
              <a:rPr lang="uk-UA" b="1" dirty="0">
                <a:solidFill>
                  <a:srgbClr val="FF0000"/>
                </a:solidFill>
                <a:latin typeface="Comic Sans MS" pitchFamily="66" charset="0"/>
              </a:rPr>
              <a:t>н</a:t>
            </a:r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атяк»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3568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0" advClick="0" advTm="10000">
        <p:circle/>
      </p:transition>
    </mc:Choice>
    <mc:Fallback>
      <p:transition spd="slow" advClick="0" advTm="10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Администратор\AppData\Local\Microsoft\Windows\Temporary Internet Files\Content.Word\100_251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1540" y="1733575"/>
            <a:ext cx="2767330" cy="2076450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softEdge rad="31750"/>
          </a:effectLst>
        </p:spPr>
      </p:pic>
      <p:pic>
        <p:nvPicPr>
          <p:cNvPr id="6" name="Рисунок 5" descr="C:\Users\Администратор\Desktop\100_2509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9723"/>
          <a:stretch/>
        </p:blipFill>
        <p:spPr bwMode="auto">
          <a:xfrm>
            <a:off x="5292080" y="548680"/>
            <a:ext cx="2088232" cy="1971844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softEdge rad="31750"/>
          </a:effectLst>
        </p:spPr>
      </p:pic>
      <p:pic>
        <p:nvPicPr>
          <p:cNvPr id="7" name="Рисунок 6" descr="C:\Users\Администратор\AppData\Local\Microsoft\Windows\Temporary Internet Files\Content.Word\100_2520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696" b="12991"/>
          <a:stretch/>
        </p:blipFill>
        <p:spPr bwMode="auto">
          <a:xfrm>
            <a:off x="899592" y="3284984"/>
            <a:ext cx="2597646" cy="1877967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softEdge rad="63500"/>
          </a:effectLst>
        </p:spPr>
      </p:pic>
      <p:pic>
        <p:nvPicPr>
          <p:cNvPr id="8" name="Рисунок 7" descr="C:\Users\Администратор\AppData\Local\Microsoft\Windows\Temporary Internet Files\Content.Word\100_2525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796"/>
          <a:stretch/>
        </p:blipFill>
        <p:spPr bwMode="auto">
          <a:xfrm>
            <a:off x="5480272" y="3451130"/>
            <a:ext cx="2609453" cy="1711821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softEdge rad="63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91" y="5085184"/>
            <a:ext cx="9036496" cy="194421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67544" y="404664"/>
            <a:ext cx="40943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Засідання клубу молодих батьків.</a:t>
            </a:r>
          </a:p>
          <a:p>
            <a:pPr algn="ctr"/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Обговорення питання:</a:t>
            </a:r>
          </a:p>
          <a:p>
            <a:pPr algn="ctr"/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 «Покарання «за» і «проти».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4239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Click="0" advTm="4000">
        <p14:reveal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27584" y="692696"/>
            <a:ext cx="799342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  <a:latin typeface="Comic Sans MS" pitchFamily="66" charset="0"/>
              </a:rPr>
              <a:t>Робота дитячого садка з правового виховання допомагає: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uk-UA" sz="2400" dirty="0" smtClean="0">
                <a:solidFill>
                  <a:srgbClr val="7030A0"/>
                </a:solidFill>
                <a:latin typeface="Comic Sans MS" pitchFamily="66" charset="0"/>
              </a:rPr>
              <a:t>Підвищити правову компетентність батьків.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uk-UA" sz="2400" dirty="0" smtClean="0">
                <a:solidFill>
                  <a:srgbClr val="7030A0"/>
                </a:solidFill>
                <a:latin typeface="Comic Sans MS" pitchFamily="66" charset="0"/>
              </a:rPr>
              <a:t>Встановити довірливі взаємини з сім'ями вихованців </a:t>
            </a:r>
            <a:r>
              <a:rPr lang="uk-UA" sz="2400" i="1" dirty="0" smtClean="0">
                <a:solidFill>
                  <a:srgbClr val="7030A0"/>
                </a:solidFill>
                <a:latin typeface="Comic Sans MS" pitchFamily="66" charset="0"/>
              </a:rPr>
              <a:t>(що дає достовірну інформацію про емоційне благополуччя дитини в сім</a:t>
            </a:r>
            <a:r>
              <a:rPr lang="en-US" sz="2400" i="1" dirty="0" smtClean="0">
                <a:solidFill>
                  <a:srgbClr val="7030A0"/>
                </a:solidFill>
                <a:latin typeface="Comic Sans MS" pitchFamily="66" charset="0"/>
              </a:rPr>
              <a:t>’</a:t>
            </a:r>
            <a:r>
              <a:rPr lang="uk-UA" sz="2400" i="1" dirty="0" smtClean="0">
                <a:solidFill>
                  <a:srgbClr val="7030A0"/>
                </a:solidFill>
                <a:latin typeface="Comic Sans MS" pitchFamily="66" charset="0"/>
              </a:rPr>
              <a:t>ї).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uk-UA" sz="2400" dirty="0" smtClean="0">
                <a:solidFill>
                  <a:srgbClr val="7030A0"/>
                </a:solidFill>
                <a:latin typeface="Comic Sans MS" pitchFamily="66" charset="0"/>
              </a:rPr>
              <a:t>Батькам стати повноправними учасниками освітнього процесу </a:t>
            </a:r>
            <a:r>
              <a:rPr lang="uk-UA" sz="2400" i="1" dirty="0" smtClean="0">
                <a:solidFill>
                  <a:srgbClr val="7030A0"/>
                </a:solidFill>
                <a:latin typeface="Comic Sans MS" pitchFamily="66" charset="0"/>
              </a:rPr>
              <a:t>(що дозволяє виробити єдині вимоги до виховання дітей в сім</a:t>
            </a:r>
            <a:r>
              <a:rPr lang="en-US" sz="2400" i="1" dirty="0" smtClean="0">
                <a:solidFill>
                  <a:srgbClr val="7030A0"/>
                </a:solidFill>
                <a:latin typeface="Comic Sans MS" pitchFamily="66" charset="0"/>
              </a:rPr>
              <a:t>’</a:t>
            </a:r>
            <a:r>
              <a:rPr lang="uk-UA" sz="2400" i="1" dirty="0" smtClean="0">
                <a:solidFill>
                  <a:srgbClr val="7030A0"/>
                </a:solidFill>
                <a:latin typeface="Comic Sans MS" pitchFamily="66" charset="0"/>
              </a:rPr>
              <a:t>ї і в дитячому садку).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uk-UA" sz="2400" dirty="0" smtClean="0">
                <a:solidFill>
                  <a:srgbClr val="7030A0"/>
                </a:solidFill>
                <a:latin typeface="Comic Sans MS" pitchFamily="66" charset="0"/>
              </a:rPr>
              <a:t>Дітям комфортно почувати себе вдома і в дитячому садку.</a:t>
            </a:r>
          </a:p>
          <a:p>
            <a:endParaRPr lang="uk-UA" sz="2400" dirty="0" smtClean="0">
              <a:latin typeface="Comic Sans MS" pitchFamily="66" charset="0"/>
            </a:endParaRPr>
          </a:p>
          <a:p>
            <a:pPr algn="just"/>
            <a:endParaRPr lang="ru-RU" sz="2400" dirty="0">
              <a:latin typeface="Comic Sans MS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013176"/>
            <a:ext cx="9144000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06579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0" advClick="0" advTm="10000">
        <p14:prism isContent="1"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.poembook.ru/theme/f8/40/2c/75a8c3e7c61e5d990e92261401c1a3adb0b1ad1a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3242"/>
            <a:ext cx="9144000" cy="685800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013176"/>
            <a:ext cx="9144000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58330" y="1844824"/>
            <a:ext cx="72426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Comic Sans MS" pitchFamily="66" charset="0"/>
              </a:rPr>
              <a:t>Д</a:t>
            </a:r>
            <a:r>
              <a:rPr lang="ru-RU" sz="4800" b="1" dirty="0" smtClean="0">
                <a:solidFill>
                  <a:srgbClr val="FFC000"/>
                </a:solidFill>
                <a:latin typeface="Comic Sans MS" pitchFamily="66" charset="0"/>
              </a:rPr>
              <a:t>Я</a:t>
            </a:r>
            <a:r>
              <a:rPr lang="ru-RU" sz="4800" b="1" dirty="0" smtClean="0">
                <a:solidFill>
                  <a:srgbClr val="FFFF00"/>
                </a:solidFill>
                <a:latin typeface="Comic Sans MS" pitchFamily="66" charset="0"/>
              </a:rPr>
              <a:t>К</a:t>
            </a:r>
            <a:r>
              <a:rPr lang="ru-RU" sz="4800" b="1" dirty="0" smtClean="0">
                <a:solidFill>
                  <a:srgbClr val="00B050"/>
                </a:solidFill>
                <a:latin typeface="Comic Sans MS" pitchFamily="66" charset="0"/>
              </a:rPr>
              <a:t>У</a:t>
            </a:r>
            <a:r>
              <a:rPr lang="uk-UA" sz="4800" b="1" dirty="0" smtClean="0">
                <a:solidFill>
                  <a:srgbClr val="00B0F0"/>
                </a:solidFill>
                <a:latin typeface="Comic Sans MS" pitchFamily="66" charset="0"/>
              </a:rPr>
              <a:t>Є</a:t>
            </a:r>
            <a:r>
              <a:rPr lang="uk-UA" sz="4800" b="1" dirty="0" smtClean="0">
                <a:solidFill>
                  <a:srgbClr val="0070C0"/>
                </a:solidFill>
                <a:latin typeface="Comic Sans MS" pitchFamily="66" charset="0"/>
              </a:rPr>
              <a:t>М</a:t>
            </a:r>
            <a:r>
              <a:rPr lang="uk-UA" sz="4800" b="1" dirty="0" smtClean="0">
                <a:solidFill>
                  <a:srgbClr val="7030A0"/>
                </a:solidFill>
                <a:latin typeface="Comic Sans MS" pitchFamily="66" charset="0"/>
              </a:rPr>
              <a:t>О </a:t>
            </a:r>
            <a:r>
              <a:rPr lang="uk-UA" sz="4800" b="1" dirty="0" smtClean="0">
                <a:solidFill>
                  <a:srgbClr val="FF0000"/>
                </a:solidFill>
                <a:latin typeface="Comic Sans MS" pitchFamily="66" charset="0"/>
              </a:rPr>
              <a:t>З</a:t>
            </a:r>
            <a:r>
              <a:rPr lang="uk-UA" sz="4800" b="1" dirty="0" smtClean="0">
                <a:solidFill>
                  <a:srgbClr val="FFC000"/>
                </a:solidFill>
                <a:latin typeface="Comic Sans MS" pitchFamily="66" charset="0"/>
              </a:rPr>
              <a:t>А </a:t>
            </a:r>
            <a:r>
              <a:rPr lang="uk-UA" sz="4800" b="1" dirty="0" smtClean="0">
                <a:solidFill>
                  <a:srgbClr val="FFFF00"/>
                </a:solidFill>
                <a:latin typeface="Comic Sans MS" pitchFamily="66" charset="0"/>
              </a:rPr>
              <a:t>У</a:t>
            </a:r>
            <a:r>
              <a:rPr lang="uk-UA" sz="4800" b="1" dirty="0" smtClean="0">
                <a:solidFill>
                  <a:srgbClr val="00B050"/>
                </a:solidFill>
                <a:latin typeface="Comic Sans MS" pitchFamily="66" charset="0"/>
              </a:rPr>
              <a:t>В</a:t>
            </a:r>
            <a:r>
              <a:rPr lang="uk-UA" sz="4800" b="1" dirty="0" smtClean="0">
                <a:solidFill>
                  <a:srgbClr val="00B0F0"/>
                </a:solidFill>
                <a:latin typeface="Comic Sans MS" pitchFamily="66" charset="0"/>
              </a:rPr>
              <a:t>А</a:t>
            </a:r>
            <a:r>
              <a:rPr lang="uk-UA" sz="4800" b="1" dirty="0" smtClean="0">
                <a:solidFill>
                  <a:srgbClr val="0070C0"/>
                </a:solidFill>
                <a:latin typeface="Comic Sans MS" pitchFamily="66" charset="0"/>
              </a:rPr>
              <a:t>Г</a:t>
            </a:r>
            <a:r>
              <a:rPr lang="uk-UA" sz="4800" b="1" dirty="0" smtClean="0">
                <a:solidFill>
                  <a:srgbClr val="7030A0"/>
                </a:solidFill>
                <a:latin typeface="Comic Sans MS" pitchFamily="66" charset="0"/>
              </a:rPr>
              <a:t>У </a:t>
            </a:r>
            <a:r>
              <a:rPr lang="uk-UA" sz="4800" b="1" dirty="0" smtClean="0">
                <a:solidFill>
                  <a:srgbClr val="FF0000"/>
                </a:solidFill>
                <a:latin typeface="Comic Sans MS" pitchFamily="66" charset="0"/>
              </a:rPr>
              <a:t>!</a:t>
            </a:r>
            <a:r>
              <a:rPr lang="uk-UA" sz="4800" b="1" dirty="0" smtClean="0">
                <a:solidFill>
                  <a:srgbClr val="FFC000"/>
                </a:solidFill>
                <a:latin typeface="Comic Sans MS" pitchFamily="66" charset="0"/>
              </a:rPr>
              <a:t> </a:t>
            </a:r>
            <a:endParaRPr lang="ru-RU" sz="4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8988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5000">
        <p:dissolve/>
      </p:transition>
    </mc:Choice>
    <mc:Fallback>
      <p:transition spd="slow" advClick="0" advTm="5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1" y="1484784"/>
            <a:ext cx="7992888" cy="4938188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0112" y="3140967"/>
            <a:ext cx="3527304" cy="3606651"/>
          </a:xfrm>
          <a:prstGeom prst="rect">
            <a:avLst/>
          </a:prstGeom>
        </p:spPr>
      </p:pic>
      <p:sp>
        <p:nvSpPr>
          <p:cNvPr id="6" name="Текст 5"/>
          <p:cNvSpPr>
            <a:spLocks noGrp="1"/>
          </p:cNvSpPr>
          <p:nvPr>
            <p:ph type="body" idx="4294967295"/>
          </p:nvPr>
        </p:nvSpPr>
        <p:spPr>
          <a:xfrm>
            <a:off x="0" y="6309320"/>
            <a:ext cx="5981700" cy="438298"/>
          </a:xfrm>
        </p:spPr>
        <p:txBody>
          <a:bodyPr>
            <a:normAutofit fontScale="92500"/>
          </a:bodyPr>
          <a:lstStyle/>
          <a:p>
            <a:pPr marL="45720" indent="0" algn="ctr">
              <a:buNone/>
            </a:pPr>
            <a:r>
              <a:rPr lang="uk-UA" i="1" dirty="0" smtClean="0">
                <a:solidFill>
                  <a:srgbClr val="00B050"/>
                </a:solidFill>
              </a:rPr>
              <a:t>Квітка без пелюсток,що дитина без сім</a:t>
            </a:r>
            <a:r>
              <a:rPr lang="en-US" i="1" dirty="0" smtClean="0">
                <a:solidFill>
                  <a:srgbClr val="00B050"/>
                </a:solidFill>
              </a:rPr>
              <a:t>’</a:t>
            </a:r>
            <a:r>
              <a:rPr lang="uk-UA" i="1" dirty="0" smtClean="0">
                <a:solidFill>
                  <a:srgbClr val="00B050"/>
                </a:solidFill>
              </a:rPr>
              <a:t>ї.  </a:t>
            </a:r>
            <a:endParaRPr lang="ru-RU" i="1" dirty="0">
              <a:solidFill>
                <a:srgbClr val="00B05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7584" y="764704"/>
            <a:ext cx="806489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ЯКИМИ ДІТИ НАРОДЖУЮТЬСЯ –</a:t>
            </a:r>
          </a:p>
          <a:p>
            <a:pPr algn="ctr"/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НІ ВІД КОГО НЕ ЗАЛЕЖИТЬ,</a:t>
            </a:r>
          </a:p>
          <a:p>
            <a:pPr algn="ctr"/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АЛЕ В НАШИХ СИЛАХ ЗРОБИТИ ЇХ</a:t>
            </a:r>
            <a:b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ХОРОШИМИ ЧЕРЕЗ ПРАВИЛЬНЕ ВИХОВАННЯ.</a:t>
            </a:r>
          </a:p>
          <a:p>
            <a:pPr algn="ctr"/>
            <a:endParaRPr lang="uk-UA" b="1" dirty="0">
              <a:solidFill>
                <a:srgbClr val="FF0000"/>
              </a:solidFill>
              <a:latin typeface="Comic Sans MS" pitchFamily="66" charset="0"/>
            </a:endParaRPr>
          </a:p>
          <a:p>
            <a:pPr algn="ctr"/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                                         ПЛУТАРХ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912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5000">
        <p14:reveal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274" r="21856"/>
          <a:stretch/>
        </p:blipFill>
        <p:spPr bwMode="auto">
          <a:xfrm>
            <a:off x="3835846" y="1844824"/>
            <a:ext cx="5308154" cy="439248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0112" y="2906253"/>
            <a:ext cx="3752834" cy="3837254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91902" y="2652610"/>
            <a:ext cx="3240359" cy="338437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423148"/>
            <a:ext cx="9036496" cy="1562100"/>
          </a:xfrm>
          <a:prstGeom prst="rect">
            <a:avLst/>
          </a:prstGeom>
        </p:spPr>
      </p:pic>
      <p:sp>
        <p:nvSpPr>
          <p:cNvPr id="13" name="Овал 12"/>
          <p:cNvSpPr/>
          <p:nvPr/>
        </p:nvSpPr>
        <p:spPr>
          <a:xfrm rot="19752879">
            <a:off x="6503206" y="2280994"/>
            <a:ext cx="1778861" cy="1080120"/>
          </a:xfrm>
          <a:prstGeom prst="ellipse">
            <a:avLst/>
          </a:prstGeom>
          <a:solidFill>
            <a:srgbClr val="C9A4E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Право</a:t>
            </a:r>
            <a:r>
              <a:rPr lang="uk-UA" sz="1400" dirty="0" smtClean="0"/>
              <a:t> </a:t>
            </a:r>
            <a:r>
              <a:rPr lang="uk-UA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 відпочинок і дозвілля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 rot="18922534">
            <a:off x="5793486" y="1268263"/>
            <a:ext cx="1778861" cy="11325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Право на захист від насильства і жорсткого поводження</a:t>
            </a:r>
            <a:endParaRPr lang="ru-RU" sz="1400" dirty="0"/>
          </a:p>
        </p:txBody>
      </p:sp>
      <p:sp>
        <p:nvSpPr>
          <p:cNvPr id="15" name="Овал 14"/>
          <p:cNvSpPr/>
          <p:nvPr/>
        </p:nvSpPr>
        <p:spPr>
          <a:xfrm rot="13754969">
            <a:off x="3352324" y="1293846"/>
            <a:ext cx="1778861" cy="1143000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uk-UA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Право на якісне харчування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 rot="20261556">
            <a:off x="2634761" y="3528493"/>
            <a:ext cx="1840082" cy="1158111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</a:rPr>
              <a:t>Право на </a:t>
            </a:r>
            <a:r>
              <a:rPr lang="uk-UA" sz="1400" dirty="0" smtClean="0">
                <a:solidFill>
                  <a:prstClr val="black"/>
                </a:solidFill>
              </a:rPr>
              <a:t>ім'я</a:t>
            </a:r>
            <a:r>
              <a:rPr lang="ru-RU" sz="1400" dirty="0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17" name="Овал 16"/>
          <p:cNvSpPr/>
          <p:nvPr/>
        </p:nvSpPr>
        <p:spPr>
          <a:xfrm rot="18604121">
            <a:off x="3421794" y="4523115"/>
            <a:ext cx="1893812" cy="108012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lvl="0" algn="ctr"/>
            <a:r>
              <a:rPr lang="ru-RU" sz="1400" dirty="0">
                <a:solidFill>
                  <a:prstClr val="black"/>
                </a:solidFill>
              </a:rPr>
              <a:t>Право </a:t>
            </a:r>
            <a:r>
              <a:rPr lang="ru-RU" sz="1400" dirty="0" err="1" smtClean="0">
                <a:solidFill>
                  <a:prstClr val="black"/>
                </a:solidFill>
              </a:rPr>
              <a:t>жити</a:t>
            </a:r>
            <a:r>
              <a:rPr lang="ru-RU" sz="1400" dirty="0" smtClean="0">
                <a:solidFill>
                  <a:prstClr val="black"/>
                </a:solidFill>
              </a:rPr>
              <a:t> і </a:t>
            </a:r>
            <a:r>
              <a:rPr lang="ru-RU" sz="1400" dirty="0" err="1" smtClean="0">
                <a:solidFill>
                  <a:prstClr val="black"/>
                </a:solidFill>
              </a:rPr>
              <a:t>виховуватися</a:t>
            </a:r>
            <a:r>
              <a:rPr lang="ru-RU" sz="1400" dirty="0" smtClean="0">
                <a:solidFill>
                  <a:prstClr val="black"/>
                </a:solidFill>
              </a:rPr>
              <a:t> в </a:t>
            </a:r>
            <a:r>
              <a:rPr lang="ru-RU" sz="1400" dirty="0" err="1" smtClean="0">
                <a:solidFill>
                  <a:prstClr val="black"/>
                </a:solidFill>
              </a:rPr>
              <a:t>сім</a:t>
            </a:r>
            <a:r>
              <a:rPr lang="en-US" sz="1400" dirty="0" smtClean="0">
                <a:solidFill>
                  <a:prstClr val="black"/>
                </a:solidFill>
              </a:rPr>
              <a:t>’</a:t>
            </a:r>
            <a:r>
              <a:rPr lang="ru-RU" sz="1400" dirty="0" smtClean="0">
                <a:solidFill>
                  <a:prstClr val="black"/>
                </a:solidFill>
              </a:rPr>
              <a:t>ї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 rot="16426515">
            <a:off x="4556446" y="867187"/>
            <a:ext cx="1778861" cy="1189065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uk-UA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Право на охорону здоров'я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 rot="1231669">
            <a:off x="2632098" y="2299518"/>
            <a:ext cx="1820447" cy="108012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uk-UA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Право на навчання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124744"/>
            <a:ext cx="1945753" cy="19442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251141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7000" advClick="0" advTm="7000">
        <p:wheel spokes="1"/>
      </p:transition>
    </mc:Choice>
    <mc:Fallback>
      <p:transition spd="slow" advClick="0" advTm="7000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62695">
            <a:off x="6159277" y="1817167"/>
            <a:ext cx="1905000" cy="273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691" y="2838995"/>
            <a:ext cx="578544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buFont typeface="Wingdings" pitchFamily="2" charset="2"/>
              <a:buChar char="q"/>
            </a:pPr>
            <a:r>
              <a:rPr lang="ru-RU" sz="2800" dirty="0">
                <a:solidFill>
                  <a:srgbClr val="0070C0"/>
                </a:solidFill>
                <a:latin typeface="Comic Sans MS" pitchFamily="66" charset="0"/>
              </a:rPr>
              <a:t>Батьки є </a:t>
            </a:r>
            <a:r>
              <a:rPr lang="ru-RU" sz="2800" dirty="0" err="1">
                <a:solidFill>
                  <a:srgbClr val="0070C0"/>
                </a:solidFill>
                <a:latin typeface="Comic Sans MS" pitchFamily="66" charset="0"/>
              </a:rPr>
              <a:t>законними</a:t>
            </a:r>
            <a:r>
              <a:rPr lang="ru-RU" sz="2800" dirty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rgbClr val="0070C0"/>
                </a:solidFill>
                <a:latin typeface="Comic Sans MS" pitchFamily="66" charset="0"/>
              </a:rPr>
              <a:t>представниками</a:t>
            </a:r>
            <a:r>
              <a:rPr lang="ru-RU" sz="2800" dirty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rgbClr val="0070C0"/>
                </a:solidFill>
                <a:latin typeface="Comic Sans MS" pitchFamily="66" charset="0"/>
              </a:rPr>
              <a:t>своїх</a:t>
            </a:r>
            <a:r>
              <a:rPr lang="ru-RU" sz="2800" dirty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rgbClr val="0070C0"/>
                </a:solidFill>
                <a:latin typeface="Comic Sans MS" pitchFamily="66" charset="0"/>
              </a:rPr>
              <a:t>дітей</a:t>
            </a:r>
            <a:r>
              <a:rPr lang="ru-RU" sz="2800" dirty="0">
                <a:solidFill>
                  <a:srgbClr val="0070C0"/>
                </a:solidFill>
                <a:latin typeface="Comic Sans MS" pitchFamily="66" charset="0"/>
              </a:rPr>
              <a:t> і </a:t>
            </a:r>
            <a:r>
              <a:rPr lang="ru-RU" sz="2800" dirty="0" err="1">
                <a:solidFill>
                  <a:srgbClr val="0070C0"/>
                </a:solidFill>
                <a:latin typeface="Comic Sans MS" pitchFamily="66" charset="0"/>
              </a:rPr>
              <a:t>виступають</a:t>
            </a:r>
            <a:r>
              <a:rPr lang="ru-RU" sz="2800" dirty="0">
                <a:solidFill>
                  <a:srgbClr val="0070C0"/>
                </a:solidFill>
                <a:latin typeface="Comic Sans MS" pitchFamily="66" charset="0"/>
              </a:rPr>
              <a:t> на </a:t>
            </a:r>
            <a:r>
              <a:rPr lang="ru-RU" sz="2800" dirty="0" err="1">
                <a:solidFill>
                  <a:srgbClr val="0070C0"/>
                </a:solidFill>
                <a:latin typeface="Comic Sans MS" pitchFamily="66" charset="0"/>
              </a:rPr>
              <a:t>захист</a:t>
            </a:r>
            <a:r>
              <a:rPr lang="ru-RU" sz="2800" dirty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rgbClr val="0070C0"/>
                </a:solidFill>
                <a:latin typeface="Comic Sans MS" pitchFamily="66" charset="0"/>
              </a:rPr>
              <a:t>їх</a:t>
            </a:r>
            <a:r>
              <a:rPr lang="ru-RU" sz="2800" dirty="0">
                <a:solidFill>
                  <a:srgbClr val="0070C0"/>
                </a:solidFill>
                <a:latin typeface="Comic Sans MS" pitchFamily="66" charset="0"/>
              </a:rPr>
              <a:t> прав та </a:t>
            </a:r>
            <a:r>
              <a:rPr lang="ru-RU" sz="2800" dirty="0" err="1" smtClean="0">
                <a:solidFill>
                  <a:srgbClr val="0070C0"/>
                </a:solidFill>
                <a:latin typeface="Comic Sans MS" pitchFamily="66" charset="0"/>
              </a:rPr>
              <a:t>інтересів</a:t>
            </a:r>
            <a:r>
              <a:rPr lang="ru-RU" sz="2800" dirty="0" smtClean="0">
                <a:solidFill>
                  <a:srgbClr val="0070C0"/>
                </a:solidFill>
                <a:latin typeface="Comic Sans MS" pitchFamily="66" charset="0"/>
              </a:rPr>
              <a:t>. </a:t>
            </a:r>
            <a:endParaRPr lang="ru-RU" sz="28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4654877"/>
            <a:ext cx="489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err="1">
                <a:solidFill>
                  <a:srgbClr val="7030A0"/>
                </a:solidFill>
                <a:latin typeface="Comic Sans MS" pitchFamily="66" charset="0"/>
              </a:rPr>
              <a:t>Стаття</a:t>
            </a:r>
            <a:r>
              <a:rPr lang="ru-RU" sz="1600" i="1" dirty="0">
                <a:solidFill>
                  <a:srgbClr val="7030A0"/>
                </a:solidFill>
                <a:latin typeface="Comic Sans MS" pitchFamily="66" charset="0"/>
              </a:rPr>
              <a:t> 64. Права та </a:t>
            </a:r>
            <a:r>
              <a:rPr lang="ru-RU" sz="1600" i="1" dirty="0" err="1">
                <a:solidFill>
                  <a:srgbClr val="7030A0"/>
                </a:solidFill>
                <a:latin typeface="Comic Sans MS" pitchFamily="66" charset="0"/>
              </a:rPr>
              <a:t>обов'язки</a:t>
            </a:r>
            <a:r>
              <a:rPr lang="ru-RU" sz="1600" i="1" dirty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ru-RU" sz="1600" i="1" dirty="0" err="1">
                <a:solidFill>
                  <a:srgbClr val="7030A0"/>
                </a:solidFill>
                <a:latin typeface="Comic Sans MS" pitchFamily="66" charset="0"/>
              </a:rPr>
              <a:t>батьків</a:t>
            </a:r>
            <a:r>
              <a:rPr lang="ru-RU" sz="1600" i="1" dirty="0">
                <a:solidFill>
                  <a:srgbClr val="7030A0"/>
                </a:solidFill>
                <a:latin typeface="Comic Sans MS" pitchFamily="66" charset="0"/>
              </a:rPr>
              <a:t> по </a:t>
            </a:r>
            <a:r>
              <a:rPr lang="ru-RU" sz="1600" i="1" dirty="0" err="1">
                <a:solidFill>
                  <a:srgbClr val="7030A0"/>
                </a:solidFill>
                <a:latin typeface="Comic Sans MS" pitchFamily="66" charset="0"/>
              </a:rPr>
              <a:t>захисту</a:t>
            </a:r>
            <a:r>
              <a:rPr lang="ru-RU" sz="1600" i="1" dirty="0">
                <a:solidFill>
                  <a:srgbClr val="7030A0"/>
                </a:solidFill>
                <a:latin typeface="Comic Sans MS" pitchFamily="66" charset="0"/>
              </a:rPr>
              <a:t> прав та </a:t>
            </a:r>
            <a:r>
              <a:rPr lang="ru-RU" sz="1600" i="1" dirty="0" err="1">
                <a:solidFill>
                  <a:srgbClr val="7030A0"/>
                </a:solidFill>
                <a:latin typeface="Comic Sans MS" pitchFamily="66" charset="0"/>
              </a:rPr>
              <a:t>інтересів</a:t>
            </a:r>
            <a:r>
              <a:rPr lang="ru-RU" sz="1600" i="1" dirty="0">
                <a:solidFill>
                  <a:srgbClr val="7030A0"/>
                </a:solidFill>
                <a:latin typeface="Comic Sans MS" pitchFamily="66" charset="0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" y="332656"/>
            <a:ext cx="584969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Wingdings" pitchFamily="2" charset="2"/>
              <a:buChar char="q"/>
            </a:pPr>
            <a:r>
              <a:rPr lang="ru-RU" sz="2800" dirty="0" smtClean="0">
                <a:solidFill>
                  <a:srgbClr val="0070C0"/>
                </a:solidFill>
                <a:latin typeface="Comic Sans MS" pitchFamily="66" charset="0"/>
              </a:rPr>
              <a:t>Батьки </a:t>
            </a:r>
            <a:r>
              <a:rPr lang="ru-RU" sz="2800" dirty="0" err="1" smtClean="0">
                <a:solidFill>
                  <a:srgbClr val="0070C0"/>
                </a:solidFill>
                <a:latin typeface="Comic Sans MS" pitchFamily="66" charset="0"/>
              </a:rPr>
              <a:t>зобов'язані</a:t>
            </a:r>
            <a:r>
              <a:rPr lang="ru-RU" sz="28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rgbClr val="0070C0"/>
                </a:solidFill>
                <a:latin typeface="Comic Sans MS" pitchFamily="66" charset="0"/>
              </a:rPr>
              <a:t>піклуватися</a:t>
            </a:r>
            <a:r>
              <a:rPr lang="ru-RU" sz="2800" dirty="0">
                <a:solidFill>
                  <a:srgbClr val="0070C0"/>
                </a:solidFill>
                <a:latin typeface="Comic Sans MS" pitchFamily="66" charset="0"/>
              </a:rPr>
              <a:t> про </a:t>
            </a:r>
            <a:r>
              <a:rPr lang="ru-RU" sz="2800" dirty="0" err="1">
                <a:solidFill>
                  <a:srgbClr val="0070C0"/>
                </a:solidFill>
                <a:latin typeface="Comic Sans MS" pitchFamily="66" charset="0"/>
              </a:rPr>
              <a:t>здоров'я</a:t>
            </a:r>
            <a:r>
              <a:rPr lang="ru-RU" sz="2800" dirty="0" smtClean="0">
                <a:solidFill>
                  <a:srgbClr val="0070C0"/>
                </a:solidFill>
                <a:latin typeface="Comic Sans MS" pitchFamily="66" charset="0"/>
              </a:rPr>
              <a:t>,</a:t>
            </a:r>
          </a:p>
          <a:p>
            <a:pPr algn="ctr"/>
            <a:r>
              <a:rPr lang="ru-RU" sz="28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rgbClr val="0070C0"/>
                </a:solidFill>
                <a:latin typeface="Comic Sans MS" pitchFamily="66" charset="0"/>
              </a:rPr>
              <a:t>фізичний</a:t>
            </a:r>
            <a:r>
              <a:rPr lang="ru-RU" sz="2800" dirty="0">
                <a:solidFill>
                  <a:srgbClr val="0070C0"/>
                </a:solidFill>
                <a:latin typeface="Comic Sans MS" pitchFamily="66" charset="0"/>
              </a:rPr>
              <a:t>, </a:t>
            </a:r>
            <a:r>
              <a:rPr lang="ru-RU" sz="2800" dirty="0" err="1">
                <a:solidFill>
                  <a:srgbClr val="0070C0"/>
                </a:solidFill>
                <a:latin typeface="Comic Sans MS" pitchFamily="66" charset="0"/>
              </a:rPr>
              <a:t>психічний</a:t>
            </a:r>
            <a:r>
              <a:rPr lang="ru-RU" sz="2800" dirty="0">
                <a:solidFill>
                  <a:srgbClr val="0070C0"/>
                </a:solidFill>
                <a:latin typeface="Comic Sans MS" pitchFamily="66" charset="0"/>
              </a:rPr>
              <a:t>, </a:t>
            </a:r>
            <a:r>
              <a:rPr lang="ru-RU" sz="2800" dirty="0" err="1" smtClean="0">
                <a:solidFill>
                  <a:srgbClr val="0070C0"/>
                </a:solidFill>
                <a:latin typeface="Comic Sans MS" pitchFamily="66" charset="0"/>
              </a:rPr>
              <a:t>духовний</a:t>
            </a:r>
            <a:r>
              <a:rPr lang="ru-RU" sz="2800" dirty="0" smtClean="0">
                <a:solidFill>
                  <a:srgbClr val="0070C0"/>
                </a:solidFill>
                <a:latin typeface="Comic Sans MS" pitchFamily="66" charset="0"/>
              </a:rPr>
              <a:t> і </a:t>
            </a:r>
            <a:r>
              <a:rPr lang="ru-RU" sz="2800" dirty="0" err="1" smtClean="0">
                <a:solidFill>
                  <a:srgbClr val="0070C0"/>
                </a:solidFill>
                <a:latin typeface="Comic Sans MS" pitchFamily="66" charset="0"/>
              </a:rPr>
              <a:t>моральний</a:t>
            </a:r>
            <a:r>
              <a:rPr lang="ru-RU" sz="28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70C0"/>
                </a:solidFill>
                <a:latin typeface="Comic Sans MS" pitchFamily="66" charset="0"/>
              </a:rPr>
              <a:t>розвитк</a:t>
            </a:r>
            <a:r>
              <a:rPr lang="ru-RU" sz="28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rgbClr val="0070C0"/>
                </a:solidFill>
                <a:latin typeface="Comic Sans MS" pitchFamily="66" charset="0"/>
              </a:rPr>
              <a:t>своїх</a:t>
            </a:r>
            <a:r>
              <a:rPr lang="ru-RU" sz="2800" dirty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rgbClr val="0070C0"/>
                </a:solidFill>
                <a:latin typeface="Comic Sans MS" pitchFamily="66" charset="0"/>
              </a:rPr>
              <a:t>дітей</a:t>
            </a:r>
            <a:r>
              <a:rPr lang="ru-RU" sz="2800" dirty="0">
                <a:solidFill>
                  <a:srgbClr val="0070C0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1560" y="2148538"/>
            <a:ext cx="52381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err="1">
                <a:solidFill>
                  <a:srgbClr val="7030A0"/>
                </a:solidFill>
                <a:latin typeface="Comic Sans MS" pitchFamily="66" charset="0"/>
              </a:rPr>
              <a:t>Стаття</a:t>
            </a:r>
            <a:r>
              <a:rPr lang="ru-RU" sz="1600" i="1" dirty="0">
                <a:solidFill>
                  <a:srgbClr val="7030A0"/>
                </a:solidFill>
                <a:latin typeface="Comic Sans MS" pitchFamily="66" charset="0"/>
              </a:rPr>
              <a:t> 63. Права та </a:t>
            </a:r>
            <a:r>
              <a:rPr lang="ru-RU" sz="1600" i="1" dirty="0" err="1">
                <a:solidFill>
                  <a:srgbClr val="7030A0"/>
                </a:solidFill>
                <a:latin typeface="Comic Sans MS" pitchFamily="66" charset="0"/>
              </a:rPr>
              <a:t>обов'язки</a:t>
            </a:r>
            <a:r>
              <a:rPr lang="ru-RU" sz="1600" i="1" dirty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ru-RU" sz="1600" i="1" dirty="0" err="1">
                <a:solidFill>
                  <a:srgbClr val="7030A0"/>
                </a:solidFill>
                <a:latin typeface="Comic Sans MS" pitchFamily="66" charset="0"/>
              </a:rPr>
              <a:t>батьків</a:t>
            </a:r>
            <a:r>
              <a:rPr lang="ru-RU" sz="1600" i="1" dirty="0">
                <a:solidFill>
                  <a:srgbClr val="7030A0"/>
                </a:solidFill>
                <a:latin typeface="Comic Sans MS" pitchFamily="66" charset="0"/>
              </a:rPr>
              <a:t> по </a:t>
            </a:r>
            <a:r>
              <a:rPr lang="ru-RU" sz="1600" i="1" dirty="0" err="1">
                <a:solidFill>
                  <a:srgbClr val="7030A0"/>
                </a:solidFill>
                <a:latin typeface="Comic Sans MS" pitchFamily="66" charset="0"/>
              </a:rPr>
              <a:t>вихованню</a:t>
            </a:r>
            <a:r>
              <a:rPr lang="ru-RU" sz="1600" i="1" dirty="0">
                <a:solidFill>
                  <a:srgbClr val="7030A0"/>
                </a:solidFill>
                <a:latin typeface="Comic Sans MS" pitchFamily="66" charset="0"/>
              </a:rPr>
              <a:t> та </a:t>
            </a:r>
            <a:r>
              <a:rPr lang="ru-RU" sz="1600" i="1" dirty="0" err="1">
                <a:solidFill>
                  <a:srgbClr val="7030A0"/>
                </a:solidFill>
                <a:latin typeface="Comic Sans MS" pitchFamily="66" charset="0"/>
              </a:rPr>
              <a:t>освіті</a:t>
            </a:r>
            <a:r>
              <a:rPr lang="ru-RU" sz="1600" i="1" dirty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ru-RU" sz="1600" i="1" dirty="0" err="1" smtClean="0">
                <a:solidFill>
                  <a:srgbClr val="7030A0"/>
                </a:solidFill>
                <a:latin typeface="Comic Sans MS" pitchFamily="66" charset="0"/>
              </a:rPr>
              <a:t>дітей</a:t>
            </a:r>
            <a:endParaRPr lang="ru-RU" sz="1600" i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8525" y="5085184"/>
            <a:ext cx="9036496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03116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7000" advClick="0" advTm="7000">
        <p:wheel spokes="1"/>
      </p:transition>
    </mc:Choice>
    <mc:Fallback>
      <p:transition spd="slow" advClick="0" advTm="7000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2094732"/>
            <a:ext cx="75162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ФОРМУВАННЯ ОСНОВ ПРАВОВОЇ СВІДОМОСТІ</a:t>
            </a:r>
            <a:b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ДОШКІЛЬНЯТ НЕМОЖЛИВО БЕЗ СПІЛЬНОЇ РОБОТИ</a:t>
            </a:r>
            <a:b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ДОШКІЛЬНОГО ЗАКЛАДУ З БАТЬКАМИ.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6" name="Рисунок 5" descr="http://prybyralnyk.com.ua/_bd/6/90043305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60" t="3574" r="2699" b="2469"/>
          <a:stretch/>
        </p:blipFill>
        <p:spPr bwMode="auto">
          <a:xfrm>
            <a:off x="1619672" y="2809873"/>
            <a:ext cx="5610226" cy="4048125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sp>
        <p:nvSpPr>
          <p:cNvPr id="3" name="Облако 2"/>
          <p:cNvSpPr/>
          <p:nvPr/>
        </p:nvSpPr>
        <p:spPr>
          <a:xfrm rot="211503">
            <a:off x="5436096" y="260648"/>
            <a:ext cx="3168352" cy="1196677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4400" y="4941168"/>
            <a:ext cx="3243204" cy="183380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" y="4523492"/>
            <a:ext cx="1979711" cy="249289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9401" y="692696"/>
            <a:ext cx="3305439" cy="1385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25" y="6499"/>
            <a:ext cx="2339752" cy="234888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36515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 advClick="0" advTm="6000">
        <p:circle/>
      </p:transition>
    </mc:Choice>
    <mc:Fallback>
      <p:transition spd="slow" advClick="0" advTm="6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085184"/>
            <a:ext cx="9036496" cy="1944216"/>
          </a:xfrm>
          <a:prstGeom prst="rect">
            <a:avLst/>
          </a:prstGeom>
        </p:spPr>
      </p:pic>
      <p:sp>
        <p:nvSpPr>
          <p:cNvPr id="3" name="Выноска-облако 2"/>
          <p:cNvSpPr/>
          <p:nvPr/>
        </p:nvSpPr>
        <p:spPr>
          <a:xfrm rot="21269996">
            <a:off x="413827" y="395866"/>
            <a:ext cx="3676624" cy="1282662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МЕТА</a:t>
            </a:r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РОБОТИ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Выноска-облако 4"/>
          <p:cNvSpPr/>
          <p:nvPr/>
        </p:nvSpPr>
        <p:spPr>
          <a:xfrm rot="496220">
            <a:off x="5105957" y="328330"/>
            <a:ext cx="3822742" cy="1250141"/>
          </a:xfrm>
          <a:prstGeom prst="cloudCallout">
            <a:avLst>
              <a:gd name="adj1" fmla="val -33521"/>
              <a:gd name="adj2" fmla="val 88129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Comic Sans MS" pitchFamily="66" charset="0"/>
              </a:rPr>
              <a:t>ЗАДАЧИ</a:t>
            </a:r>
            <a:endParaRPr lang="ru-RU" sz="4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512" y="1844824"/>
            <a:ext cx="4636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Формування правової свідомості та</a:t>
            </a:r>
          </a:p>
          <a:p>
            <a:pPr algn="ctr"/>
            <a:r>
              <a:rPr lang="uk-UA" b="1" dirty="0">
                <a:solidFill>
                  <a:srgbClr val="FF0000"/>
                </a:solidFill>
                <a:latin typeface="Comic Sans MS" pitchFamily="66" charset="0"/>
              </a:rPr>
              <a:t>п</a:t>
            </a:r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равової культури батьків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 rot="21373320">
            <a:off x="4283968" y="1844824"/>
            <a:ext cx="52499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7030A0"/>
                </a:solidFill>
                <a:latin typeface="Comic Sans MS" pitchFamily="66" charset="0"/>
              </a:rPr>
              <a:t>Знайомити батьків з</a:t>
            </a:r>
          </a:p>
          <a:p>
            <a:pPr algn="ctr"/>
            <a:r>
              <a:rPr lang="uk-UA" b="1" dirty="0" smtClean="0">
                <a:solidFill>
                  <a:srgbClr val="7030A0"/>
                </a:solidFill>
                <a:latin typeface="Comic Sans MS" pitchFamily="66" charset="0"/>
              </a:rPr>
              <a:t> нормативно-правовими документами</a:t>
            </a:r>
            <a:endParaRPr lang="ru-RU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32041" y="2564904"/>
            <a:ext cx="4211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FFC000"/>
                </a:solidFill>
                <a:latin typeface="Comic Sans MS" pitchFamily="66" charset="0"/>
              </a:rPr>
              <a:t>Підвищити рівень правової культури</a:t>
            </a:r>
            <a:endParaRPr lang="ru-RU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247406">
            <a:off x="4015805" y="3254464"/>
            <a:ext cx="50171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00B050"/>
                </a:solidFill>
                <a:latin typeface="Comic Sans MS" pitchFamily="66" charset="0"/>
              </a:rPr>
              <a:t>Залучати батьків у процес</a:t>
            </a:r>
          </a:p>
          <a:p>
            <a:pPr algn="ctr"/>
            <a:r>
              <a:rPr lang="uk-UA" b="1" dirty="0" smtClean="0">
                <a:solidFill>
                  <a:srgbClr val="00B050"/>
                </a:solidFill>
                <a:latin typeface="Comic Sans MS" pitchFamily="66" charset="0"/>
              </a:rPr>
              <a:t> виховання і розвиток дітей, у життя ДНЗ</a:t>
            </a:r>
            <a:endParaRPr lang="ru-RU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72000" y="4004726"/>
            <a:ext cx="4157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Вести роботу з профілактики </a:t>
            </a:r>
          </a:p>
          <a:p>
            <a:pPr algn="ctr"/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жорсткого поводження з дітьми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rot="21287833">
            <a:off x="4089649" y="4784299"/>
            <a:ext cx="51913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0070C0"/>
                </a:solidFill>
                <a:latin typeface="Comic Sans MS" pitchFamily="66" charset="0"/>
              </a:rPr>
              <a:t>Формувати індивідуальну батьківську</a:t>
            </a:r>
          </a:p>
          <a:p>
            <a:pPr algn="ctr"/>
            <a:r>
              <a:rPr lang="uk-UA" b="1" dirty="0" smtClean="0">
                <a:solidFill>
                  <a:srgbClr val="0070C0"/>
                </a:solidFill>
                <a:latin typeface="Comic Sans MS" pitchFamily="66" charset="0"/>
              </a:rPr>
              <a:t>позицію, стиль гуманних</a:t>
            </a:r>
          </a:p>
          <a:p>
            <a:pPr algn="ctr"/>
            <a:r>
              <a:rPr lang="uk-UA" b="1" dirty="0" smtClean="0">
                <a:solidFill>
                  <a:srgbClr val="0070C0"/>
                </a:solidFill>
                <a:latin typeface="Comic Sans MS" pitchFamily="66" charset="0"/>
              </a:rPr>
              <a:t> взаємостосунків з дітьми</a:t>
            </a:r>
            <a:endParaRPr lang="ru-RU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2866978"/>
            <a:ext cx="3033993" cy="227549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62401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0" advClick="0" advTm="11000">
        <p14:ferris dir="l"/>
      </p:transition>
    </mc:Choice>
    <mc:Fallback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4" y="2967203"/>
            <a:ext cx="6284913" cy="35671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91" y="5085184"/>
            <a:ext cx="9036496" cy="1944216"/>
          </a:xfrm>
          <a:prstGeom prst="rect">
            <a:avLst/>
          </a:prstGeom>
        </p:spPr>
      </p:pic>
      <p:sp>
        <p:nvSpPr>
          <p:cNvPr id="19" name="Овал 18"/>
          <p:cNvSpPr/>
          <p:nvPr/>
        </p:nvSpPr>
        <p:spPr>
          <a:xfrm rot="13500071">
            <a:off x="647679" y="2889149"/>
            <a:ext cx="2750495" cy="2139434"/>
          </a:xfrm>
          <a:prstGeom prst="ellipse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uk-UA" dirty="0" smtClean="0">
                <a:solidFill>
                  <a:srgbClr val="FF0000"/>
                </a:solidFill>
                <a:latin typeface="Comic Sans MS" pitchFamily="66" charset="0"/>
              </a:rPr>
              <a:t>Інформаційні стенди: «Права дитини», «Права і обов'язки батьків»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1" name="Овал 20"/>
          <p:cNvSpPr/>
          <p:nvPr/>
        </p:nvSpPr>
        <p:spPr>
          <a:xfrm rot="15944769">
            <a:off x="1902998" y="1225401"/>
            <a:ext cx="2743215" cy="2306232"/>
          </a:xfrm>
          <a:prstGeom prst="ellipse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uk-UA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Пам'ятки для батьків: «Мистецтво бути батьками», «Покарання «за» і «проти»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2" name="Овал 21"/>
          <p:cNvSpPr/>
          <p:nvPr/>
        </p:nvSpPr>
        <p:spPr>
          <a:xfrm rot="1813895">
            <a:off x="4057564" y="1055959"/>
            <a:ext cx="2186395" cy="2721137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B050"/>
                </a:solidFill>
                <a:latin typeface="Comic Sans MS" pitchFamily="66" charset="0"/>
              </a:rPr>
              <a:t>Куточки для батьків</a:t>
            </a:r>
            <a:endParaRPr lang="ru-RU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23" name="Овал 22"/>
          <p:cNvSpPr/>
          <p:nvPr/>
        </p:nvSpPr>
        <p:spPr>
          <a:xfrm rot="14988867">
            <a:off x="5449866" y="2620884"/>
            <a:ext cx="1753736" cy="2616823"/>
          </a:xfrm>
          <a:prstGeom prst="ellipse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31640" y="332656"/>
            <a:ext cx="5122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FF0000"/>
                </a:solidFill>
                <a:latin typeface="Comic Sans MS" pitchFamily="66" charset="0"/>
              </a:rPr>
              <a:t>ФОРМИ РОБОТИ </a:t>
            </a:r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З </a:t>
            </a:r>
            <a:r>
              <a:rPr lang="uk-UA" sz="2000" b="1" dirty="0" smtClean="0">
                <a:solidFill>
                  <a:srgbClr val="FF0000"/>
                </a:solidFill>
                <a:latin typeface="Comic Sans MS" pitchFamily="66" charset="0"/>
              </a:rPr>
              <a:t>БАТЬКАМИ  </a:t>
            </a:r>
            <a:endParaRPr lang="ru-RU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9552" y="701988"/>
            <a:ext cx="2462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7030A0"/>
                </a:solidFill>
                <a:latin typeface="Comic Sans MS" pitchFamily="66" charset="0"/>
              </a:rPr>
              <a:t>ПРОСВІТНИЦЬКІ:</a:t>
            </a:r>
            <a:endParaRPr lang="ru-RU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92189" y="476672"/>
            <a:ext cx="2376264" cy="22737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0630" y="3606129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Тематичні </a:t>
            </a:r>
          </a:p>
          <a:p>
            <a:pPr algn="ctr"/>
            <a:r>
              <a:rPr lang="uk-UA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виставки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2450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7000" advClick="0" advTm="7000">
        <p14:prism isContent="1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91" y="5085184"/>
            <a:ext cx="9036496" cy="1944216"/>
          </a:xfrm>
          <a:prstGeom prst="rect">
            <a:avLst/>
          </a:prstGeom>
        </p:spPr>
      </p:pic>
      <p:pic>
        <p:nvPicPr>
          <p:cNvPr id="3" name="Рисунок 2" descr="C:\Users\Администратор\Desktop\20170413_151829.jpg"/>
          <p:cNvPicPr/>
          <p:nvPr/>
        </p:nvPicPr>
        <p:blipFill>
          <a:blip r:embed="rId3" cstate="print">
            <a:lum bright="20000" contras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726569"/>
            <a:ext cx="3629025" cy="272161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4" name="Рисунок 3" descr="C:\Users\Администратор\Desktop\20170413_151706.jpg"/>
          <p:cNvPicPr/>
          <p:nvPr/>
        </p:nvPicPr>
        <p:blipFill>
          <a:blip r:embed="rId4" cstate="print">
            <a:lum bright="20000" contras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2989" y="3332981"/>
            <a:ext cx="3771900" cy="251460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63500"/>
          </a:effectLst>
        </p:spPr>
      </p:pic>
      <p:pic>
        <p:nvPicPr>
          <p:cNvPr id="5" name="Рисунок 4" descr="C:\Users\Администратор\Desktop\20170413_151625.jpg"/>
          <p:cNvPicPr/>
          <p:nvPr/>
        </p:nvPicPr>
        <p:blipFill>
          <a:blip r:embed="rId5" cstate="print">
            <a:lum bright="20000" contras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7109" y="851664"/>
            <a:ext cx="3295650" cy="247142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63500"/>
          </a:effectLst>
          <a:scene3d>
            <a:camera prst="isometricOffAxis2Left"/>
            <a:lightRig rig="threePt" dir="t"/>
          </a:scene3d>
        </p:spPr>
      </p:pic>
      <p:sp>
        <p:nvSpPr>
          <p:cNvPr id="6" name="TextBox 5"/>
          <p:cNvSpPr txBox="1"/>
          <p:nvPr/>
        </p:nvSpPr>
        <p:spPr>
          <a:xfrm>
            <a:off x="2642989" y="260648"/>
            <a:ext cx="3113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rgbClr val="FF0000"/>
                </a:solidFill>
                <a:latin typeface="Comic Sans MS" pitchFamily="66" charset="0"/>
              </a:rPr>
              <a:t>        Інформаційні стенди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11340" y="3078847"/>
            <a:ext cx="2592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dirty="0" smtClean="0">
                <a:solidFill>
                  <a:srgbClr val="FF0000"/>
                </a:solidFill>
                <a:latin typeface="Comic Sans MS" pitchFamily="66" charset="0"/>
              </a:rPr>
              <a:t> Батьківський куточок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2201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 advClick="0" advTm="3000">
        <p:wheel spokes="1"/>
      </p:transition>
    </mc:Choice>
    <mc:Fallback>
      <p:transition spd="slow" advClick="0" advTm="3000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0342" y="2072678"/>
            <a:ext cx="6336704" cy="3564396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423148"/>
            <a:ext cx="9036496" cy="1562100"/>
          </a:xfrm>
          <a:prstGeom prst="rect">
            <a:avLst/>
          </a:prstGeom>
        </p:spPr>
      </p:pic>
      <p:sp>
        <p:nvSpPr>
          <p:cNvPr id="20" name="Овал 19"/>
          <p:cNvSpPr/>
          <p:nvPr/>
        </p:nvSpPr>
        <p:spPr>
          <a:xfrm rot="5578672">
            <a:off x="5402340" y="3041718"/>
            <a:ext cx="1652574" cy="2078080"/>
          </a:xfrm>
          <a:prstGeom prst="ellipse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7030A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uk-UA" dirty="0" smtClean="0">
                <a:solidFill>
                  <a:srgbClr val="7030A0"/>
                </a:solidFill>
              </a:rPr>
              <a:t>Дні відкритих дверей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5491" y="452443"/>
            <a:ext cx="4389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7030A0"/>
                </a:solidFill>
                <a:latin typeface="Comic Sans MS" pitchFamily="66" charset="0"/>
              </a:rPr>
              <a:t>ТРАДИЦІЙНІ</a:t>
            </a:r>
            <a:r>
              <a:rPr lang="uk-UA" b="1" dirty="0" smtClean="0">
                <a:latin typeface="Comic Sans MS" pitchFamily="66" charset="0"/>
              </a:rPr>
              <a:t>: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10" name="Овал 9"/>
          <p:cNvSpPr/>
          <p:nvPr/>
        </p:nvSpPr>
        <p:spPr>
          <a:xfrm rot="13948545">
            <a:off x="2480168" y="3685409"/>
            <a:ext cx="2118012" cy="3532579"/>
          </a:xfrm>
          <a:prstGeom prst="ellipse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uk-UA" dirty="0" smtClean="0">
                <a:solidFill>
                  <a:srgbClr val="FF0000"/>
                </a:solidFill>
                <a:latin typeface="Comic Sans MS" pitchFamily="66" charset="0"/>
              </a:rPr>
              <a:t>Батьківські збори «Чи знаємо ми права дитини», «Сприятлива атмосфера в родині», «Захист прав і гідності дитини»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1" name="Овал 10"/>
          <p:cNvSpPr/>
          <p:nvPr/>
        </p:nvSpPr>
        <p:spPr>
          <a:xfrm rot="15046191">
            <a:off x="1036819" y="2532681"/>
            <a:ext cx="1973598" cy="3215644"/>
          </a:xfrm>
          <a:prstGeom prst="ellipse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uk-UA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Консультації «Права і обов'язки батьків», «Як виховати дитину без фізичних покарань»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2" name="Овал 11"/>
          <p:cNvSpPr/>
          <p:nvPr/>
        </p:nvSpPr>
        <p:spPr>
          <a:xfrm rot="18925629">
            <a:off x="1810443" y="1251566"/>
            <a:ext cx="1735108" cy="2280811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 smtClean="0">
                <a:solidFill>
                  <a:srgbClr val="FF9900"/>
                </a:solidFill>
              </a:rPr>
              <a:t>Оформ-лення</a:t>
            </a:r>
            <a:r>
              <a:rPr lang="uk-UA" dirty="0" smtClean="0">
                <a:solidFill>
                  <a:srgbClr val="FF9900"/>
                </a:solidFill>
              </a:rPr>
              <a:t> </a:t>
            </a:r>
            <a:r>
              <a:rPr lang="uk-UA" dirty="0" smtClean="0">
                <a:solidFill>
                  <a:srgbClr val="FF9900"/>
                </a:solidFill>
              </a:rPr>
              <a:t>сімейних альбомів</a:t>
            </a:r>
            <a:endParaRPr lang="ru-RU" dirty="0">
              <a:solidFill>
                <a:srgbClr val="FF99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 rot="20975711">
            <a:off x="3181098" y="444298"/>
            <a:ext cx="1620769" cy="2091285"/>
          </a:xfrm>
          <a:prstGeom prst="ellipse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B050"/>
                </a:solidFill>
              </a:rPr>
              <a:t>Дозвілля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 rot="18640203">
            <a:off x="4361748" y="968222"/>
            <a:ext cx="2218621" cy="1454872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90000"/>
                  <a:tint val="66000"/>
                  <a:satMod val="160000"/>
                </a:schemeClr>
              </a:gs>
              <a:gs pos="50000">
                <a:schemeClr val="bg2">
                  <a:lumMod val="90000"/>
                  <a:tint val="44500"/>
                  <a:satMod val="160000"/>
                </a:schemeClr>
              </a:gs>
              <a:gs pos="100000">
                <a:schemeClr val="bg2">
                  <a:lumMod val="90000"/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Сімейні свята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 rot="3977034">
            <a:off x="5501593" y="1529728"/>
            <a:ext cx="1560825" cy="2237874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50000"/>
                  <a:tint val="66000"/>
                  <a:satMod val="160000"/>
                </a:schemeClr>
              </a:gs>
              <a:gs pos="50000">
                <a:schemeClr val="accent2">
                  <a:lumMod val="50000"/>
                  <a:tint val="44500"/>
                  <a:satMod val="160000"/>
                </a:schemeClr>
              </a:gs>
              <a:gs pos="100000">
                <a:schemeClr val="accent2">
                  <a:lumMod val="50000"/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Конкурс «Родинне дерево»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25220" y="4449578"/>
            <a:ext cx="2067260" cy="172450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57579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0" advClick="0" advTm="12000">
        <p14:prism isContent="1"/>
      </p:transition>
    </mc:Choice>
    <mc:Fallback>
      <p:transition spd="slow" advClick="0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1656</TotalTime>
  <Words>541</Words>
  <Application>Microsoft Office PowerPoint</Application>
  <PresentationFormat>Экран (4:3)</PresentationFormat>
  <Paragraphs>103</Paragraphs>
  <Slides>18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мастер</cp:lastModifiedBy>
  <cp:revision>151</cp:revision>
  <dcterms:created xsi:type="dcterms:W3CDTF">2014-10-20T07:35:30Z</dcterms:created>
  <dcterms:modified xsi:type="dcterms:W3CDTF">2018-01-11T11:57:11Z</dcterms:modified>
</cp:coreProperties>
</file>