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60" r:id="rId4"/>
    <p:sldId id="270" r:id="rId5"/>
    <p:sldId id="271" r:id="rId6"/>
    <p:sldId id="258" r:id="rId7"/>
    <p:sldId id="272" r:id="rId8"/>
    <p:sldId id="273" r:id="rId9"/>
    <p:sldId id="261" r:id="rId10"/>
    <p:sldId id="262" r:id="rId11"/>
    <p:sldId id="274" r:id="rId12"/>
    <p:sldId id="264" r:id="rId13"/>
    <p:sldId id="265" r:id="rId14"/>
    <p:sldId id="266" r:id="rId15"/>
    <p:sldId id="267" r:id="rId16"/>
    <p:sldId id="26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61365E8-34EA-4702-89E2-6A431D4E9440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5B15783-8F2F-4A64-BD94-E616CC6546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61365E8-34EA-4702-89E2-6A431D4E9440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5B15783-8F2F-4A64-BD94-E616CC6546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61365E8-34EA-4702-89E2-6A431D4E9440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5B15783-8F2F-4A64-BD94-E616CC6546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365E8-34EA-4702-89E2-6A431D4E9440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15783-8F2F-4A64-BD94-E616CC6546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365E8-34EA-4702-89E2-6A431D4E9440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15783-8F2F-4A64-BD94-E616CC6546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61365E8-34EA-4702-89E2-6A431D4E9440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5B15783-8F2F-4A64-BD94-E616CC6546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365E8-34EA-4702-89E2-6A431D4E9440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15783-8F2F-4A64-BD94-E616CC6546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61365E8-34EA-4702-89E2-6A431D4E9440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5B15783-8F2F-4A64-BD94-E616CC6546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61365E8-34EA-4702-89E2-6A431D4E9440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5B15783-8F2F-4A64-BD94-E616CC6546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365E8-34EA-4702-89E2-6A431D4E9440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15783-8F2F-4A64-BD94-E616CC6546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365E8-34EA-4702-89E2-6A431D4E9440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15783-8F2F-4A64-BD94-E616CC6546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61365E8-34EA-4702-89E2-6A431D4E9440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5B15783-8F2F-4A64-BD94-E616CC65467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88640"/>
            <a:ext cx="7772400" cy="1413040"/>
          </a:xfrm>
        </p:spPr>
        <p:txBody>
          <a:bodyPr>
            <a:normAutofit/>
          </a:bodyPr>
          <a:lstStyle/>
          <a:p>
            <a:pPr algn="r"/>
            <a:r>
              <a:rPr lang="uk-UA" sz="3200" b="1" i="1" dirty="0" smtClean="0">
                <a:solidFill>
                  <a:srgbClr val="FF0000"/>
                </a:solidFill>
              </a:rPr>
              <a:t>Логіко – математичний розвиток дітей дошкільного   віку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5085184"/>
            <a:ext cx="6400800" cy="1473200"/>
          </a:xfrm>
        </p:spPr>
        <p:txBody>
          <a:bodyPr>
            <a:normAutofit fontScale="77500" lnSpcReduction="20000"/>
          </a:bodyPr>
          <a:lstStyle/>
          <a:p>
            <a:r>
              <a:rPr lang="uk-UA" sz="2800" dirty="0" smtClean="0">
                <a:solidFill>
                  <a:schemeClr val="tx2">
                    <a:lumMod val="50000"/>
                  </a:schemeClr>
                </a:solidFill>
              </a:rPr>
              <a:t>З досвіду </a:t>
            </a:r>
            <a:r>
              <a:rPr lang="uk-UA" sz="2800" dirty="0" smtClean="0">
                <a:solidFill>
                  <a:schemeClr val="tx2">
                    <a:lumMod val="50000"/>
                  </a:schemeClr>
                </a:solidFill>
              </a:rPr>
              <a:t>роботи </a:t>
            </a:r>
            <a:r>
              <a:rPr lang="uk-UA" sz="2800" b="1" dirty="0" smtClean="0">
                <a:solidFill>
                  <a:schemeClr val="tx2">
                    <a:lumMod val="50000"/>
                  </a:schemeClr>
                </a:solidFill>
              </a:rPr>
              <a:t>вихователя старшої групи дошкільного відділення КЗ «</a:t>
            </a:r>
            <a:r>
              <a:rPr lang="uk-UA" sz="2800" b="1" dirty="0" err="1" smtClean="0">
                <a:solidFill>
                  <a:schemeClr val="tx2">
                    <a:lumMod val="50000"/>
                  </a:schemeClr>
                </a:solidFill>
              </a:rPr>
              <a:t>Матвіївська</a:t>
            </a:r>
            <a:r>
              <a:rPr lang="uk-UA" sz="28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uk-UA" sz="2800" b="1" dirty="0" err="1" smtClean="0">
                <a:solidFill>
                  <a:schemeClr val="tx2">
                    <a:lumMod val="50000"/>
                  </a:schemeClr>
                </a:solidFill>
              </a:rPr>
              <a:t>ЗОСШ-інтернат</a:t>
            </a:r>
            <a:r>
              <a:rPr lang="uk-UA" sz="2800" b="1" dirty="0" smtClean="0">
                <a:solidFill>
                  <a:schemeClr val="tx2">
                    <a:lumMod val="50000"/>
                  </a:schemeClr>
                </a:solidFill>
              </a:rPr>
              <a:t> І-ІІІ ступенів</a:t>
            </a:r>
            <a:r>
              <a:rPr lang="uk-UA" sz="2800" b="1" dirty="0" smtClean="0">
                <a:solidFill>
                  <a:schemeClr val="tx2">
                    <a:lumMod val="50000"/>
                  </a:schemeClr>
                </a:solidFill>
              </a:rPr>
              <a:t>» </a:t>
            </a:r>
            <a:r>
              <a:rPr lang="uk-UA" sz="2800" b="1" dirty="0" err="1" smtClean="0">
                <a:solidFill>
                  <a:schemeClr val="tx2">
                    <a:lumMod val="50000"/>
                  </a:schemeClr>
                </a:solidFill>
              </a:rPr>
              <a:t>ЗОР</a:t>
            </a:r>
            <a:r>
              <a:rPr lang="uk-UA" sz="28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endParaRPr lang="uk-UA" sz="28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uk-UA" sz="3400" b="1" dirty="0" err="1" smtClean="0">
                <a:solidFill>
                  <a:schemeClr val="tx2">
                    <a:lumMod val="50000"/>
                  </a:schemeClr>
                </a:solidFill>
              </a:rPr>
              <a:t>Балути</a:t>
            </a:r>
            <a:r>
              <a:rPr lang="uk-UA" sz="3400" b="1" dirty="0" smtClean="0">
                <a:solidFill>
                  <a:schemeClr val="tx2">
                    <a:lumMod val="50000"/>
                  </a:schemeClr>
                </a:solidFill>
              </a:rPr>
              <a:t> Олени Володимирівни</a:t>
            </a:r>
            <a:endParaRPr lang="ru-RU" sz="3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370483">
            <a:off x="2438400" y="1695568"/>
            <a:ext cx="42672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131840" y="3465873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Група «Вишенька»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5567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323529" y="620689"/>
            <a:ext cx="8496943" cy="3168351"/>
          </a:xfrm>
        </p:spPr>
        <p:txBody>
          <a:bodyPr/>
          <a:lstStyle/>
          <a:p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ahoma"/>
              </a:rPr>
              <a:t>З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  <a:latin typeface="tahoma"/>
              </a:rPr>
              <a:t>погляду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ahoma"/>
              </a:rPr>
              <a:t>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  <a:latin typeface="tahoma"/>
              </a:rPr>
              <a:t>Сучасної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ahoma"/>
              </a:rPr>
              <a:t>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  <a:latin typeface="tahoma"/>
              </a:rPr>
              <a:t>концепції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ahoma"/>
              </a:rPr>
              <a:t>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  <a:latin typeface="tahoma"/>
              </a:rPr>
              <a:t>педагогічної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ahoma"/>
              </a:rPr>
              <a:t>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  <a:latin typeface="tahoma"/>
              </a:rPr>
              <a:t>освіти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ahoma"/>
              </a:rPr>
              <a:t> метою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  <a:latin typeface="tahoma"/>
              </a:rPr>
              <a:t>формування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ahoma"/>
              </a:rPr>
              <a:t> у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  <a:latin typeface="tahoma"/>
              </a:rPr>
              <a:t>дошкільників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ahoma"/>
              </a:rPr>
              <a:t> «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  <a:latin typeface="tahoma"/>
              </a:rPr>
              <a:t>елементарних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ahoma"/>
              </a:rPr>
              <a:t>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  <a:latin typeface="tahoma"/>
              </a:rPr>
              <a:t>математичних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ahoma"/>
              </a:rPr>
              <a:t>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  <a:latin typeface="tahoma"/>
              </a:rPr>
              <a:t>уявлень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ahoma"/>
              </a:rPr>
              <a:t>» є не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  <a:latin typeface="tahoma"/>
              </a:rPr>
              <a:t>лише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ahoma"/>
              </a:rPr>
              <a:t>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  <a:latin typeface="tahoma"/>
              </a:rPr>
              <a:t>навчання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ahoma"/>
              </a:rPr>
              <a:t> </a:t>
            </a:r>
            <a:r>
              <a:rPr lang="ru-RU" sz="3200" dirty="0" err="1" smtClean="0">
                <a:solidFill>
                  <a:schemeClr val="accent2">
                    <a:lumMod val="50000"/>
                  </a:schemeClr>
                </a:solidFill>
                <a:latin typeface="tahoma"/>
              </a:rPr>
              <a:t>їх</a:t>
            </a: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  <a:latin typeface="tahoma"/>
              </a:rPr>
              <a:t> </a:t>
            </a:r>
            <a:r>
              <a:rPr lang="ru-RU" sz="3200" dirty="0" err="1" smtClean="0">
                <a:solidFill>
                  <a:schemeClr val="accent2">
                    <a:lumMod val="50000"/>
                  </a:schemeClr>
                </a:solidFill>
                <a:latin typeface="tahoma"/>
              </a:rPr>
              <a:t>лічби</a:t>
            </a: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  <a:latin typeface="tahoma"/>
              </a:rPr>
              <a:t> 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ahoma"/>
              </a:rPr>
              <a:t>та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  <a:latin typeface="tahoma"/>
              </a:rPr>
              <a:t>обчислення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ahoma"/>
              </a:rPr>
              <a:t>,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  <a:latin typeface="tahoma"/>
              </a:rPr>
              <a:t>орієнтування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ahoma"/>
              </a:rPr>
              <a:t> у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  <a:latin typeface="tahoma"/>
              </a:rPr>
              <a:t>просторі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ahoma"/>
              </a:rPr>
              <a:t> і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  <a:latin typeface="tahoma"/>
              </a:rPr>
              <a:t>часі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ahoma"/>
              </a:rPr>
              <a:t>, але й </a:t>
            </a: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  <a:latin typeface="tahoma"/>
              </a:rPr>
              <a:t>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  <a:latin typeface="tahoma"/>
              </a:rPr>
              <a:t>формування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ahoma"/>
              </a:rPr>
              <a:t>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  <a:latin typeface="tahoma"/>
              </a:rPr>
              <a:t>логічних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ahoma"/>
              </a:rPr>
              <a:t>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  <a:latin typeface="tahoma"/>
              </a:rPr>
              <a:t>умінь</a:t>
            </a:r>
            <a:r>
              <a:rPr lang="ru-RU" dirty="0">
                <a:solidFill>
                  <a:srgbClr val="000000"/>
                </a:solidFill>
                <a:latin typeface="tahoma"/>
              </a:rPr>
              <a:t>. </a:t>
            </a:r>
            <a:endParaRPr lang="ru-RU" dirty="0"/>
          </a:p>
        </p:txBody>
      </p:sp>
      <p:pic>
        <p:nvPicPr>
          <p:cNvPr id="9220" name="Picture 4" descr="https://image.jimcdn.com/app/cms/image/transf/dimension=175x1024:format=gif/path/s23587585ecd77aca/image/id61cdfdbe54f3568/version/1445971366/image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38988" y="3645024"/>
            <a:ext cx="2757148" cy="2993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93516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chfilm.com/files/news_images/sov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212069"/>
            <a:ext cx="1979700" cy="1669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179843">
            <a:off x="6844651" y="125035"/>
            <a:ext cx="2196138" cy="2368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28042" y="1916832"/>
            <a:ext cx="813690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spcAft>
                <a:spcPts val="0"/>
              </a:spcAft>
            </a:pPr>
            <a:r>
              <a:rPr lang="uk-UA" sz="2000" dirty="0" smtClean="0">
                <a:solidFill>
                  <a:schemeClr val="bg2">
                    <a:lumMod val="10000"/>
                  </a:schemeClr>
                </a:solidFill>
                <a:effectLst/>
                <a:latin typeface="Arial Black" pitchFamily="34" charset="0"/>
                <a:ea typeface="Calibri"/>
                <a:cs typeface="Times New Roman"/>
              </a:rPr>
              <a:t>Свою роботу з логіко-математичного розвитку  спрямовую на вирішення таких завдань:</a:t>
            </a:r>
            <a:endParaRPr lang="ru-RU" sz="1600" dirty="0">
              <a:solidFill>
                <a:schemeClr val="bg2">
                  <a:lumMod val="10000"/>
                </a:schemeClr>
              </a:solidFill>
              <a:latin typeface="Arial Black" pitchFamily="34" charset="0"/>
              <a:ea typeface="Calibri"/>
              <a:cs typeface="Times New Roman"/>
            </a:endParaRPr>
          </a:p>
          <a:p>
            <a:pPr marL="800100" indent="-342900" algn="just">
              <a:spcAft>
                <a:spcPts val="0"/>
              </a:spcAft>
              <a:buFont typeface="Wingdings" pitchFamily="2" charset="2"/>
              <a:buChar char="q"/>
            </a:pPr>
            <a:r>
              <a:rPr lang="uk-UA" sz="2000" dirty="0" smtClean="0">
                <a:solidFill>
                  <a:schemeClr val="bg2">
                    <a:lumMod val="10000"/>
                  </a:schemeClr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навчити дітей логічно мислити;</a:t>
            </a:r>
            <a:endParaRPr lang="ru-RU" sz="1600" dirty="0">
              <a:solidFill>
                <a:schemeClr val="bg2">
                  <a:lumMod val="10000"/>
                </a:schemeClr>
              </a:solidFill>
              <a:latin typeface="Arial Black" pitchFamily="34" charset="0"/>
              <a:ea typeface="Calibri"/>
              <a:cs typeface="Times New Roman"/>
            </a:endParaRPr>
          </a:p>
          <a:p>
            <a:pPr marL="800100" indent="-342900" algn="just">
              <a:spcAft>
                <a:spcPts val="0"/>
              </a:spcAft>
              <a:buFont typeface="Wingdings" pitchFamily="2" charset="2"/>
              <a:buChar char="q"/>
            </a:pPr>
            <a:r>
              <a:rPr lang="uk-UA" sz="2000" dirty="0" smtClean="0">
                <a:solidFill>
                  <a:schemeClr val="bg2">
                    <a:lumMod val="10000"/>
                  </a:schemeClr>
                </a:solidFill>
                <a:effectLst/>
                <a:latin typeface="Arial Black" pitchFamily="34" charset="0"/>
                <a:ea typeface="Calibri"/>
                <a:cs typeface="Times New Roman"/>
              </a:rPr>
              <a:t>робити правильні висновки, доводити розпочату роботу до кінця;</a:t>
            </a:r>
            <a:endParaRPr lang="ru-RU" sz="1600" dirty="0">
              <a:solidFill>
                <a:schemeClr val="bg2">
                  <a:lumMod val="10000"/>
                </a:schemeClr>
              </a:solidFill>
              <a:latin typeface="Arial Black" pitchFamily="34" charset="0"/>
              <a:ea typeface="Calibri"/>
              <a:cs typeface="Times New Roman"/>
            </a:endParaRPr>
          </a:p>
          <a:p>
            <a:pPr marL="800100" indent="-342900" algn="just">
              <a:spcAft>
                <a:spcPts val="0"/>
              </a:spcAft>
              <a:buFont typeface="Wingdings" pitchFamily="2" charset="2"/>
              <a:buChar char="q"/>
            </a:pPr>
            <a:r>
              <a:rPr lang="uk-UA" sz="2000" dirty="0" smtClean="0">
                <a:solidFill>
                  <a:schemeClr val="bg2">
                    <a:lumMod val="10000"/>
                  </a:schemeClr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використовувати різні прийоми вирішення завдання;</a:t>
            </a:r>
            <a:endParaRPr lang="ru-RU" sz="1600" dirty="0">
              <a:solidFill>
                <a:schemeClr val="bg2">
                  <a:lumMod val="10000"/>
                </a:schemeClr>
              </a:solidFill>
              <a:latin typeface="Arial Black" pitchFamily="34" charset="0"/>
              <a:ea typeface="Calibri"/>
              <a:cs typeface="Times New Roman"/>
            </a:endParaRPr>
          </a:p>
          <a:p>
            <a:pPr marL="800100" indent="-342900" algn="just">
              <a:spcAft>
                <a:spcPts val="0"/>
              </a:spcAft>
              <a:buFont typeface="Wingdings" pitchFamily="2" charset="2"/>
              <a:buChar char="q"/>
            </a:pPr>
            <a:r>
              <a:rPr lang="uk-UA" sz="2000" dirty="0" smtClean="0">
                <a:solidFill>
                  <a:schemeClr val="bg2">
                    <a:lumMod val="10000"/>
                  </a:schemeClr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легко і швидко використовувати набуті знання у різних життєвих ситуаціях.</a:t>
            </a:r>
          </a:p>
          <a:p>
            <a:pPr marL="800100" indent="-342900" algn="just">
              <a:spcAft>
                <a:spcPts val="0"/>
              </a:spcAft>
              <a:buFont typeface="Wingdings" pitchFamily="2" charset="2"/>
              <a:buChar char="q"/>
            </a:pPr>
            <a:r>
              <a:rPr lang="ru-RU" sz="2000" b="1" dirty="0" smtClean="0">
                <a:solidFill>
                  <a:srgbClr val="073E87">
                    <a:lumMod val="50000"/>
                  </a:srgbClr>
                </a:solidFill>
                <a:latin typeface="Arial Black" pitchFamily="34" charset="0"/>
                <a:ea typeface="Times New Roman"/>
              </a:rPr>
              <a:t> </a:t>
            </a:r>
            <a:r>
              <a:rPr lang="ru-RU" sz="2000" dirty="0" err="1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формувати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 </a:t>
            </a:r>
            <a:r>
              <a:rPr lang="ru-RU" sz="2000" dirty="0" err="1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прийоми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 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розумових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 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дій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 (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аналіз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, синтез, 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порівняння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, 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узагальнення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), а 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також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 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загально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 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навчальних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 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умінь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 та 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навичок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 (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уміння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 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обдумувати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 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власні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 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дії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, 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осмислено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 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підходити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 до 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розв’язання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 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поставлених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 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завдань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ea typeface="Times New Roman"/>
              </a:rPr>
              <a:t>). 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Arial Black" pitchFamily="34" charset="0"/>
            </a:endParaRPr>
          </a:p>
          <a:p>
            <a:pPr marL="342900" lvl="0" indent="-342900" algn="just">
              <a:spcAft>
                <a:spcPts val="1000"/>
              </a:spcAft>
              <a:buFont typeface="Calibri"/>
              <a:buChar char="-"/>
            </a:pPr>
            <a:endParaRPr lang="ru-RU" sz="1600" dirty="0">
              <a:solidFill>
                <a:schemeClr val="bg2">
                  <a:lumMod val="10000"/>
                </a:schemeClr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076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92625"/>
            <a:ext cx="7467600" cy="13541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</a:rPr>
              <a:t>Психолого-</a:t>
            </a:r>
            <a:r>
              <a:rPr lang="ru-RU" b="1" dirty="0" err="1" smtClean="0">
                <a:solidFill>
                  <a:srgbClr val="7030A0"/>
                </a:solidFill>
              </a:rPr>
              <a:t>педагогічні</a:t>
            </a:r>
            <a:r>
              <a:rPr lang="ru-RU" b="1" dirty="0" smtClean="0">
                <a:solidFill>
                  <a:srgbClr val="7030A0"/>
                </a:solidFill>
              </a:rPr>
              <a:t> </a:t>
            </a:r>
            <a:r>
              <a:rPr lang="ru-RU" b="1" dirty="0" err="1" smtClean="0">
                <a:solidFill>
                  <a:srgbClr val="7030A0"/>
                </a:solidFill>
              </a:rPr>
              <a:t>умови</a:t>
            </a:r>
            <a:r>
              <a:rPr lang="ru-RU" b="1" dirty="0" smtClean="0">
                <a:solidFill>
                  <a:srgbClr val="7030A0"/>
                </a:solidFill>
              </a:rPr>
              <a:t> </a:t>
            </a:r>
            <a:r>
              <a:rPr lang="ru-RU" b="1" dirty="0" err="1" smtClean="0">
                <a:solidFill>
                  <a:srgbClr val="7030A0"/>
                </a:solidFill>
              </a:rPr>
              <a:t>розвитку</a:t>
            </a:r>
            <a:r>
              <a:rPr lang="ru-RU" b="1" dirty="0" smtClean="0">
                <a:solidFill>
                  <a:srgbClr val="7030A0"/>
                </a:solidFill>
              </a:rPr>
              <a:t> </a:t>
            </a:r>
            <a:r>
              <a:rPr lang="ru-RU" b="1" dirty="0" err="1" smtClean="0">
                <a:solidFill>
                  <a:srgbClr val="7030A0"/>
                </a:solidFill>
              </a:rPr>
              <a:t>логічного</a:t>
            </a:r>
            <a:r>
              <a:rPr lang="ru-RU" b="1" dirty="0" smtClean="0">
                <a:solidFill>
                  <a:srgbClr val="7030A0"/>
                </a:solidFill>
              </a:rPr>
              <a:t> </a:t>
            </a:r>
            <a:r>
              <a:rPr lang="ru-RU" b="1" dirty="0" err="1" smtClean="0">
                <a:solidFill>
                  <a:srgbClr val="7030A0"/>
                </a:solidFill>
              </a:rPr>
              <a:t>мислення</a:t>
            </a:r>
            <a:r>
              <a:rPr lang="ru-RU" b="1" dirty="0" smtClean="0">
                <a:solidFill>
                  <a:srgbClr val="7030A0"/>
                </a:solidFill>
              </a:rPr>
              <a:t> у </a:t>
            </a:r>
            <a:r>
              <a:rPr lang="ru-RU" b="1" dirty="0" err="1" smtClean="0">
                <a:solidFill>
                  <a:srgbClr val="7030A0"/>
                </a:solidFill>
              </a:rPr>
              <a:t>дошкільників</a:t>
            </a:r>
            <a:endParaRPr lang="uk-UA" b="1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560" y="2492896"/>
            <a:ext cx="3168352" cy="1477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b="1" dirty="0" smtClean="0"/>
              <a:t>Систематичне створення проблемних і ігрових ситуацій, які сприятимуть розвитку </a:t>
            </a:r>
            <a:r>
              <a:rPr lang="uk-UA" b="1" dirty="0" err="1" smtClean="0"/>
              <a:t>пам</a:t>
            </a:r>
            <a:r>
              <a:rPr lang="en-US" b="1" dirty="0" smtClean="0"/>
              <a:t>’</a:t>
            </a:r>
            <a:r>
              <a:rPr lang="uk-UA" b="1" dirty="0" smtClean="0"/>
              <a:t>яті та мислення </a:t>
            </a:r>
            <a:endParaRPr lang="uk-UA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076056" y="2457301"/>
            <a:ext cx="3168352" cy="147732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b="1" dirty="0" smtClean="0"/>
              <a:t>Оптимальне співвідношення ігрових і проблемних ситуацій залежно від етапу навчання</a:t>
            </a:r>
            <a:endParaRPr lang="uk-UA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763688" y="4725144"/>
            <a:ext cx="5400600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b="1" dirty="0" smtClean="0"/>
              <a:t>Урахування вікових та індивідуально – психологічних особливостей при визначенні змісту проблемних та  ігрових ситуацій і їх співвідношення</a:t>
            </a:r>
            <a:endParaRPr lang="uk-UA" b="1" dirty="0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2339752" y="1628800"/>
            <a:ext cx="0" cy="82850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6516216" y="1628800"/>
            <a:ext cx="0" cy="82850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endCxn id="5" idx="0"/>
          </p:cNvCxnSpPr>
          <p:nvPr/>
        </p:nvCxnSpPr>
        <p:spPr>
          <a:xfrm>
            <a:off x="4463988" y="1628800"/>
            <a:ext cx="0" cy="30963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96962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Етапи формування логічного мислення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1700808"/>
            <a:ext cx="8136904" cy="16312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r>
              <a:rPr lang="uk-UA" sz="2000" b="1" dirty="0" smtClean="0">
                <a:solidFill>
                  <a:srgbClr val="002060"/>
                </a:solidFill>
              </a:rPr>
              <a:t>Порівняння, узагальнення, групування, класифікація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uk-UA" sz="2000" b="1" dirty="0" smtClean="0">
                <a:solidFill>
                  <a:srgbClr val="002060"/>
                </a:solidFill>
              </a:rPr>
              <a:t>Моделювання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uk-UA" sz="2000" b="1" dirty="0" smtClean="0">
                <a:solidFill>
                  <a:srgbClr val="002060"/>
                </a:solidFill>
              </a:rPr>
              <a:t>Алгоритм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uk-UA" sz="2000" b="1" dirty="0" smtClean="0">
                <a:solidFill>
                  <a:srgbClr val="002060"/>
                </a:solidFill>
              </a:rPr>
              <a:t>Завдання на кмітливість та здогадку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uk-UA" sz="2000" b="1" dirty="0" smtClean="0">
                <a:solidFill>
                  <a:srgbClr val="002060"/>
                </a:solidFill>
              </a:rPr>
              <a:t>Уточнення прихованого змісту загадок і </a:t>
            </a:r>
            <a:r>
              <a:rPr lang="uk-UA" sz="2000" b="1" dirty="0" err="1" smtClean="0">
                <a:solidFill>
                  <a:srgbClr val="002060"/>
                </a:solidFill>
              </a:rPr>
              <a:t>прислів</a:t>
            </a:r>
            <a:r>
              <a:rPr lang="en-US" sz="2000" b="1" dirty="0" smtClean="0">
                <a:solidFill>
                  <a:srgbClr val="002060"/>
                </a:solidFill>
              </a:rPr>
              <a:t>’</a:t>
            </a:r>
            <a:r>
              <a:rPr lang="uk-UA" sz="2000" b="1" dirty="0" smtClean="0">
                <a:solidFill>
                  <a:srgbClr val="002060"/>
                </a:solidFill>
              </a:rPr>
              <a:t>їв</a:t>
            </a:r>
          </a:p>
        </p:txBody>
      </p:sp>
      <p:pic>
        <p:nvPicPr>
          <p:cNvPr id="1026" name="Picture 2" descr="http://rearchildren.ru/wp-content/uploads/2016/03/razvitie-logiki-u-detey-6-7-le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453002"/>
            <a:ext cx="4706888" cy="313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9293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251521" y="2037041"/>
            <a:ext cx="4968552" cy="1977669"/>
          </a:xfrm>
        </p:spPr>
        <p:txBody>
          <a:bodyPr>
            <a:normAutofit fontScale="92500" lnSpcReduction="10000"/>
          </a:bodyPr>
          <a:lstStyle/>
          <a:p>
            <a:r>
              <a:rPr lang="uk-UA" b="1" dirty="0" smtClean="0">
                <a:solidFill>
                  <a:schemeClr val="tx2">
                    <a:lumMod val="50000"/>
                  </a:schemeClr>
                </a:solidFill>
              </a:rPr>
              <a:t>Розвивальні ігри</a:t>
            </a:r>
          </a:p>
          <a:p>
            <a:r>
              <a:rPr lang="uk-UA" b="1" dirty="0" smtClean="0">
                <a:solidFill>
                  <a:schemeClr val="tx2">
                    <a:lumMod val="50000"/>
                  </a:schemeClr>
                </a:solidFill>
              </a:rPr>
              <a:t>Дидактичні ігри </a:t>
            </a:r>
          </a:p>
          <a:p>
            <a:r>
              <a:rPr lang="uk-UA" b="1" dirty="0" smtClean="0">
                <a:solidFill>
                  <a:schemeClr val="tx2">
                    <a:lumMod val="50000"/>
                  </a:schemeClr>
                </a:solidFill>
              </a:rPr>
              <a:t>Будівельні ігри</a:t>
            </a:r>
          </a:p>
          <a:p>
            <a:r>
              <a:rPr lang="uk-UA" b="1" dirty="0" smtClean="0">
                <a:solidFill>
                  <a:schemeClr val="tx2">
                    <a:lumMod val="50000"/>
                  </a:schemeClr>
                </a:solidFill>
              </a:rPr>
              <a:t>Площинні та об</a:t>
            </a:r>
            <a:r>
              <a:rPr lang="en-US" b="1" dirty="0" smtClean="0">
                <a:solidFill>
                  <a:schemeClr val="tx2">
                    <a:lumMod val="50000"/>
                  </a:schemeClr>
                </a:solidFill>
              </a:rPr>
              <a:t>’</a:t>
            </a:r>
            <a:r>
              <a:rPr lang="uk-UA" b="1" dirty="0" smtClean="0">
                <a:solidFill>
                  <a:schemeClr val="tx2">
                    <a:lumMod val="50000"/>
                  </a:schemeClr>
                </a:solidFill>
              </a:rPr>
              <a:t>ємні </a:t>
            </a:r>
          </a:p>
          <a:p>
            <a:pPr marL="0" indent="0">
              <a:buNone/>
            </a:pPr>
            <a:r>
              <a:rPr lang="uk-UA" b="1" dirty="0" smtClean="0">
                <a:solidFill>
                  <a:schemeClr val="tx2">
                    <a:lumMod val="50000"/>
                  </a:schemeClr>
                </a:solidFill>
              </a:rPr>
              <a:t>геометричні фігури.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0" name="Picture 2" descr="C:\Users\Пользователь\Desktop\фото на презентацыю\image (10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3959365"/>
            <a:ext cx="3960440" cy="2640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08720" y="262098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 smtClean="0">
                <a:solidFill>
                  <a:srgbClr val="002060"/>
                </a:solidFill>
                <a:latin typeface="Arial Black" pitchFamily="34" charset="0"/>
              </a:rPr>
              <a:t>Розвивальне середовище </a:t>
            </a:r>
          </a:p>
          <a:p>
            <a:pPr algn="ctr"/>
            <a:r>
              <a:rPr lang="uk-UA" sz="2400" dirty="0" smtClean="0">
                <a:solidFill>
                  <a:srgbClr val="002060"/>
                </a:solidFill>
                <a:latin typeface="Arial Black" pitchFamily="34" charset="0"/>
              </a:rPr>
              <a:t>для формування логіко - математичної компетенції</a:t>
            </a:r>
            <a:endParaRPr lang="ru-RU" sz="2400" dirty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433349"/>
            <a:ext cx="2629538" cy="2412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3020" y="4055806"/>
            <a:ext cx="3959220" cy="2543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84866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3723" y="116632"/>
            <a:ext cx="6819528" cy="129614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</a:rPr>
              <a:t>Кольорові палички Х.</a:t>
            </a:r>
            <a:r>
              <a:rPr lang="uk-UA" sz="2000" b="1" dirty="0" err="1" smtClean="0">
                <a:solidFill>
                  <a:srgbClr val="C00000"/>
                </a:solidFill>
              </a:rPr>
              <a:t>Кюізенера-</a:t>
            </a:r>
            <a:r>
              <a:rPr lang="uk-UA" sz="2000" b="1" dirty="0" smtClean="0">
                <a:solidFill>
                  <a:srgbClr val="C00000"/>
                </a:solidFill>
              </a:rPr>
              <a:t/>
            </a:r>
            <a:br>
              <a:rPr lang="uk-UA" sz="2000" b="1" dirty="0" smtClean="0">
                <a:solidFill>
                  <a:srgbClr val="C00000"/>
                </a:solidFill>
              </a:rPr>
            </a:br>
            <a:r>
              <a:rPr lang="uk-UA" sz="2000" b="1" dirty="0">
                <a:solidFill>
                  <a:srgbClr val="C00000"/>
                </a:solidFill>
              </a:rPr>
              <a:t> </a:t>
            </a:r>
            <a:r>
              <a:rPr lang="uk-UA" sz="2000" b="1" dirty="0" smtClean="0">
                <a:solidFill>
                  <a:srgbClr val="C00000"/>
                </a:solidFill>
              </a:rPr>
              <a:t>посібник для формування у дітей логіко – математичної  компетенції</a:t>
            </a:r>
            <a:endParaRPr lang="uk-UA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7355" y="1520758"/>
            <a:ext cx="5472608" cy="230832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За допомогою цього посібника  формую у дітей поняття про числа, про поділ цілого на частини. Використовую їх для формування умінь вимірювати умовною міркою. За допомогою цих паличок легко </a:t>
            </a:r>
            <a:r>
              <a:rPr lang="uk-UA" b="1" dirty="0" err="1" smtClean="0">
                <a:solidFill>
                  <a:srgbClr val="002060"/>
                </a:solidFill>
              </a:rPr>
              <a:t>запам</a:t>
            </a:r>
            <a:r>
              <a:rPr lang="en-US" b="1" dirty="0" smtClean="0">
                <a:solidFill>
                  <a:srgbClr val="002060"/>
                </a:solidFill>
              </a:rPr>
              <a:t>’</a:t>
            </a:r>
            <a:r>
              <a:rPr lang="uk-UA" b="1" dirty="0" err="1" smtClean="0">
                <a:solidFill>
                  <a:srgbClr val="002060"/>
                </a:solidFill>
              </a:rPr>
              <a:t>ятовується</a:t>
            </a:r>
            <a:r>
              <a:rPr lang="uk-UA" b="1" dirty="0" smtClean="0">
                <a:solidFill>
                  <a:srgbClr val="002060"/>
                </a:solidFill>
              </a:rPr>
              <a:t> склад числа з одиниць та з менших чисел.</a:t>
            </a:r>
          </a:p>
          <a:p>
            <a:endParaRPr lang="uk-UA" b="1" dirty="0">
              <a:solidFill>
                <a:srgbClr val="002060"/>
              </a:solidFill>
            </a:endParaRPr>
          </a:p>
        </p:txBody>
      </p:sp>
      <p:pic>
        <p:nvPicPr>
          <p:cNvPr id="2050" name="Picture 2" descr="D:\О.Н,\фото с фотоаппарата\логика\DSCN63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063927">
            <a:off x="5747744" y="1184786"/>
            <a:ext cx="3227850" cy="242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О.Н,\фото с фотоаппарата\логика\DSCN63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8172" y="3645024"/>
            <a:ext cx="3419872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О.Н,\фото с фотоаппарата\логика\DSCN632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483006"/>
            <a:ext cx="4248472" cy="3186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70709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0392" y="183108"/>
            <a:ext cx="6905421" cy="79208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Ігри з паличками Х.</a:t>
            </a:r>
            <a:r>
              <a:rPr lang="uk-UA" b="1" dirty="0" err="1" smtClean="0">
                <a:solidFill>
                  <a:srgbClr val="FF0000"/>
                </a:solidFill>
              </a:rPr>
              <a:t>Кюізенера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1431066"/>
            <a:ext cx="4035876" cy="120032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>Діти люблять будувати різноманітні  споруди, предмети: будинки, драбинки , сходинки, квіти.</a:t>
            </a:r>
            <a:endParaRPr lang="uk-UA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D:\О.Н,\фото с фотоаппарата\логика\DSCN63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443548"/>
            <a:ext cx="2555776" cy="19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О.Н,\фото с фотоаппарата\логика\DSCN63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5" y="2924944"/>
            <a:ext cx="2976331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О.Н,\фото с фотоаппарата\логика\DSCN631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512410"/>
            <a:ext cx="4352548" cy="326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 descr="http://detochki-doma.ru/wp-content/uploads/2016/11/chto-mozhno-sdelat-s-kartochkami-Kyuizenera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3492" y="202167"/>
            <a:ext cx="1866900" cy="12288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145204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395536" y="4293096"/>
            <a:ext cx="8128413" cy="2232248"/>
          </a:xfrm>
        </p:spPr>
        <p:txBody>
          <a:bodyPr>
            <a:normAutofit lnSpcReduction="10000"/>
          </a:bodyPr>
          <a:lstStyle/>
          <a:p>
            <a:pPr marL="0" indent="0" algn="just">
              <a:spcAft>
                <a:spcPts val="1000"/>
              </a:spcAft>
              <a:buNone/>
            </a:pPr>
            <a:r>
              <a:rPr lang="uk-UA" b="1" dirty="0">
                <a:latin typeface="Arial Black" pitchFamily="34" charset="0"/>
                <a:ea typeface="Calibri"/>
              </a:rPr>
              <a:t>На власному досвіді  впевнилась, що велике значення при рішенні логічних задач </a:t>
            </a:r>
            <a:r>
              <a:rPr lang="uk-UA" b="1" dirty="0" smtClean="0">
                <a:latin typeface="Arial Black" pitchFamily="34" charset="0"/>
                <a:ea typeface="Calibri"/>
              </a:rPr>
              <a:t>має </a:t>
            </a:r>
            <a:r>
              <a:rPr lang="uk-UA" b="1" dirty="0">
                <a:latin typeface="Arial Black" pitchFamily="34" charset="0"/>
                <a:ea typeface="Calibri"/>
              </a:rPr>
              <a:t>ілюстрація, яка може бути предметною і схематичною, графічний запис, що сприяє </a:t>
            </a:r>
            <a:r>
              <a:rPr lang="uk-UA" b="1" dirty="0" smtClean="0">
                <a:latin typeface="Arial Black" pitchFamily="34" charset="0"/>
                <a:ea typeface="Calibri"/>
              </a:rPr>
              <a:t>створенню чіткого </a:t>
            </a:r>
            <a:r>
              <a:rPr lang="uk-UA" b="1" dirty="0">
                <a:latin typeface="Arial Black" pitchFamily="34" charset="0"/>
                <a:ea typeface="Calibri"/>
              </a:rPr>
              <a:t>уявлення ситуації, яка розглядається в задачі.</a:t>
            </a:r>
            <a:endParaRPr lang="ru-RU" b="1" dirty="0">
              <a:latin typeface="Arial Black" pitchFamily="34" charset="0"/>
            </a:endParaRPr>
          </a:p>
          <a:p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08580" y="117838"/>
            <a:ext cx="2328465" cy="3288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702574"/>
            <a:ext cx="1450975" cy="1408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http://zankov.ru/images/_user/news/vnimanie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16632"/>
            <a:ext cx="3052838" cy="2419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malishi.files.wordpress.com/2008/06/d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1039" y="764704"/>
            <a:ext cx="2426745" cy="3318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luntiki.ru/uploads/images/8/7/3/b/1/72408445b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394211"/>
            <a:ext cx="1818199" cy="1702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12491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252728"/>
          </a:xfrm>
        </p:spPr>
        <p:txBody>
          <a:bodyPr>
            <a:noAutofit/>
          </a:bodyPr>
          <a:lstStyle/>
          <a:p>
            <a:r>
              <a:rPr lang="uk-UA" sz="2400" b="1" dirty="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</a:rPr>
              <a:t>Практичний матеріал для використання в роботі щодо формування у дошкільників логіко-математичної компетентності</a:t>
            </a:r>
            <a:endParaRPr lang="ru-RU" sz="1800" b="1" dirty="0">
              <a:solidFill>
                <a:schemeClr val="tx2">
                  <a:lumMod val="50000"/>
                </a:schemeClr>
              </a:solidFill>
              <a:effectLst/>
              <a:latin typeface="Times New Roman"/>
              <a:ea typeface="Times New Roman"/>
            </a:endParaRPr>
          </a:p>
        </p:txBody>
      </p:sp>
      <p:pic>
        <p:nvPicPr>
          <p:cNvPr id="5123" name="Picture 3" descr="C:\Users\Пользователь\Desktop\фото на презентацыю\image (1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01438" y="2924944"/>
            <a:ext cx="4249432" cy="3040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Пользователь\Desktop\фото на презентацыю\image (1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333" y="3457468"/>
            <a:ext cx="4642683" cy="321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55576" y="1412776"/>
            <a:ext cx="784887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C00000"/>
                </a:solidFill>
              </a:rPr>
              <a:t>Казкові задачі</a:t>
            </a:r>
          </a:p>
          <a:p>
            <a:r>
              <a:rPr lang="uk-UA" sz="2000" b="1" dirty="0" smtClean="0">
                <a:solidFill>
                  <a:srgbClr val="C00000"/>
                </a:solidFill>
              </a:rPr>
              <a:t>Завдання на кмітливість</a:t>
            </a:r>
          </a:p>
          <a:p>
            <a:r>
              <a:rPr lang="uk-UA" sz="2000" b="1" dirty="0" smtClean="0">
                <a:solidFill>
                  <a:srgbClr val="C00000"/>
                </a:solidFill>
              </a:rPr>
              <a:t>Логіко - математичні ігри</a:t>
            </a:r>
          </a:p>
          <a:p>
            <a:r>
              <a:rPr lang="uk-UA" sz="2000" b="1" dirty="0" smtClean="0">
                <a:solidFill>
                  <a:srgbClr val="C00000"/>
                </a:solidFill>
              </a:rPr>
              <a:t>Заняття навчальної діяльності з пріоритетом  логіко – математичного розвитку</a:t>
            </a:r>
          </a:p>
          <a:p>
            <a:r>
              <a:rPr lang="uk-UA" sz="2000" b="1" dirty="0" smtClean="0">
                <a:solidFill>
                  <a:srgbClr val="C00000"/>
                </a:solidFill>
              </a:rPr>
              <a:t>Інтегровані заняття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66122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</a:rPr>
              <a:t>Ігри та вправи зі схемами та геометричними фігурами</a:t>
            </a:r>
            <a:endParaRPr lang="uk-UA" sz="2800" b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D:\О.Н,\фото с фотоаппарата\логика\DSCN626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32149"/>
            <a:ext cx="3923928" cy="2942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О.Н,\фото с фотоаппарата\логика\DSCN626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87775" y="1332149"/>
            <a:ext cx="3515882" cy="2636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О.Н,\фото с фотоаппарата\логика\DSCN63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861048"/>
            <a:ext cx="3851920" cy="2888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11560" y="4869160"/>
            <a:ext cx="3384376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Розклади фігури </a:t>
            </a:r>
          </a:p>
          <a:p>
            <a:r>
              <a:rPr lang="uk-UA" b="1" dirty="0" smtClean="0">
                <a:solidFill>
                  <a:srgbClr val="002060"/>
                </a:solidFill>
              </a:rPr>
              <a:t>Знайди фігуру за схемою</a:t>
            </a:r>
          </a:p>
          <a:p>
            <a:r>
              <a:rPr lang="uk-UA" b="1" dirty="0" smtClean="0">
                <a:solidFill>
                  <a:srgbClr val="002060"/>
                </a:solidFill>
              </a:rPr>
              <a:t>Знайди спільну частину заданих фігур</a:t>
            </a:r>
            <a:endParaRPr lang="uk-UA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4492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15616" y="404664"/>
            <a:ext cx="7467600" cy="792088"/>
          </a:xfrm>
        </p:spPr>
        <p:txBody>
          <a:bodyPr>
            <a:normAutofit fontScale="90000"/>
          </a:bodyPr>
          <a:lstStyle/>
          <a:p>
            <a:r>
              <a:rPr lang="uk-UA" sz="5000" b="1" i="1" dirty="0">
                <a:solidFill>
                  <a:srgbClr val="002060"/>
                </a:solidFill>
                <a:latin typeface="Calibri"/>
              </a:rPr>
              <a:t>Гра з одним обручем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4435" y="1124744"/>
            <a:ext cx="799288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lvl="0" indent="-27305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uk-UA" sz="2600" b="1" dirty="0">
                <a:solidFill>
                  <a:srgbClr val="C00000"/>
                </a:solidFill>
                <a:latin typeface="Constantia"/>
              </a:rPr>
              <a:t>Діти розташовують блоки згідно завданням: усі червоні в обручі, а всі інші − поза обручем</a:t>
            </a:r>
            <a:r>
              <a:rPr lang="uk-UA" sz="2600" b="1" dirty="0">
                <a:solidFill>
                  <a:prstClr val="black"/>
                </a:solidFill>
                <a:latin typeface="Constantia"/>
              </a:rPr>
              <a:t>. </a:t>
            </a:r>
            <a:endParaRPr lang="uk-UA" sz="2600" b="1" i="1" dirty="0">
              <a:solidFill>
                <a:prstClr val="black"/>
              </a:solidFill>
              <a:latin typeface="Constantia"/>
            </a:endParaRPr>
          </a:p>
        </p:txBody>
      </p:sp>
      <p:pic>
        <p:nvPicPr>
          <p:cNvPr id="3074" name="Picture 2" descr="C:\Users\Пользователь\Desktop\фото с фотоаппарата\DSCN018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33320"/>
            <a:ext cx="5796136" cy="4347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97279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>
            <a:noAutofit/>
          </a:bodyPr>
          <a:lstStyle/>
          <a:p>
            <a:pPr algn="ctr"/>
            <a:r>
              <a:rPr lang="uk-UA" sz="4000" b="1" i="1" cap="none" dirty="0">
                <a:solidFill>
                  <a:srgbClr val="04617B"/>
                </a:solidFill>
                <a:latin typeface="Calibri"/>
              </a:rPr>
              <a:t>Гра з двома обручами</a:t>
            </a:r>
            <a:endParaRPr lang="ru-RU" sz="2000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683568" y="908720"/>
            <a:ext cx="8064896" cy="1972816"/>
          </a:xfrm>
        </p:spPr>
        <p:txBody>
          <a:bodyPr>
            <a:normAutofit/>
          </a:bodyPr>
          <a:lstStyle/>
          <a:p>
            <a:pPr marL="273050" lvl="0" indent="-273050" algn="just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uk-UA" b="1" dirty="0">
                <a:solidFill>
                  <a:srgbClr val="002060"/>
                </a:solidFill>
                <a:latin typeface="Constantia"/>
              </a:rPr>
              <a:t>Обручі  </a:t>
            </a:r>
            <a:r>
              <a:rPr lang="uk-UA" b="1" dirty="0" smtClean="0">
                <a:solidFill>
                  <a:srgbClr val="002060"/>
                </a:solidFill>
                <a:latin typeface="Constantia"/>
              </a:rPr>
              <a:t>перетинаються</a:t>
            </a:r>
            <a:r>
              <a:rPr lang="uk-UA" b="1" dirty="0">
                <a:solidFill>
                  <a:srgbClr val="002060"/>
                </a:solidFill>
                <a:latin typeface="Constantia"/>
              </a:rPr>
              <a:t>. У синій обруч слід покласти всі </a:t>
            </a:r>
            <a:r>
              <a:rPr lang="uk-UA" b="1" dirty="0" smtClean="0">
                <a:solidFill>
                  <a:srgbClr val="002060"/>
                </a:solidFill>
                <a:latin typeface="Constantia"/>
              </a:rPr>
              <a:t>круглі </a:t>
            </a:r>
            <a:r>
              <a:rPr lang="uk-UA" b="1" dirty="0">
                <a:solidFill>
                  <a:srgbClr val="002060"/>
                </a:solidFill>
                <a:latin typeface="Constantia"/>
              </a:rPr>
              <a:t>фігури, а в </a:t>
            </a:r>
            <a:r>
              <a:rPr lang="uk-UA" b="1" dirty="0" smtClean="0">
                <a:solidFill>
                  <a:srgbClr val="002060"/>
                </a:solidFill>
                <a:latin typeface="Constantia"/>
              </a:rPr>
              <a:t>жовтий </a:t>
            </a:r>
            <a:r>
              <a:rPr lang="uk-UA" b="1" dirty="0">
                <a:solidFill>
                  <a:srgbClr val="002060"/>
                </a:solidFill>
                <a:latin typeface="Constantia"/>
              </a:rPr>
              <a:t>обруч − усі </a:t>
            </a:r>
            <a:r>
              <a:rPr lang="uk-UA" b="1" dirty="0" smtClean="0">
                <a:solidFill>
                  <a:srgbClr val="002060"/>
                </a:solidFill>
                <a:latin typeface="Constantia"/>
              </a:rPr>
              <a:t>жовті. </a:t>
            </a:r>
            <a:r>
              <a:rPr lang="uk-UA" b="1" dirty="0">
                <a:solidFill>
                  <a:srgbClr val="002060"/>
                </a:solidFill>
                <a:latin typeface="Constantia"/>
              </a:rPr>
              <a:t>Діти в процесі виконання розуміють, що всі </a:t>
            </a:r>
            <a:r>
              <a:rPr lang="uk-UA" b="1" dirty="0" smtClean="0">
                <a:solidFill>
                  <a:srgbClr val="002060"/>
                </a:solidFill>
                <a:latin typeface="Constantia"/>
              </a:rPr>
              <a:t>жовті </a:t>
            </a:r>
            <a:r>
              <a:rPr lang="uk-UA" b="1" dirty="0">
                <a:solidFill>
                  <a:srgbClr val="002060"/>
                </a:solidFill>
                <a:latin typeface="Constantia"/>
              </a:rPr>
              <a:t>круглі блоки слід розташувати на перетинанні двох обручів. </a:t>
            </a:r>
          </a:p>
          <a:p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050" name="Picture 2" descr="C:\Users\Пользователь\Desktop\фото с фотоаппарата\DSCN018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843846"/>
            <a:ext cx="4968552" cy="3726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22582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>
            <a:normAutofit fontScale="90000"/>
          </a:bodyPr>
          <a:lstStyle/>
          <a:p>
            <a:r>
              <a:rPr lang="uk-UA" sz="5000" b="1" i="1" cap="none" dirty="0">
                <a:solidFill>
                  <a:srgbClr val="04617B"/>
                </a:solidFill>
                <a:latin typeface="Calibri"/>
              </a:rPr>
              <a:t>Гра з трьома обручами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8291264" cy="1440160"/>
          </a:xfrm>
        </p:spPr>
        <p:txBody>
          <a:bodyPr>
            <a:normAutofit fontScale="92500"/>
          </a:bodyPr>
          <a:lstStyle/>
          <a:p>
            <a:pPr marL="273050" lvl="0" indent="-27305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uk-UA" sz="2600" b="1" dirty="0">
                <a:solidFill>
                  <a:srgbClr val="FF0000"/>
                </a:solidFill>
                <a:latin typeface="Constantia"/>
              </a:rPr>
              <a:t>Ці завдання більш складні, ніж з двома обручами, оскільки передбачають виокремлення в блоці відразу трьох властивостей.</a:t>
            </a:r>
            <a:endParaRPr lang="ru-RU" sz="2600" b="1" dirty="0">
              <a:solidFill>
                <a:srgbClr val="FF0000"/>
              </a:solidFill>
              <a:latin typeface="Constantia"/>
            </a:endParaRPr>
          </a:p>
        </p:txBody>
      </p:sp>
      <p:pic>
        <p:nvPicPr>
          <p:cNvPr id="1026" name="Picture 2" descr="C:\Users\Пользователь\Desktop\фото с фотоаппарата\DSCN01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77938"/>
            <a:ext cx="5652120" cy="4239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28050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620688"/>
            <a:ext cx="1944216" cy="2265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051720" y="836712"/>
            <a:ext cx="6523231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000" b="1" dirty="0" smtClean="0">
                <a:effectLst/>
                <a:latin typeface="Segoe UI Semibold" pitchFamily="34" charset="0"/>
                <a:ea typeface="Times New Roman"/>
              </a:rPr>
              <a:t>                          </a:t>
            </a:r>
            <a:r>
              <a:rPr lang="uk-UA" sz="2400" b="1" dirty="0" smtClean="0">
                <a:solidFill>
                  <a:srgbClr val="FF0000"/>
                </a:solidFill>
                <a:effectLst/>
                <a:latin typeface="Segoe UI Semibold" pitchFamily="34" charset="0"/>
                <a:ea typeface="Times New Roman"/>
              </a:rPr>
              <a:t>Ставлячи за мету виховання компетентної    особистості,  застосовую інтегрований підхід у процесі життєдіяльності дітей. </a:t>
            </a:r>
            <a:endParaRPr lang="uk-UA" sz="2400" b="1" dirty="0">
              <a:solidFill>
                <a:srgbClr val="FF0000"/>
              </a:solidFill>
              <a:latin typeface="Segoe UI Semibold" pitchFamily="34" charset="0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uk-UA" sz="2400" b="1" dirty="0" smtClean="0">
                <a:solidFill>
                  <a:srgbClr val="FF0000"/>
                </a:solidFill>
                <a:effectLst/>
                <a:latin typeface="Segoe UI Semibold" pitchFamily="34" charset="0"/>
                <a:ea typeface="Times New Roman"/>
              </a:rPr>
              <a:t> 	</a:t>
            </a:r>
            <a:r>
              <a:rPr lang="uk-UA" sz="2400" b="1" dirty="0" smtClean="0">
                <a:solidFill>
                  <a:srgbClr val="FF0000"/>
                </a:solidFill>
                <a:latin typeface="Segoe UI Semibold" pitchFamily="34" charset="0"/>
                <a:ea typeface="Times New Roman"/>
              </a:rPr>
              <a:t>П</a:t>
            </a:r>
            <a:r>
              <a:rPr lang="uk-UA" sz="2400" b="1" dirty="0" smtClean="0">
                <a:solidFill>
                  <a:srgbClr val="FF0000"/>
                </a:solidFill>
                <a:effectLst/>
                <a:latin typeface="Segoe UI Semibold" pitchFamily="34" charset="0"/>
                <a:ea typeface="Times New Roman"/>
              </a:rPr>
              <a:t>ротягом дня надаю пріоритет спілкуванню, обговоренню різноманітних ситуацій, спостереженню, дослідницькій та пошуковій діяльності дітей. </a:t>
            </a:r>
            <a:r>
              <a:rPr lang="uk-UA" sz="2400" b="1" dirty="0" smtClean="0">
                <a:solidFill>
                  <a:srgbClr val="FF0000"/>
                </a:solidFill>
                <a:latin typeface="Segoe UI Semibold" pitchFamily="34" charset="0"/>
                <a:ea typeface="Times New Roman"/>
              </a:rPr>
              <a:t>Це дає змогу</a:t>
            </a:r>
            <a:r>
              <a:rPr lang="uk-UA" sz="2400" b="1" dirty="0" smtClean="0">
                <a:solidFill>
                  <a:srgbClr val="FF0000"/>
                </a:solidFill>
                <a:effectLst/>
                <a:latin typeface="Segoe UI Semibold" pitchFamily="34" charset="0"/>
                <a:ea typeface="Times New Roman"/>
              </a:rPr>
              <a:t>  дітям застосувати свої логічні та математичні знання й уміння, засвоюючи основні закони буття, порівнюючи, упорядковуючи та з’ясовуючи причини й наслідки.</a:t>
            </a:r>
            <a:endParaRPr lang="ru-RU" sz="2000" b="1" dirty="0">
              <a:solidFill>
                <a:srgbClr val="FF0000"/>
              </a:solidFill>
              <a:effectLst/>
              <a:latin typeface="Segoe UI Semibold" pitchFamily="34" charset="0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2716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Пользователь\Desktop\фото в садок\VipTalisman13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58256"/>
            <a:ext cx="6641661" cy="4594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764704"/>
            <a:ext cx="7568049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Дякуємо за увагу</a:t>
            </a:r>
            <a:endParaRPr lang="ru-RU" sz="6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5369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971</TotalTime>
  <Words>480</Words>
  <Application>Microsoft Office PowerPoint</Application>
  <PresentationFormat>Экран (4:3)</PresentationFormat>
  <Paragraphs>52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Эркер</vt:lpstr>
      <vt:lpstr>Логіко – математичний розвиток дітей дошкільного   віку</vt:lpstr>
      <vt:lpstr>Слайд 2</vt:lpstr>
      <vt:lpstr>Слайд 3</vt:lpstr>
      <vt:lpstr>Психолого-педагогічні умови розвитку логічного мислення у дошкільників</vt:lpstr>
      <vt:lpstr>Етапи формування логічного мислення</vt:lpstr>
      <vt:lpstr>Слайд 6</vt:lpstr>
      <vt:lpstr>Кольорові палички Х.Кюізенера-  посібник для формування у дітей логіко – математичної  компетенції</vt:lpstr>
      <vt:lpstr>Ігри з паличками Х.Кюізенера</vt:lpstr>
      <vt:lpstr>Слайд 9</vt:lpstr>
      <vt:lpstr>Практичний матеріал для використання в роботі щодо формування у дошкільників логіко-математичної компетентності</vt:lpstr>
      <vt:lpstr>Ігри та вправи зі схемами та геометричними фігурами</vt:lpstr>
      <vt:lpstr>Гра з одним обручем</vt:lpstr>
      <vt:lpstr>Гра з двома обручами</vt:lpstr>
      <vt:lpstr>Гра з трьома обручами</vt:lpstr>
      <vt:lpstr>Слайд 15</vt:lpstr>
      <vt:lpstr>Слайд 16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Логіко – математичний розвиток дітей дошкільного   віку</dc:title>
  <dc:creator>Пользователь</dc:creator>
  <cp:lastModifiedBy>Admin1</cp:lastModifiedBy>
  <cp:revision>41</cp:revision>
  <cp:lastPrinted>2018-03-13T15:17:57Z</cp:lastPrinted>
  <dcterms:created xsi:type="dcterms:W3CDTF">2017-06-16T06:50:41Z</dcterms:created>
  <dcterms:modified xsi:type="dcterms:W3CDTF">2018-03-15T11:19:44Z</dcterms:modified>
</cp:coreProperties>
</file>