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9"/>
  </p:notesMasterIdLst>
  <p:sldIdLst>
    <p:sldId id="256" r:id="rId2"/>
    <p:sldId id="260" r:id="rId3"/>
    <p:sldId id="263" r:id="rId4"/>
    <p:sldId id="266" r:id="rId5"/>
    <p:sldId id="268" r:id="rId6"/>
    <p:sldId id="269" r:id="rId7"/>
    <p:sldId id="280" r:id="rId8"/>
    <p:sldId id="282" r:id="rId9"/>
    <p:sldId id="279" r:id="rId10"/>
    <p:sldId id="281" r:id="rId11"/>
    <p:sldId id="264" r:id="rId12"/>
    <p:sldId id="271" r:id="rId13"/>
    <p:sldId id="273" r:id="rId14"/>
    <p:sldId id="274" r:id="rId15"/>
    <p:sldId id="275" r:id="rId16"/>
    <p:sldId id="277" r:id="rId17"/>
    <p:sldId id="28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B74E8-D897-43F0-9064-933B866FE09E}" type="datetimeFigureOut">
              <a:rPr lang="uk-UA" smtClean="0"/>
              <a:t>08.01.2020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7834CD-1BD9-4290-A049-0ACF0ADA77F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19113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B43E1-7DD0-4D94-99A9-196390044D75}" type="datetime1">
              <a:rPr lang="ru-RU" smtClean="0"/>
              <a:t>08.01.2020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249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E0AA7-FBCA-4B3F-94F1-93797DFB1544}" type="datetime1">
              <a:rPr lang="ru-RU" smtClean="0"/>
              <a:t>08.01.2020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071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F8247-307B-4383-A012-DA546F5E3184}" type="datetime1">
              <a:rPr lang="ru-RU" smtClean="0"/>
              <a:t>08.01.2020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739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68F38-581C-44F2-AA90-B1B6BA4D86B9}" type="datetime1">
              <a:rPr lang="ru-RU" smtClean="0"/>
              <a:t>08.01.2020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137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0B0FE-A377-4F91-9F76-3A5FBFC5EEF3}" type="datetime1">
              <a:rPr lang="ru-RU" smtClean="0"/>
              <a:t>08.01.2020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92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7D74-08D0-4605-8548-7685D5348B1D}" type="datetime1">
              <a:rPr lang="ru-RU" smtClean="0"/>
              <a:t>08.01.2020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167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9D7FA-545A-44EF-AA7E-3404EED05A8E}" type="datetime1">
              <a:rPr lang="ru-RU" smtClean="0"/>
              <a:t>08.01.2020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727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2BF2B-8EB3-48A6-909A-2949C1315325}" type="datetime1">
              <a:rPr lang="ru-RU" smtClean="0"/>
              <a:t>08.01.2020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18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E1A5-7121-4E0B-9C2E-3A3EF6303DAE}" type="datetime1">
              <a:rPr lang="ru-RU" smtClean="0"/>
              <a:t>08.01.2020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492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6A652-9554-4D33-A79B-6AA1B74444AA}" type="datetime1">
              <a:rPr lang="ru-RU" smtClean="0"/>
              <a:t>08.01.2020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530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E1843-157A-423D-AC00-D4C2B53B09FF}" type="datetime1">
              <a:rPr lang="ru-RU" smtClean="0"/>
              <a:t>08.01.2020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994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DE206-8A74-4F45-A669-B77A3B49CA1A}" type="datetime1">
              <a:rPr lang="ru-RU" smtClean="0"/>
              <a:t>08.01.2020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7F689-47C3-4C7C-B67C-0142B68BD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33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79"/>
            <a:ext cx="9144000" cy="6863079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0" y="332656"/>
            <a:ext cx="9036496" cy="4176464"/>
          </a:xfrm>
          <a:prstGeom prst="cloudCallout">
            <a:avLst/>
          </a:prstGeom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Теоретично – практичний семінар</a:t>
            </a:r>
          </a:p>
          <a:p>
            <a:pPr algn="ctr"/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«Роль пальчикових ігор в розвитку мови та дрібної моторики дітей дошкільного віку» 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026" name="Picture 2" descr="E:\МЕТОДИЧНИЙ КАБІНЕТ\Методичні обєднання\2014-2015\картинки\razvitie-ruk-pri-dc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16" y="3373570"/>
            <a:ext cx="4434907" cy="29566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1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3" y="7770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331476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ambria" panose="02040503050406030204" pitchFamily="18" charset="0"/>
              </a:rPr>
              <a:t>7. Використовуйте </a:t>
            </a:r>
            <a:r>
              <a:rPr lang="ru-RU" b="1" dirty="0">
                <a:latin typeface="Cambria" panose="02040503050406030204" pitchFamily="18" charset="0"/>
              </a:rPr>
              <a:t>виразну </a:t>
            </a:r>
            <a:r>
              <a:rPr lang="ru-RU" b="1" dirty="0" smtClean="0">
                <a:latin typeface="Cambria" panose="02040503050406030204" pitchFamily="18" charset="0"/>
              </a:rPr>
              <a:t>міміку.</a:t>
            </a:r>
            <a:r>
              <a:rPr lang="ru-RU" b="1" dirty="0">
                <a:latin typeface="Cambria" panose="02040503050406030204" pitchFamily="18" charset="0"/>
              </a:rPr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3091" y="2420888"/>
            <a:ext cx="84097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latin typeface="Cambria" panose="02040503050406030204" pitchFamily="18" charset="0"/>
              </a:rPr>
              <a:t>9. Поступово </a:t>
            </a:r>
            <a:r>
              <a:rPr lang="ru-RU" b="1" dirty="0">
                <a:latin typeface="Cambria" panose="02040503050406030204" pitchFamily="18" charset="0"/>
              </a:rPr>
              <a:t>розучіть текст напам'ять, нехай діти вимовляють його цілком, співвідносячи слова з рухами.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3091" y="1700808"/>
            <a:ext cx="84880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Cambria" panose="02040503050406030204" pitchFamily="18" charset="0"/>
              </a:rPr>
              <a:t>8. </a:t>
            </a:r>
            <a:r>
              <a:rPr lang="ru-RU" b="1" dirty="0" smtClean="0">
                <a:latin typeface="Cambria" panose="02040503050406030204" pitchFamily="18" charset="0"/>
              </a:rPr>
              <a:t>Читайте </a:t>
            </a:r>
            <a:r>
              <a:rPr lang="ru-RU" b="1" dirty="0">
                <a:latin typeface="Cambria" panose="02040503050406030204" pitchFamily="18" charset="0"/>
              </a:rPr>
              <a:t>текст виразно, відповідно до його змісту — то тихіше, то голосніше, то швидше, то повільніше, зупиняючись у певних </a:t>
            </a:r>
            <a:r>
              <a:rPr lang="ru-RU" b="1" dirty="0" smtClean="0">
                <a:latin typeface="Cambria" panose="02040503050406030204" pitchFamily="18" charset="0"/>
              </a:rPr>
              <a:t>місцях.</a:t>
            </a:r>
            <a:endParaRPr lang="uk-UA" b="1" dirty="0">
              <a:latin typeface="Cambria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1527" y="3356992"/>
            <a:ext cx="7655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latin typeface="Cambria" panose="02040503050406030204" pitchFamily="18" charset="0"/>
              </a:rPr>
              <a:t>10. </a:t>
            </a:r>
            <a:r>
              <a:rPr lang="ru-RU" b="1" dirty="0" smtClean="0">
                <a:latin typeface="Cambria" panose="02040503050406030204" pitchFamily="18" charset="0"/>
              </a:rPr>
              <a:t>Розучивши </a:t>
            </a:r>
            <a:r>
              <a:rPr lang="ru-RU" b="1" dirty="0">
                <a:latin typeface="Cambria" panose="02040503050406030204" pitchFamily="18" charset="0"/>
              </a:rPr>
              <a:t>дві або три вправи, поступово замінюйте їх </a:t>
            </a:r>
            <a:r>
              <a:rPr lang="ru-RU" b="1" dirty="0" smtClean="0">
                <a:latin typeface="Cambria" panose="02040503050406030204" pitchFamily="18" charset="0"/>
              </a:rPr>
              <a:t>новими</a:t>
            </a:r>
            <a:r>
              <a:rPr lang="ru-RU" b="1" dirty="0" smtClean="0"/>
              <a:t>.</a:t>
            </a:r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6688" y="3861048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ambria" panose="02040503050406030204" pitchFamily="18" charset="0"/>
              </a:rPr>
              <a:t>11. У </a:t>
            </a:r>
            <a:r>
              <a:rPr lang="ru-RU" b="1" dirty="0">
                <a:latin typeface="Cambria" panose="02040503050406030204" pitchFamily="18" charset="0"/>
              </a:rPr>
              <a:t>жодному разі не змушуйте дітей грати. </a:t>
            </a:r>
            <a:endParaRPr lang="uk-UA" b="1" dirty="0">
              <a:latin typeface="Cambria" panose="0204050305040603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1527" y="436510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Cambria" panose="02040503050406030204" pitchFamily="18" charset="0"/>
              </a:rPr>
              <a:t>12. Стимулюйте </a:t>
            </a:r>
            <a:r>
              <a:rPr lang="ru-RU" b="1" dirty="0">
                <a:latin typeface="Cambria" panose="02040503050406030204" pitchFamily="18" charset="0"/>
              </a:rPr>
              <a:t>підспівування </a:t>
            </a:r>
            <a:r>
              <a:rPr lang="ru-RU" b="1" dirty="0" smtClean="0">
                <a:latin typeface="Cambria" panose="02040503050406030204" pitchFamily="18" charset="0"/>
              </a:rPr>
              <a:t>дітей.</a:t>
            </a:r>
            <a:endParaRPr lang="uk-UA" b="1" dirty="0">
              <a:latin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4941168"/>
            <a:ext cx="84880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Cambria" panose="02040503050406030204" pitchFamily="18" charset="0"/>
              </a:rPr>
              <a:t>13. </a:t>
            </a:r>
            <a:r>
              <a:rPr lang="ru-RU" b="1" dirty="0" smtClean="0">
                <a:latin typeface="Cambria" panose="02040503050406030204" pitchFamily="18" charset="0"/>
              </a:rPr>
              <a:t>Не </a:t>
            </a:r>
            <a:r>
              <a:rPr lang="ru-RU" b="1" dirty="0">
                <a:latin typeface="Cambria" panose="02040503050406030204" pitchFamily="18" charset="0"/>
              </a:rPr>
              <a:t>проводьте пальчикові ігри в момент, коли в дітей змерзли </a:t>
            </a:r>
            <a:r>
              <a:rPr lang="ru-RU" b="1" dirty="0" smtClean="0">
                <a:latin typeface="Cambria" panose="02040503050406030204" pitchFamily="18" charset="0"/>
              </a:rPr>
              <a:t>руки.</a:t>
            </a:r>
            <a:endParaRPr lang="uk-UA" b="1" dirty="0">
              <a:latin typeface="Cambria" panose="020405030504060302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0251" y="548680"/>
            <a:ext cx="84880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</a:rPr>
              <a:t>6. Виконуйте вправу разом з дітьми, демонструючи при цьому власну зацікавленість грою.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37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405" y="7479"/>
            <a:ext cx="9144000" cy="6863079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5" name="Овал 4"/>
          <p:cNvSpPr/>
          <p:nvPr/>
        </p:nvSpPr>
        <p:spPr>
          <a:xfrm>
            <a:off x="1331640" y="908720"/>
            <a:ext cx="6768752" cy="914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Групи  пальчикових ігор</a:t>
            </a:r>
            <a:r>
              <a:rPr lang="uk-UA" sz="3200" dirty="0" smtClean="0"/>
              <a:t> </a:t>
            </a:r>
            <a:endParaRPr lang="uk-UA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71598" y="1988840"/>
            <a:ext cx="748883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sz="2800" dirty="0"/>
              <a:t>	</a:t>
            </a:r>
            <a:r>
              <a:rPr lang="uk-UA" sz="2800" b="1" dirty="0">
                <a:latin typeface="Cambria" panose="02040503050406030204" pitchFamily="18" charset="0"/>
              </a:rPr>
              <a:t>Ігри - маніпуляції. </a:t>
            </a:r>
            <a:endParaRPr lang="uk-UA" sz="2800" b="1" dirty="0" smtClean="0">
              <a:latin typeface="Cambria" panose="0204050305040603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sz="2800" b="1" dirty="0">
                <a:latin typeface="Cambria" panose="02040503050406030204" pitchFamily="18" charset="0"/>
              </a:rPr>
              <a:t>	Сюжетні пальчикові </a:t>
            </a:r>
            <a:r>
              <a:rPr lang="uk-UA" sz="2800" b="1" dirty="0" smtClean="0">
                <a:latin typeface="Cambria" panose="02040503050406030204" pitchFamily="18" charset="0"/>
              </a:rPr>
              <a:t>вправи</a:t>
            </a:r>
            <a:r>
              <a:rPr lang="uk-UA" sz="2800" b="1" dirty="0">
                <a:latin typeface="Cambria" panose="02040503050406030204" pitchFamily="18" charset="0"/>
              </a:rPr>
              <a:t> </a:t>
            </a:r>
            <a:endParaRPr lang="uk-UA" sz="2800" b="1" dirty="0" smtClean="0">
              <a:latin typeface="Cambria" panose="02040503050406030204" pitchFamily="18" charset="0"/>
            </a:endParaRPr>
          </a:p>
          <a:p>
            <a:r>
              <a:rPr lang="uk-UA" sz="2800" b="1" dirty="0">
                <a:latin typeface="Cambria" panose="02040503050406030204" pitchFamily="18" charset="0"/>
              </a:rPr>
              <a:t> </a:t>
            </a:r>
            <a:r>
              <a:rPr lang="uk-UA" sz="2800" b="1" dirty="0" smtClean="0">
                <a:latin typeface="Cambria" panose="02040503050406030204" pitchFamily="18" charset="0"/>
              </a:rPr>
              <a:t>           (пальчикові картинки)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sz="2800" b="1" dirty="0">
                <a:latin typeface="Cambria" panose="02040503050406030204" pitchFamily="18" charset="0"/>
              </a:rPr>
              <a:t>	Пальчикові кінезіологічні </a:t>
            </a:r>
            <a:r>
              <a:rPr lang="uk-UA" sz="2800" b="1" dirty="0" smtClean="0">
                <a:latin typeface="Cambria" panose="02040503050406030204" pitchFamily="18" charset="0"/>
              </a:rPr>
              <a:t>вправи</a:t>
            </a:r>
          </a:p>
          <a:p>
            <a:r>
              <a:rPr lang="uk-UA" sz="2800" b="1" dirty="0">
                <a:latin typeface="Cambria" panose="02040503050406030204" pitchFamily="18" charset="0"/>
              </a:rPr>
              <a:t> </a:t>
            </a:r>
            <a:r>
              <a:rPr lang="uk-UA" sz="2800" b="1" dirty="0" smtClean="0">
                <a:latin typeface="Cambria" panose="02040503050406030204" pitchFamily="18" charset="0"/>
              </a:rPr>
              <a:t>           («</a:t>
            </a:r>
            <a:r>
              <a:rPr lang="uk-UA" sz="2800" b="1" dirty="0">
                <a:latin typeface="Cambria" panose="02040503050406030204" pitchFamily="18" charset="0"/>
              </a:rPr>
              <a:t>гімнастика мозку»). </a:t>
            </a:r>
            <a:endParaRPr lang="uk-UA" sz="2800" b="1" dirty="0" smtClean="0">
              <a:latin typeface="Cambria" panose="0204050305040603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sz="2800" b="1" dirty="0">
                <a:latin typeface="Cambria" panose="02040503050406030204" pitchFamily="18" charset="0"/>
              </a:rPr>
              <a:t>	Пальчикові вправи у поєднанні з </a:t>
            </a:r>
            <a:endParaRPr lang="uk-UA" sz="2800" b="1" dirty="0" smtClean="0">
              <a:latin typeface="Cambria" panose="02040503050406030204" pitchFamily="18" charset="0"/>
            </a:endParaRPr>
          </a:p>
          <a:p>
            <a:r>
              <a:rPr lang="uk-UA" sz="2800" b="1" dirty="0">
                <a:latin typeface="Cambria" panose="02040503050406030204" pitchFamily="18" charset="0"/>
              </a:rPr>
              <a:t> </a:t>
            </a:r>
            <a:r>
              <a:rPr lang="uk-UA" sz="2800" b="1" dirty="0" smtClean="0">
                <a:latin typeface="Cambria" panose="02040503050406030204" pitchFamily="18" charset="0"/>
              </a:rPr>
              <a:t>           самомасажем </a:t>
            </a:r>
            <a:r>
              <a:rPr lang="uk-UA" sz="2800" b="1" dirty="0">
                <a:latin typeface="Cambria" panose="02040503050406030204" pitchFamily="18" charset="0"/>
              </a:rPr>
              <a:t>кистей і пальців рук. </a:t>
            </a:r>
            <a:endParaRPr lang="uk-UA" sz="2800" b="1" dirty="0" smtClean="0">
              <a:latin typeface="Cambria" panose="0204050305040603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sz="2800" b="1" dirty="0">
                <a:latin typeface="Cambria" panose="02040503050406030204" pitchFamily="18" charset="0"/>
              </a:rPr>
              <a:t>	Театр у руці.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06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307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sp>
        <p:nvSpPr>
          <p:cNvPr id="3" name="Прямоугольник 2"/>
          <p:cNvSpPr/>
          <p:nvPr/>
        </p:nvSpPr>
        <p:spPr>
          <a:xfrm>
            <a:off x="1475656" y="980728"/>
            <a:ext cx="5904656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Bookman Old Style" panose="02050604050505020204" pitchFamily="18" charset="0"/>
              </a:rPr>
              <a:t>Ігри - маніпуляції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582341"/>
            <a:ext cx="756084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r>
              <a:rPr lang="ru-RU" sz="2400" b="1" dirty="0">
                <a:latin typeface="Bookman Old Style" panose="02050604050505020204" pitchFamily="18" charset="0"/>
              </a:rPr>
              <a:t>	</a:t>
            </a:r>
            <a:r>
              <a:rPr lang="ru-RU" sz="2400" b="1" dirty="0" smtClean="0">
                <a:latin typeface="Bookman Old Style" panose="02050604050505020204" pitchFamily="18" charset="0"/>
              </a:rPr>
              <a:t>Дитина в кожному пальчику бачить той чи інший образ:</a:t>
            </a:r>
          </a:p>
          <a:p>
            <a:pPr algn="ctr"/>
            <a:r>
              <a:rPr lang="ru-RU" sz="2400" dirty="0" smtClean="0">
                <a:latin typeface="Bookman Old Style" panose="02050604050505020204" pitchFamily="18" charset="0"/>
              </a:rPr>
              <a:t>«Сорока – ворона», </a:t>
            </a:r>
          </a:p>
          <a:p>
            <a:pPr algn="ctr"/>
            <a:r>
              <a:rPr lang="ru-RU" sz="2400" dirty="0" smtClean="0">
                <a:latin typeface="Bookman Old Style" panose="02050604050505020204" pitchFamily="18" charset="0"/>
              </a:rPr>
              <a:t>«Ладі - ладусі </a:t>
            </a:r>
            <a:r>
              <a:rPr lang="ru-RU" sz="2400" dirty="0">
                <a:latin typeface="Bookman Old Style" panose="02050604050505020204" pitchFamily="18" charset="0"/>
              </a:rPr>
              <a:t>...», </a:t>
            </a:r>
            <a:endParaRPr lang="ru-RU" sz="2400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2400" dirty="0" smtClean="0">
                <a:latin typeface="Bookman Old Style" panose="02050604050505020204" pitchFamily="18" charset="0"/>
              </a:rPr>
              <a:t>«</a:t>
            </a:r>
            <a:r>
              <a:rPr lang="ru-RU" sz="2400" dirty="0">
                <a:latin typeface="Bookman Old Style" panose="02050604050505020204" pitchFamily="18" charset="0"/>
              </a:rPr>
              <a:t>Пальчик-хлопчик, де ти був? ..», </a:t>
            </a:r>
            <a:endParaRPr lang="ru-RU" sz="2400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2400" dirty="0" smtClean="0">
                <a:latin typeface="Bookman Old Style" panose="02050604050505020204" pitchFamily="18" charset="0"/>
              </a:rPr>
              <a:t> </a:t>
            </a:r>
            <a:r>
              <a:rPr lang="ru-RU" sz="2400" dirty="0">
                <a:latin typeface="Bookman Old Style" panose="02050604050505020204" pitchFamily="18" charset="0"/>
              </a:rPr>
              <a:t>«Цей пальчик хоче спати ...», </a:t>
            </a:r>
            <a:endParaRPr lang="ru-RU" sz="2400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2400" dirty="0" smtClean="0">
                <a:latin typeface="Bookman Old Style" panose="02050604050505020204" pitchFamily="18" charset="0"/>
              </a:rPr>
              <a:t>«</a:t>
            </a:r>
            <a:r>
              <a:rPr lang="ru-RU" sz="2400" dirty="0">
                <a:latin typeface="Bookman Old Style" panose="02050604050505020204" pitchFamily="18" charset="0"/>
              </a:rPr>
              <a:t>Цей пальчик - дідусь ...», </a:t>
            </a:r>
            <a:endParaRPr lang="ru-RU" sz="2400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2400" dirty="0" smtClean="0">
                <a:latin typeface="Bookman Old Style" panose="02050604050505020204" pitchFamily="18" charset="0"/>
              </a:rPr>
              <a:t>«</a:t>
            </a:r>
            <a:r>
              <a:rPr lang="ru-RU" sz="2400" dirty="0">
                <a:latin typeface="Bookman Old Style" panose="02050604050505020204" pitchFamily="18" charset="0"/>
              </a:rPr>
              <a:t>Пальчики пішли гуляти ... </a:t>
            </a:r>
            <a:r>
              <a:rPr lang="ru-RU" sz="2400" dirty="0" smtClean="0">
                <a:latin typeface="Bookman Old Style" panose="02050604050505020204" pitchFamily="18" charset="0"/>
              </a:rPr>
              <a:t>» та ін.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92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80"/>
            <a:ext cx="9144000" cy="6863079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1691680" y="980728"/>
            <a:ext cx="5790368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2800" b="1" dirty="0">
                <a:latin typeface="Bookman Old Style" panose="02050604050505020204" pitchFamily="18" charset="0"/>
              </a:rPr>
              <a:t>Сюжетні пальчикові </a:t>
            </a:r>
            <a:r>
              <a:rPr lang="uk-UA" sz="2800" b="1" dirty="0" smtClean="0">
                <a:latin typeface="Bookman Old Style" panose="02050604050505020204" pitchFamily="18" charset="0"/>
              </a:rPr>
              <a:t>вправи</a:t>
            </a:r>
          </a:p>
          <a:p>
            <a:pPr algn="ctr"/>
            <a:r>
              <a:rPr lang="uk-UA" sz="2800" b="1" dirty="0" smtClean="0">
                <a:latin typeface="Bookman Old Style" panose="02050604050505020204" pitchFamily="18" charset="0"/>
              </a:rPr>
              <a:t>(пальчикові картинки) </a:t>
            </a:r>
            <a:endParaRPr lang="uk-UA" sz="2800" b="1" dirty="0">
              <a:latin typeface="Bookman Old Style" panose="020506040505050202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13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63922"/>
            <a:ext cx="4438055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23728" y="2094590"/>
            <a:ext cx="10494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latin typeface="Cambria" panose="02040503050406030204" pitchFamily="18" charset="0"/>
              </a:rPr>
              <a:t>Квітка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012160" y="4130367"/>
            <a:ext cx="1141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>
                <a:latin typeface="Cambria" panose="02040503050406030204" pitchFamily="18" charset="0"/>
              </a:rPr>
              <a:t>Павучки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509120"/>
            <a:ext cx="3214489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01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98" y="21251"/>
            <a:ext cx="9144000" cy="6863079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1043608" y="980728"/>
            <a:ext cx="7704856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Bookman Old Style" panose="02050604050505020204" pitchFamily="18" charset="0"/>
              </a:rPr>
              <a:t>Пальчикові кінезіологічні вправи</a:t>
            </a:r>
          </a:p>
          <a:p>
            <a:r>
              <a:rPr lang="uk-UA" sz="2800" b="1" dirty="0">
                <a:latin typeface="Bookman Old Style" panose="02050604050505020204" pitchFamily="18" charset="0"/>
              </a:rPr>
              <a:t>            («гімнастика мозку</a:t>
            </a:r>
            <a:r>
              <a:rPr lang="uk-UA" sz="2800" b="1" dirty="0" smtClean="0">
                <a:latin typeface="Bookman Old Style" panose="02050604050505020204" pitchFamily="18" charset="0"/>
              </a:rPr>
              <a:t>»)</a:t>
            </a:r>
            <a:endParaRPr lang="uk-UA" sz="2800" b="1" dirty="0">
              <a:latin typeface="Bookman Old Style" panose="020506040505050202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14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2204864"/>
            <a:ext cx="59584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latin typeface="Bookman Old Style" panose="02050604050505020204" pitchFamily="18" charset="0"/>
              </a:rPr>
              <a:t>Кінезіологічні вправи дають можливість задіяти ті ділянки мозку, які раніше не брали участі в </a:t>
            </a:r>
            <a:r>
              <a:rPr lang="uk-UA" sz="2000" b="1" dirty="0" smtClean="0">
                <a:latin typeface="Bookman Old Style" panose="02050604050505020204" pitchFamily="18" charset="0"/>
              </a:rPr>
              <a:t>навчанні.</a:t>
            </a:r>
          </a:p>
          <a:p>
            <a:endParaRPr lang="uk-UA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50504" y="3431539"/>
            <a:ext cx="6993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Пам'ятайте! </a:t>
            </a:r>
            <a:r>
              <a:rPr lang="ru-RU" sz="2000" b="1" dirty="0" smtClean="0">
                <a:latin typeface="Bookman Old Style" panose="02050604050505020204" pitchFamily="18" charset="0"/>
              </a:rPr>
              <a:t>Нерухома </a:t>
            </a:r>
            <a:r>
              <a:rPr lang="ru-RU" sz="2000" b="1" dirty="0">
                <a:latin typeface="Bookman Old Style" panose="02050604050505020204" pitchFamily="18" charset="0"/>
              </a:rPr>
              <a:t>дитина не навчається!</a:t>
            </a:r>
            <a:endParaRPr lang="uk-UA" sz="2000" b="1" dirty="0">
              <a:latin typeface="Bookman Old Style" panose="0205060405050502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93704" y="3861778"/>
            <a:ext cx="14039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>
                <a:latin typeface="Cambria" panose="02040503050406030204" pitchFamily="18" charset="0"/>
              </a:rPr>
              <a:t>«</a:t>
            </a:r>
            <a:r>
              <a:rPr lang="uk-UA" sz="2000" dirty="0" smtClean="0">
                <a:latin typeface="Cambria" panose="02040503050406030204" pitchFamily="18" charset="0"/>
              </a:rPr>
              <a:t>Кілечко</a:t>
            </a:r>
            <a:r>
              <a:rPr lang="uk-UA" sz="2000" dirty="0">
                <a:latin typeface="Cambria" panose="02040503050406030204" pitchFamily="18" charset="0"/>
              </a:rPr>
              <a:t>»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17859" y="4261888"/>
            <a:ext cx="31032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>
                <a:latin typeface="Cambria" panose="02040503050406030204" pitchFamily="18" charset="0"/>
              </a:rPr>
              <a:t>«Кулак - ребро - долоня»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665399" y="4685302"/>
            <a:ext cx="1561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>
                <a:latin typeface="Cambria" panose="02040503050406030204" pitchFamily="18" charset="0"/>
              </a:rPr>
              <a:t>«Вухо - ніс»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919406" y="5157192"/>
            <a:ext cx="2999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dirty="0" smtClean="0">
                <a:latin typeface="Cambria" panose="02040503050406030204" pitchFamily="18" charset="0"/>
              </a:rPr>
              <a:t>«Симетричні </a:t>
            </a:r>
            <a:r>
              <a:rPr lang="uk-UA" sz="2000" dirty="0">
                <a:latin typeface="Cambria" panose="02040503050406030204" pitchFamily="18" charset="0"/>
              </a:rPr>
              <a:t>малюнки»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931480" y="5733256"/>
            <a:ext cx="31283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dirty="0">
                <a:latin typeface="Cambria" panose="02040503050406030204" pitchFamily="18" charset="0"/>
              </a:rPr>
              <a:t>«Горизонтальна вісімка» </a:t>
            </a:r>
          </a:p>
        </p:txBody>
      </p:sp>
    </p:spTree>
    <p:extLst>
      <p:ext uri="{BB962C8B-B14F-4D97-AF65-F5344CB8AC3E}">
        <p14:creationId xmlns:p14="http://schemas.microsoft.com/office/powerpoint/2010/main" val="382784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" y="0"/>
            <a:ext cx="9144000" cy="6863079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611560" y="836712"/>
            <a:ext cx="8136904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Bookman Old Style" panose="02050604050505020204" pitchFamily="18" charset="0"/>
              </a:rPr>
              <a:t>Пальчикові вправи у поєднанні з </a:t>
            </a:r>
            <a:r>
              <a:rPr lang="uk-UA" sz="2800" b="1" dirty="0" smtClean="0">
                <a:latin typeface="Bookman Old Style" panose="02050604050505020204" pitchFamily="18" charset="0"/>
              </a:rPr>
              <a:t>            самомасажем </a:t>
            </a:r>
            <a:r>
              <a:rPr lang="uk-UA" sz="2800" b="1" dirty="0">
                <a:latin typeface="Bookman Old Style" panose="02050604050505020204" pitchFamily="18" charset="0"/>
              </a:rPr>
              <a:t>кистей і пальців рук.</a:t>
            </a:r>
            <a:endParaRPr lang="uk-UA" sz="2800" dirty="0">
              <a:latin typeface="Bookman Old Style" panose="020506040505050202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15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2276872"/>
            <a:ext cx="22888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>
                <a:latin typeface="Cambria" panose="02040503050406030204" pitchFamily="18" charset="0"/>
              </a:rPr>
              <a:t>«Помиємо </a:t>
            </a:r>
            <a:r>
              <a:rPr lang="uk-UA" sz="2000" b="1" dirty="0" smtClean="0">
                <a:latin typeface="Cambria" panose="02040503050406030204" pitchFamily="18" charset="0"/>
              </a:rPr>
              <a:t>руки» </a:t>
            </a:r>
            <a:endParaRPr lang="uk-UA" sz="2000" b="1" dirty="0">
              <a:latin typeface="Cambria" panose="0204050305040603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3573016"/>
            <a:ext cx="30886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>
                <a:latin typeface="Cambria" panose="02040503050406030204" pitchFamily="18" charset="0"/>
              </a:rPr>
              <a:t>«Вдягаємо рукавички»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11960" y="2850016"/>
            <a:ext cx="22279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>
                <a:latin typeface="Cambria" panose="02040503050406030204" pitchFamily="18" charset="0"/>
              </a:rPr>
              <a:t>«Зігріймо руки»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77363" y="4709175"/>
            <a:ext cx="34971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>
                <a:latin typeface="Cambria" panose="02040503050406030204" pitchFamily="18" charset="0"/>
              </a:rPr>
              <a:t>«Гуси щипають травичку» </a:t>
            </a:r>
          </a:p>
        </p:txBody>
      </p:sp>
    </p:spTree>
    <p:extLst>
      <p:ext uri="{BB962C8B-B14F-4D97-AF65-F5344CB8AC3E}">
        <p14:creationId xmlns:p14="http://schemas.microsoft.com/office/powerpoint/2010/main" val="119056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3079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3131840" y="980727"/>
            <a:ext cx="3105337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uk-UA" sz="3200" b="1" dirty="0">
                <a:latin typeface="Bookman Old Style" panose="02050604050505020204" pitchFamily="18" charset="0"/>
              </a:rPr>
              <a:t>Театр у </a:t>
            </a:r>
            <a:r>
              <a:rPr lang="uk-UA" sz="3200" b="1" dirty="0" smtClean="0">
                <a:latin typeface="Bookman Old Style" panose="02050604050505020204" pitchFamily="18" charset="0"/>
              </a:rPr>
              <a:t>руці </a:t>
            </a:r>
            <a:endParaRPr lang="uk-UA" sz="3200" b="1" dirty="0">
              <a:latin typeface="Bookman Old Style" panose="020506040505050202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16</a:t>
            </a:fld>
            <a:endParaRPr lang="ru-RU"/>
          </a:p>
        </p:txBody>
      </p:sp>
      <p:pic>
        <p:nvPicPr>
          <p:cNvPr id="3074" name="Picture 2" descr="E:\МЕТОДИЧНИЙ КАБІНЕТ\Методичні обєднання\2014-2015\картинки\cADEClla3J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"/>
          <a:stretch/>
        </p:blipFill>
        <p:spPr bwMode="auto">
          <a:xfrm>
            <a:off x="971600" y="2348880"/>
            <a:ext cx="3242112" cy="2428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МЕТОДИЧНИЙ КАБІНЕТ\Методичні обєднання\2014-2015\картинки дрібна моторика\img2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25" t="3332" r="1528"/>
          <a:stretch/>
        </p:blipFill>
        <p:spPr bwMode="auto">
          <a:xfrm>
            <a:off x="5220072" y="1988840"/>
            <a:ext cx="2478478" cy="34118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5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17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21046" y="2420888"/>
            <a:ext cx="55229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anose="02040503050406030204" pitchFamily="18" charset="0"/>
              </a:rPr>
              <a:t>Успіхів у роботі!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93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30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59632" y="260648"/>
            <a:ext cx="6696744" cy="646331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latin typeface="Cambria" panose="02040503050406030204" pitchFamily="18" charset="0"/>
              </a:rPr>
              <a:t>«Розум дитини перебуває на кінчиках його пальців»</a:t>
            </a:r>
          </a:p>
          <a:p>
            <a:r>
              <a:rPr lang="ru-RU" b="1" dirty="0" smtClean="0">
                <a:latin typeface="Cambria" panose="02040503050406030204" pitchFamily="18" charset="0"/>
              </a:rPr>
              <a:t>					В.Сухомлинський</a:t>
            </a: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1052736"/>
            <a:ext cx="6696744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latin typeface="Cambria" panose="02040503050406030204" pitchFamily="18" charset="0"/>
              </a:rPr>
              <a:t>«Рука - це інструмент всіх інструментів»</a:t>
            </a:r>
          </a:p>
          <a:p>
            <a:r>
              <a:rPr lang="ru-RU" b="1" dirty="0">
                <a:latin typeface="Cambria" panose="02040503050406030204" pitchFamily="18" charset="0"/>
              </a:rPr>
              <a:t>	</a:t>
            </a:r>
            <a:r>
              <a:rPr lang="ru-RU" b="1" dirty="0" smtClean="0">
                <a:latin typeface="Cambria" panose="02040503050406030204" pitchFamily="18" charset="0"/>
              </a:rPr>
              <a:t>			   	 Аристотель. </a:t>
            </a: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1844824"/>
            <a:ext cx="6696743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latin typeface="Cambria" panose="02040503050406030204" pitchFamily="18" charset="0"/>
              </a:rPr>
              <a:t>«Рука - це свого роду зовнішній мозок»</a:t>
            </a:r>
          </a:p>
          <a:p>
            <a:r>
              <a:rPr lang="ru-RU" b="1" dirty="0" smtClean="0">
                <a:latin typeface="Cambria" panose="02040503050406030204" pitchFamily="18" charset="0"/>
              </a:rPr>
              <a:t>				     	Кант. </a:t>
            </a: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2692875"/>
            <a:ext cx="6696744" cy="20313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latin typeface="Cambria" panose="02040503050406030204" pitchFamily="18" charset="0"/>
              </a:rPr>
              <a:t>«... він хоче все помацати, все взяти в руки. Не заважайте йому, це для нього абсолютно необхідна справа. Так він вчиться розрізняти тепло і холод, твердість і м'якість, тяжкість, розмір і форму предметів. Про властивості оточуючих його речей дитина дізнається, порівнюючи те, що бачить, з відчуттями, які отримує від своїх рук ... »</a:t>
            </a:r>
          </a:p>
          <a:p>
            <a:r>
              <a:rPr lang="ru-RU" b="1" dirty="0">
                <a:latin typeface="Cambria" panose="02040503050406030204" pitchFamily="18" charset="0"/>
              </a:rPr>
              <a:t>	</a:t>
            </a:r>
            <a:r>
              <a:rPr lang="ru-RU" b="1" dirty="0" smtClean="0">
                <a:latin typeface="Cambria" panose="02040503050406030204" pitchFamily="18" charset="0"/>
              </a:rPr>
              <a:t>			     	Жан-Жак Руссо. </a:t>
            </a: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3099" y="4941168"/>
            <a:ext cx="6696744" cy="14773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latin typeface="Cambria" panose="02040503050406030204" pitchFamily="18" charset="0"/>
              </a:rPr>
              <a:t>"Не інтелектуальні переваги зробили людину володарем над усім живим, а те, що одні ми володіємо руками – цим органом всіх органів»</a:t>
            </a:r>
          </a:p>
          <a:p>
            <a:r>
              <a:rPr lang="ru-RU" b="1" dirty="0" smtClean="0">
                <a:latin typeface="Cambria" panose="02040503050406030204" pitchFamily="18" charset="0"/>
              </a:rPr>
              <a:t>				      	Джордано Бруно.</a:t>
            </a:r>
          </a:p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52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0" y="0"/>
            <a:ext cx="9115400" cy="6842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0234" y="147192"/>
            <a:ext cx="8252131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Терміново треба працювати над розвитком рухів рук, якщо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600" y="759172"/>
            <a:ext cx="9115400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в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 </a:t>
            </a:r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3.5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 місяці дитина не тягнеться до предмета, що побачила, однією або двома руками;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anose="02040503050406030204" pitchFamily="18" charset="0"/>
              </a:rPr>
              <a:t> </a:t>
            </a:r>
            <a:r>
              <a:rPr lang="ru-RU" b="1" dirty="0">
                <a:latin typeface="Cambria" panose="02040503050406030204" pitchFamily="18" charset="0"/>
              </a:rPr>
              <a:t>в </a:t>
            </a: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4 місяці </a:t>
            </a:r>
            <a:r>
              <a:rPr lang="ru-RU" b="1" dirty="0">
                <a:latin typeface="Cambria" panose="02040503050406030204" pitchFamily="18" charset="0"/>
              </a:rPr>
              <a:t>не зводить ручки до середньої лінії, не розглядає їх, не грається ними</a:t>
            </a:r>
            <a:r>
              <a:rPr lang="ru-RU" b="1" dirty="0" smtClean="0">
                <a:latin typeface="Cambria" panose="02040503050406030204" pitchFamily="18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b="1" dirty="0">
                <a:latin typeface="Cambria" panose="02040503050406030204" pitchFamily="18" charset="0"/>
              </a:rPr>
              <a:t>до кінця </a:t>
            </a: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5 місяця </a:t>
            </a:r>
            <a:r>
              <a:rPr lang="ru-RU" b="1" dirty="0">
                <a:latin typeface="Cambria" panose="02040503050406030204" pitchFamily="18" charset="0"/>
              </a:rPr>
              <a:t>малюк не може впевнено </a:t>
            </a:r>
            <a:r>
              <a:rPr lang="ru-RU" b="1" dirty="0" smtClean="0">
                <a:latin typeface="Cambria" panose="02040503050406030204" pitchFamily="18" charset="0"/>
              </a:rPr>
              <a:t>простягнути </a:t>
            </a:r>
            <a:r>
              <a:rPr lang="ru-RU" b="1" dirty="0">
                <a:latin typeface="Cambria" panose="02040503050406030204" pitchFamily="18" charset="0"/>
              </a:rPr>
              <a:t>руку до іграшки, не тягне предмет, який знаходиться у руці, у рот</a:t>
            </a:r>
            <a:r>
              <a:rPr lang="ru-RU" b="1" dirty="0" smtClean="0">
                <a:latin typeface="Cambria" panose="02040503050406030204" pitchFamily="18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b="1" dirty="0">
                <a:latin typeface="Cambria" panose="02040503050406030204" pitchFamily="18" charset="0"/>
              </a:rPr>
              <a:t>до кінця </a:t>
            </a: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6 місяця </a:t>
            </a:r>
            <a:r>
              <a:rPr lang="ru-RU" b="1" dirty="0" smtClean="0">
                <a:latin typeface="Cambria" panose="02040503050406030204" pitchFamily="18" charset="0"/>
              </a:rPr>
              <a:t>не </a:t>
            </a:r>
            <a:r>
              <a:rPr lang="ru-RU" b="1" dirty="0">
                <a:latin typeface="Cambria" panose="02040503050406030204" pitchFamily="18" charset="0"/>
              </a:rPr>
              <a:t>може вхопити кубик, не перекладає предмети із руки в руку</a:t>
            </a:r>
            <a:r>
              <a:rPr lang="ru-RU" b="1" dirty="0" smtClean="0">
                <a:latin typeface="Cambria" panose="02040503050406030204" pitchFamily="18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b="1" dirty="0">
                <a:latin typeface="Cambria" panose="02040503050406030204" pitchFamily="18" charset="0"/>
              </a:rPr>
              <a:t>до кінця </a:t>
            </a: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7 місяця </a:t>
            </a:r>
            <a:r>
              <a:rPr lang="ru-RU" b="1" dirty="0">
                <a:latin typeface="Cambria" panose="02040503050406030204" pitchFamily="18" charset="0"/>
              </a:rPr>
              <a:t>не обертає </a:t>
            </a:r>
            <a:r>
              <a:rPr lang="ru-RU" b="1" dirty="0" smtClean="0">
                <a:latin typeface="Cambria" panose="02040503050406030204" pitchFamily="18" charset="0"/>
              </a:rPr>
              <a:t>кисть </a:t>
            </a:r>
            <a:r>
              <a:rPr lang="ru-RU" b="1" dirty="0">
                <a:latin typeface="Cambria" panose="02040503050406030204" pitchFamily="18" charset="0"/>
              </a:rPr>
              <a:t>з іграшкою, яку утримує;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b="1" dirty="0">
                <a:latin typeface="Cambria" panose="02040503050406030204" pitchFamily="18" charset="0"/>
              </a:rPr>
              <a:t>до кінця </a:t>
            </a: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8 місяця </a:t>
            </a:r>
            <a:r>
              <a:rPr lang="ru-RU" b="1" dirty="0">
                <a:latin typeface="Cambria" panose="02040503050406030204" pitchFamily="18" charset="0"/>
              </a:rPr>
              <a:t>дитина не може утримувати між вказівним і великим пальцем ґудзик;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b="1" dirty="0">
                <a:latin typeface="Cambria" panose="02040503050406030204" pitchFamily="18" charset="0"/>
              </a:rPr>
              <a:t>до кінця </a:t>
            </a: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9 місяця </a:t>
            </a:r>
            <a:r>
              <a:rPr lang="ru-RU" b="1" dirty="0">
                <a:latin typeface="Cambria" panose="02040503050406030204" pitchFamily="18" charset="0"/>
              </a:rPr>
              <a:t>не плескає у долоні, не намагається самостійно пити з </a:t>
            </a:r>
            <a:r>
              <a:rPr lang="ru-RU" b="1" dirty="0" smtClean="0">
                <a:latin typeface="Cambria" panose="02040503050406030204" pitchFamily="18" charset="0"/>
              </a:rPr>
              <a:t>чашки;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b="1" dirty="0">
                <a:latin typeface="Cambria" panose="02040503050406030204" pitchFamily="18" charset="0"/>
              </a:rPr>
              <a:t>до кінця </a:t>
            </a: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12 місяця </a:t>
            </a:r>
            <a:r>
              <a:rPr lang="ru-RU" b="1" dirty="0">
                <a:latin typeface="Cambria" panose="02040503050406030204" pitchFamily="18" charset="0"/>
              </a:rPr>
              <a:t>не кидає предмети у грі, не бере дрібні предмети двома пальцями, не може подати іграшку дорослому;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b="1" dirty="0">
                <a:latin typeface="Cambria" panose="02040503050406030204" pitchFamily="18" charset="0"/>
              </a:rPr>
              <a:t>в </a:t>
            </a: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1 рік 2 місяця </a:t>
            </a:r>
            <a:r>
              <a:rPr lang="ru-RU" b="1" dirty="0">
                <a:latin typeface="Cambria" panose="02040503050406030204" pitchFamily="18" charset="0"/>
              </a:rPr>
              <a:t>не намагається малювати каракулі;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b="1" dirty="0" smtClean="0">
                <a:latin typeface="Cambria" panose="02040503050406030204" pitchFamily="18" charset="0"/>
              </a:rPr>
              <a:t>в </a:t>
            </a: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1 рік 7 місяців </a:t>
            </a:r>
            <a:r>
              <a:rPr lang="ru-RU" b="1" dirty="0">
                <a:latin typeface="Cambria" panose="02040503050406030204" pitchFamily="18" charset="0"/>
              </a:rPr>
              <a:t>не розгортає загорнутий у папір предмет;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b="1" dirty="0" smtClean="0">
                <a:latin typeface="Cambria" panose="02040503050406030204" pitchFamily="18" charset="0"/>
              </a:rPr>
              <a:t>до </a:t>
            </a:r>
            <a:r>
              <a:rPr lang="ru-RU" b="1" dirty="0">
                <a:latin typeface="Cambria" panose="02040503050406030204" pitchFamily="18" charset="0"/>
              </a:rPr>
              <a:t>кінця </a:t>
            </a: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1 року 8 місяців </a:t>
            </a:r>
            <a:r>
              <a:rPr lang="ru-RU" b="1" dirty="0">
                <a:latin typeface="Cambria" panose="02040503050406030204" pitchFamily="18" charset="0"/>
              </a:rPr>
              <a:t>не </a:t>
            </a:r>
            <a:r>
              <a:rPr lang="ru-RU" b="1">
                <a:latin typeface="Cambria" panose="02040503050406030204" pitchFamily="18" charset="0"/>
              </a:rPr>
              <a:t>ставить </a:t>
            </a:r>
            <a:r>
              <a:rPr lang="ru-RU" b="1" smtClean="0">
                <a:latin typeface="Cambria" panose="02040503050406030204" pitchFamily="18" charset="0"/>
              </a:rPr>
              <a:t> три </a:t>
            </a:r>
            <a:r>
              <a:rPr lang="ru-RU" b="1" dirty="0">
                <a:latin typeface="Cambria" panose="02040503050406030204" pitchFamily="18" charset="0"/>
              </a:rPr>
              <a:t>кубики один на одний, не може креслити прямі лінії;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b="1" dirty="0" smtClean="0">
                <a:latin typeface="Cambria" panose="02040503050406030204" pitchFamily="18" charset="0"/>
              </a:rPr>
              <a:t>до </a:t>
            </a:r>
            <a:r>
              <a:rPr lang="ru-RU" b="1" dirty="0">
                <a:latin typeface="Cambria" panose="02040503050406030204" pitchFamily="18" charset="0"/>
              </a:rPr>
              <a:t>кінця </a:t>
            </a: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2 року </a:t>
            </a:r>
            <a:r>
              <a:rPr lang="ru-RU" b="1" dirty="0">
                <a:latin typeface="Cambria" panose="02040503050406030204" pitchFamily="18" charset="0"/>
              </a:rPr>
              <a:t>не може викручувати кришку від банки, не намагається зупинити м’яч, котрий котиться до </a:t>
            </a:r>
            <a:r>
              <a:rPr lang="ru-RU" b="1" dirty="0" smtClean="0">
                <a:latin typeface="Cambria" panose="02040503050406030204" pitchFamily="18" charset="0"/>
              </a:rPr>
              <a:t>нього.</a:t>
            </a:r>
            <a:endParaRPr lang="ru-RU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anose="020405030504060302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67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53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26228" y="2276325"/>
            <a:ext cx="45774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якщо</a:t>
            </a:r>
            <a:r>
              <a:rPr lang="ru-RU" sz="2400" b="1" dirty="0" smtClean="0">
                <a:latin typeface="Cambria" panose="02040503050406030204" pitchFamily="18" charset="0"/>
                <a:ea typeface="Cambria Math" panose="02040503050406030204" pitchFamily="18" charset="0"/>
              </a:rPr>
              <a:t> розвиток рухів пальців </a:t>
            </a:r>
          </a:p>
          <a:p>
            <a:r>
              <a:rPr lang="ru-RU" sz="2400" b="1" dirty="0" smtClean="0">
                <a:latin typeface="Cambria" panose="02040503050406030204" pitchFamily="18" charset="0"/>
                <a:ea typeface="Cambria Math" panose="02040503050406030204" pitchFamily="18" charset="0"/>
              </a:rPr>
              <a:t>відповідає віку,</a:t>
            </a:r>
            <a:endParaRPr lang="ru-RU" sz="2400" b="1" dirty="0">
              <a:latin typeface="Cambria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763688" y="667544"/>
            <a:ext cx="5867060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Вченими виявлена закономірність: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4502876"/>
            <a:ext cx="59046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то</a:t>
            </a:r>
            <a:r>
              <a:rPr lang="ru-RU" sz="2400" b="1" dirty="0" smtClean="0">
                <a:latin typeface="Cambria" panose="02040503050406030204" pitchFamily="18" charset="0"/>
              </a:rPr>
              <a:t> і мовленнєвий розвиток знаходиться в межах норми і навпаки.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7" name="Выгнутая вправо стрелка 6"/>
          <p:cNvSpPr/>
          <p:nvPr/>
        </p:nvSpPr>
        <p:spPr>
          <a:xfrm>
            <a:off x="6732241" y="1535144"/>
            <a:ext cx="1797014" cy="190138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лево стрелка 7"/>
          <p:cNvSpPr/>
          <p:nvPr/>
        </p:nvSpPr>
        <p:spPr>
          <a:xfrm>
            <a:off x="291929" y="3157554"/>
            <a:ext cx="1759791" cy="192762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17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3" y="0"/>
            <a:ext cx="9144000" cy="6863079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058" y="1200428"/>
            <a:ext cx="4464496" cy="46876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343905" y="3094895"/>
            <a:ext cx="979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МОЗОК</a:t>
            </a:r>
            <a:endParaRPr lang="uk-UA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8058" y="1628800"/>
            <a:ext cx="1208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ШЛУНОК</a:t>
            </a:r>
            <a:endParaRPr lang="uk-UA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76325" y="1282080"/>
            <a:ext cx="1191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ПЕЧІНКА</a:t>
            </a:r>
            <a:endParaRPr lang="uk-UA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22613" y="3198471"/>
            <a:ext cx="16193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КИШКІВНИК</a:t>
            </a:r>
            <a:endParaRPr lang="uk-UA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96417" y="2420888"/>
            <a:ext cx="891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СЕРЦЕ</a:t>
            </a:r>
            <a:endParaRPr lang="uk-UA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3888712" y="3155182"/>
            <a:ext cx="1487156" cy="1738365"/>
          </a:xfrm>
          <a:custGeom>
            <a:avLst/>
            <a:gdLst>
              <a:gd name="connsiteX0" fmla="*/ 0 w 1487156"/>
              <a:gd name="connsiteY0" fmla="*/ 0 h 1738365"/>
              <a:gd name="connsiteX1" fmla="*/ 20097 w 1487156"/>
              <a:gd name="connsiteY1" fmla="*/ 100484 h 1738365"/>
              <a:gd name="connsiteX2" fmla="*/ 30145 w 1487156"/>
              <a:gd name="connsiteY2" fmla="*/ 241161 h 1738365"/>
              <a:gd name="connsiteX3" fmla="*/ 50242 w 1487156"/>
              <a:gd name="connsiteY3" fmla="*/ 301451 h 1738365"/>
              <a:gd name="connsiteX4" fmla="*/ 80387 w 1487156"/>
              <a:gd name="connsiteY4" fmla="*/ 321548 h 1738365"/>
              <a:gd name="connsiteX5" fmla="*/ 130629 w 1487156"/>
              <a:gd name="connsiteY5" fmla="*/ 361741 h 1738365"/>
              <a:gd name="connsiteX6" fmla="*/ 190919 w 1487156"/>
              <a:gd name="connsiteY6" fmla="*/ 391886 h 1738365"/>
              <a:gd name="connsiteX7" fmla="*/ 1024932 w 1487156"/>
              <a:gd name="connsiteY7" fmla="*/ 401934 h 1738365"/>
              <a:gd name="connsiteX8" fmla="*/ 1065125 w 1487156"/>
              <a:gd name="connsiteY8" fmla="*/ 411983 h 1738365"/>
              <a:gd name="connsiteX9" fmla="*/ 1095270 w 1487156"/>
              <a:gd name="connsiteY9" fmla="*/ 422031 h 1738365"/>
              <a:gd name="connsiteX10" fmla="*/ 1205802 w 1487156"/>
              <a:gd name="connsiteY10" fmla="*/ 442128 h 1738365"/>
              <a:gd name="connsiteX11" fmla="*/ 1245996 w 1487156"/>
              <a:gd name="connsiteY11" fmla="*/ 452176 h 1738365"/>
              <a:gd name="connsiteX12" fmla="*/ 1276141 w 1487156"/>
              <a:gd name="connsiteY12" fmla="*/ 472273 h 1738365"/>
              <a:gd name="connsiteX13" fmla="*/ 1336431 w 1487156"/>
              <a:gd name="connsiteY13" fmla="*/ 492370 h 1738365"/>
              <a:gd name="connsiteX14" fmla="*/ 1366576 w 1487156"/>
              <a:gd name="connsiteY14" fmla="*/ 502418 h 1738365"/>
              <a:gd name="connsiteX15" fmla="*/ 1406769 w 1487156"/>
              <a:gd name="connsiteY15" fmla="*/ 522515 h 1738365"/>
              <a:gd name="connsiteX16" fmla="*/ 1457011 w 1487156"/>
              <a:gd name="connsiteY16" fmla="*/ 582805 h 1738365"/>
              <a:gd name="connsiteX17" fmla="*/ 1487156 w 1487156"/>
              <a:gd name="connsiteY17" fmla="*/ 622998 h 1738365"/>
              <a:gd name="connsiteX18" fmla="*/ 1477108 w 1487156"/>
              <a:gd name="connsiteY18" fmla="*/ 1376625 h 1738365"/>
              <a:gd name="connsiteX19" fmla="*/ 1467059 w 1487156"/>
              <a:gd name="connsiteY19" fmla="*/ 1416818 h 1738365"/>
              <a:gd name="connsiteX20" fmla="*/ 1426866 w 1487156"/>
              <a:gd name="connsiteY20" fmla="*/ 1507253 h 1738365"/>
              <a:gd name="connsiteX21" fmla="*/ 1376624 w 1487156"/>
              <a:gd name="connsiteY21" fmla="*/ 1597688 h 1738365"/>
              <a:gd name="connsiteX22" fmla="*/ 1336431 w 1487156"/>
              <a:gd name="connsiteY22" fmla="*/ 1657978 h 1738365"/>
              <a:gd name="connsiteX23" fmla="*/ 1306286 w 1487156"/>
              <a:gd name="connsiteY23" fmla="*/ 1688123 h 1738365"/>
              <a:gd name="connsiteX24" fmla="*/ 1276141 w 1487156"/>
              <a:gd name="connsiteY24" fmla="*/ 1708220 h 1738365"/>
              <a:gd name="connsiteX25" fmla="*/ 1235947 w 1487156"/>
              <a:gd name="connsiteY25" fmla="*/ 1718269 h 1738365"/>
              <a:gd name="connsiteX26" fmla="*/ 1175657 w 1487156"/>
              <a:gd name="connsiteY26" fmla="*/ 1738365 h 1738365"/>
              <a:gd name="connsiteX27" fmla="*/ 602901 w 1487156"/>
              <a:gd name="connsiteY27" fmla="*/ 1728317 h 1738365"/>
              <a:gd name="connsiteX28" fmla="*/ 572756 w 1487156"/>
              <a:gd name="connsiteY28" fmla="*/ 1718269 h 1738365"/>
              <a:gd name="connsiteX29" fmla="*/ 542611 w 1487156"/>
              <a:gd name="connsiteY29" fmla="*/ 1698172 h 1738365"/>
              <a:gd name="connsiteX30" fmla="*/ 502418 w 1487156"/>
              <a:gd name="connsiteY30" fmla="*/ 1678075 h 1738365"/>
              <a:gd name="connsiteX31" fmla="*/ 411983 w 1487156"/>
              <a:gd name="connsiteY31" fmla="*/ 1617785 h 1738365"/>
              <a:gd name="connsiteX32" fmla="*/ 381837 w 1487156"/>
              <a:gd name="connsiteY32" fmla="*/ 1597688 h 1738365"/>
              <a:gd name="connsiteX33" fmla="*/ 321547 w 1487156"/>
              <a:gd name="connsiteY33" fmla="*/ 1547447 h 1738365"/>
              <a:gd name="connsiteX34" fmla="*/ 281354 w 1487156"/>
              <a:gd name="connsiteY34" fmla="*/ 1487156 h 1738365"/>
              <a:gd name="connsiteX35" fmla="*/ 221064 w 1487156"/>
              <a:gd name="connsiteY35" fmla="*/ 1406770 h 1738365"/>
              <a:gd name="connsiteX36" fmla="*/ 211015 w 1487156"/>
              <a:gd name="connsiteY36" fmla="*/ 1376625 h 1738365"/>
              <a:gd name="connsiteX37" fmla="*/ 190919 w 1487156"/>
              <a:gd name="connsiteY37" fmla="*/ 1346480 h 1738365"/>
              <a:gd name="connsiteX38" fmla="*/ 170822 w 1487156"/>
              <a:gd name="connsiteY38" fmla="*/ 1286189 h 1738365"/>
              <a:gd name="connsiteX39" fmla="*/ 160774 w 1487156"/>
              <a:gd name="connsiteY39" fmla="*/ 1256044 h 1738365"/>
              <a:gd name="connsiteX40" fmla="*/ 170822 w 1487156"/>
              <a:gd name="connsiteY40" fmla="*/ 1014884 h 1738365"/>
              <a:gd name="connsiteX41" fmla="*/ 180870 w 1487156"/>
              <a:gd name="connsiteY41" fmla="*/ 974691 h 1738365"/>
              <a:gd name="connsiteX42" fmla="*/ 241161 w 1487156"/>
              <a:gd name="connsiteY42" fmla="*/ 934497 h 1738365"/>
              <a:gd name="connsiteX43" fmla="*/ 281354 w 1487156"/>
              <a:gd name="connsiteY43" fmla="*/ 904352 h 1738365"/>
              <a:gd name="connsiteX44" fmla="*/ 311499 w 1487156"/>
              <a:gd name="connsiteY44" fmla="*/ 884255 h 1738365"/>
              <a:gd name="connsiteX45" fmla="*/ 341644 w 1487156"/>
              <a:gd name="connsiteY45" fmla="*/ 854110 h 1738365"/>
              <a:gd name="connsiteX46" fmla="*/ 401934 w 1487156"/>
              <a:gd name="connsiteY46" fmla="*/ 834014 h 1738365"/>
              <a:gd name="connsiteX47" fmla="*/ 422031 w 1487156"/>
              <a:gd name="connsiteY47" fmla="*/ 803869 h 1738365"/>
              <a:gd name="connsiteX48" fmla="*/ 472273 w 1487156"/>
              <a:gd name="connsiteY48" fmla="*/ 793820 h 1738365"/>
              <a:gd name="connsiteX49" fmla="*/ 502418 w 1487156"/>
              <a:gd name="connsiteY49" fmla="*/ 783772 h 1738365"/>
              <a:gd name="connsiteX50" fmla="*/ 542611 w 1487156"/>
              <a:gd name="connsiteY50" fmla="*/ 763675 h 1738365"/>
              <a:gd name="connsiteX51" fmla="*/ 622998 w 1487156"/>
              <a:gd name="connsiteY51" fmla="*/ 743578 h 1738365"/>
              <a:gd name="connsiteX52" fmla="*/ 793820 w 1487156"/>
              <a:gd name="connsiteY52" fmla="*/ 753627 h 1738365"/>
              <a:gd name="connsiteX53" fmla="*/ 884255 w 1487156"/>
              <a:gd name="connsiteY53" fmla="*/ 783772 h 1738365"/>
              <a:gd name="connsiteX54" fmla="*/ 914400 w 1487156"/>
              <a:gd name="connsiteY54" fmla="*/ 793820 h 1738365"/>
              <a:gd name="connsiteX55" fmla="*/ 944545 w 1487156"/>
              <a:gd name="connsiteY55" fmla="*/ 813917 h 1738365"/>
              <a:gd name="connsiteX56" fmla="*/ 984739 w 1487156"/>
              <a:gd name="connsiteY56" fmla="*/ 874207 h 1738365"/>
              <a:gd name="connsiteX57" fmla="*/ 994787 w 1487156"/>
              <a:gd name="connsiteY57" fmla="*/ 904352 h 1738365"/>
              <a:gd name="connsiteX58" fmla="*/ 994787 w 1487156"/>
              <a:gd name="connsiteY58" fmla="*/ 1095271 h 1738365"/>
              <a:gd name="connsiteX59" fmla="*/ 974690 w 1487156"/>
              <a:gd name="connsiteY59" fmla="*/ 1125416 h 1738365"/>
              <a:gd name="connsiteX60" fmla="*/ 914400 w 1487156"/>
              <a:gd name="connsiteY60" fmla="*/ 1145513 h 1738365"/>
              <a:gd name="connsiteX61" fmla="*/ 773723 w 1487156"/>
              <a:gd name="connsiteY61" fmla="*/ 1105319 h 1738365"/>
              <a:gd name="connsiteX62" fmla="*/ 763675 w 1487156"/>
              <a:gd name="connsiteY62" fmla="*/ 1075174 h 1738365"/>
              <a:gd name="connsiteX63" fmla="*/ 773723 w 1487156"/>
              <a:gd name="connsiteY63" fmla="*/ 1145513 h 1738365"/>
              <a:gd name="connsiteX64" fmla="*/ 793820 w 1487156"/>
              <a:gd name="connsiteY64" fmla="*/ 1115367 h 1738365"/>
              <a:gd name="connsiteX65" fmla="*/ 803868 w 1487156"/>
              <a:gd name="connsiteY65" fmla="*/ 1085222 h 1738365"/>
              <a:gd name="connsiteX66" fmla="*/ 773723 w 1487156"/>
              <a:gd name="connsiteY66" fmla="*/ 1055077 h 1738365"/>
              <a:gd name="connsiteX67" fmla="*/ 733530 w 1487156"/>
              <a:gd name="connsiteY67" fmla="*/ 1095271 h 1738365"/>
              <a:gd name="connsiteX68" fmla="*/ 753626 w 1487156"/>
              <a:gd name="connsiteY68" fmla="*/ 1155561 h 173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487156" h="1738365">
                <a:moveTo>
                  <a:pt x="0" y="0"/>
                </a:moveTo>
                <a:cubicBezTo>
                  <a:pt x="6699" y="33495"/>
                  <a:pt x="17663" y="66413"/>
                  <a:pt x="20097" y="100484"/>
                </a:cubicBezTo>
                <a:cubicBezTo>
                  <a:pt x="23446" y="147376"/>
                  <a:pt x="23171" y="194669"/>
                  <a:pt x="30145" y="241161"/>
                </a:cubicBezTo>
                <a:cubicBezTo>
                  <a:pt x="33287" y="262110"/>
                  <a:pt x="32616" y="289700"/>
                  <a:pt x="50242" y="301451"/>
                </a:cubicBezTo>
                <a:lnTo>
                  <a:pt x="80387" y="321548"/>
                </a:lnTo>
                <a:cubicBezTo>
                  <a:pt x="114266" y="372365"/>
                  <a:pt x="82093" y="337473"/>
                  <a:pt x="130629" y="361741"/>
                </a:cubicBezTo>
                <a:cubicBezTo>
                  <a:pt x="152357" y="372605"/>
                  <a:pt x="164429" y="391270"/>
                  <a:pt x="190919" y="391886"/>
                </a:cubicBezTo>
                <a:cubicBezTo>
                  <a:pt x="468868" y="398350"/>
                  <a:pt x="746928" y="398585"/>
                  <a:pt x="1024932" y="401934"/>
                </a:cubicBezTo>
                <a:cubicBezTo>
                  <a:pt x="1038330" y="405284"/>
                  <a:pt x="1051846" y="408189"/>
                  <a:pt x="1065125" y="411983"/>
                </a:cubicBezTo>
                <a:cubicBezTo>
                  <a:pt x="1075309" y="414893"/>
                  <a:pt x="1084994" y="419462"/>
                  <a:pt x="1095270" y="422031"/>
                </a:cubicBezTo>
                <a:cubicBezTo>
                  <a:pt x="1138393" y="432812"/>
                  <a:pt x="1160989" y="433166"/>
                  <a:pt x="1205802" y="442128"/>
                </a:cubicBezTo>
                <a:cubicBezTo>
                  <a:pt x="1219344" y="444836"/>
                  <a:pt x="1232598" y="448827"/>
                  <a:pt x="1245996" y="452176"/>
                </a:cubicBezTo>
                <a:cubicBezTo>
                  <a:pt x="1256044" y="458875"/>
                  <a:pt x="1265105" y="467368"/>
                  <a:pt x="1276141" y="472273"/>
                </a:cubicBezTo>
                <a:cubicBezTo>
                  <a:pt x="1295499" y="480877"/>
                  <a:pt x="1316334" y="485671"/>
                  <a:pt x="1336431" y="492370"/>
                </a:cubicBezTo>
                <a:cubicBezTo>
                  <a:pt x="1346479" y="495719"/>
                  <a:pt x="1357102" y="497681"/>
                  <a:pt x="1366576" y="502418"/>
                </a:cubicBezTo>
                <a:lnTo>
                  <a:pt x="1406769" y="522515"/>
                </a:lnTo>
                <a:cubicBezTo>
                  <a:pt x="1451187" y="589141"/>
                  <a:pt x="1398984" y="515107"/>
                  <a:pt x="1457011" y="582805"/>
                </a:cubicBezTo>
                <a:cubicBezTo>
                  <a:pt x="1467910" y="595520"/>
                  <a:pt x="1477108" y="609600"/>
                  <a:pt x="1487156" y="622998"/>
                </a:cubicBezTo>
                <a:cubicBezTo>
                  <a:pt x="1483807" y="874207"/>
                  <a:pt x="1483466" y="1125474"/>
                  <a:pt x="1477108" y="1376625"/>
                </a:cubicBezTo>
                <a:cubicBezTo>
                  <a:pt x="1476758" y="1390431"/>
                  <a:pt x="1471027" y="1403590"/>
                  <a:pt x="1467059" y="1416818"/>
                </a:cubicBezTo>
                <a:cubicBezTo>
                  <a:pt x="1447491" y="1482045"/>
                  <a:pt x="1456236" y="1463199"/>
                  <a:pt x="1426866" y="1507253"/>
                </a:cubicBezTo>
                <a:cubicBezTo>
                  <a:pt x="1409180" y="1560313"/>
                  <a:pt x="1422694" y="1528583"/>
                  <a:pt x="1376624" y="1597688"/>
                </a:cubicBezTo>
                <a:cubicBezTo>
                  <a:pt x="1376621" y="1597693"/>
                  <a:pt x="1336435" y="1657974"/>
                  <a:pt x="1336431" y="1657978"/>
                </a:cubicBezTo>
                <a:cubicBezTo>
                  <a:pt x="1326383" y="1668026"/>
                  <a:pt x="1317203" y="1679026"/>
                  <a:pt x="1306286" y="1688123"/>
                </a:cubicBezTo>
                <a:cubicBezTo>
                  <a:pt x="1297008" y="1695854"/>
                  <a:pt x="1287241" y="1703463"/>
                  <a:pt x="1276141" y="1708220"/>
                </a:cubicBezTo>
                <a:cubicBezTo>
                  <a:pt x="1263447" y="1713660"/>
                  <a:pt x="1249175" y="1714301"/>
                  <a:pt x="1235947" y="1718269"/>
                </a:cubicBezTo>
                <a:cubicBezTo>
                  <a:pt x="1215657" y="1724356"/>
                  <a:pt x="1175657" y="1738365"/>
                  <a:pt x="1175657" y="1738365"/>
                </a:cubicBezTo>
                <a:lnTo>
                  <a:pt x="602901" y="1728317"/>
                </a:lnTo>
                <a:cubicBezTo>
                  <a:pt x="592315" y="1727964"/>
                  <a:pt x="582230" y="1723006"/>
                  <a:pt x="572756" y="1718269"/>
                </a:cubicBezTo>
                <a:cubicBezTo>
                  <a:pt x="561954" y="1712868"/>
                  <a:pt x="553096" y="1704164"/>
                  <a:pt x="542611" y="1698172"/>
                </a:cubicBezTo>
                <a:cubicBezTo>
                  <a:pt x="529606" y="1690740"/>
                  <a:pt x="515262" y="1685782"/>
                  <a:pt x="502418" y="1678075"/>
                </a:cubicBezTo>
                <a:cubicBezTo>
                  <a:pt x="502395" y="1678061"/>
                  <a:pt x="427066" y="1627841"/>
                  <a:pt x="411983" y="1617785"/>
                </a:cubicBezTo>
                <a:lnTo>
                  <a:pt x="381837" y="1597688"/>
                </a:lnTo>
                <a:cubicBezTo>
                  <a:pt x="355041" y="1579824"/>
                  <a:pt x="342377" y="1574229"/>
                  <a:pt x="321547" y="1547447"/>
                </a:cubicBezTo>
                <a:cubicBezTo>
                  <a:pt x="306718" y="1528381"/>
                  <a:pt x="295846" y="1506479"/>
                  <a:pt x="281354" y="1487156"/>
                </a:cubicBezTo>
                <a:lnTo>
                  <a:pt x="221064" y="1406770"/>
                </a:lnTo>
                <a:cubicBezTo>
                  <a:pt x="217714" y="1396722"/>
                  <a:pt x="215752" y="1386099"/>
                  <a:pt x="211015" y="1376625"/>
                </a:cubicBezTo>
                <a:cubicBezTo>
                  <a:pt x="205614" y="1365823"/>
                  <a:pt x="195824" y="1357516"/>
                  <a:pt x="190919" y="1346480"/>
                </a:cubicBezTo>
                <a:cubicBezTo>
                  <a:pt x="182315" y="1327122"/>
                  <a:pt x="177521" y="1306286"/>
                  <a:pt x="170822" y="1286189"/>
                </a:cubicBezTo>
                <a:lnTo>
                  <a:pt x="160774" y="1256044"/>
                </a:lnTo>
                <a:cubicBezTo>
                  <a:pt x="164123" y="1175657"/>
                  <a:pt x="165090" y="1095136"/>
                  <a:pt x="170822" y="1014884"/>
                </a:cubicBezTo>
                <a:cubicBezTo>
                  <a:pt x="171806" y="1001109"/>
                  <a:pt x="171776" y="985084"/>
                  <a:pt x="180870" y="974691"/>
                </a:cubicBezTo>
                <a:cubicBezTo>
                  <a:pt x="196775" y="956514"/>
                  <a:pt x="221838" y="948989"/>
                  <a:pt x="241161" y="934497"/>
                </a:cubicBezTo>
                <a:cubicBezTo>
                  <a:pt x="254559" y="924449"/>
                  <a:pt x="267726" y="914086"/>
                  <a:pt x="281354" y="904352"/>
                </a:cubicBezTo>
                <a:cubicBezTo>
                  <a:pt x="291181" y="897333"/>
                  <a:pt x="302221" y="891986"/>
                  <a:pt x="311499" y="884255"/>
                </a:cubicBezTo>
                <a:cubicBezTo>
                  <a:pt x="322416" y="875158"/>
                  <a:pt x="329222" y="861011"/>
                  <a:pt x="341644" y="854110"/>
                </a:cubicBezTo>
                <a:cubicBezTo>
                  <a:pt x="360162" y="843822"/>
                  <a:pt x="401934" y="834014"/>
                  <a:pt x="401934" y="834014"/>
                </a:cubicBezTo>
                <a:cubicBezTo>
                  <a:pt x="408633" y="823966"/>
                  <a:pt x="411546" y="809861"/>
                  <a:pt x="422031" y="803869"/>
                </a:cubicBezTo>
                <a:cubicBezTo>
                  <a:pt x="436860" y="795395"/>
                  <a:pt x="455704" y="797962"/>
                  <a:pt x="472273" y="793820"/>
                </a:cubicBezTo>
                <a:cubicBezTo>
                  <a:pt x="482549" y="791251"/>
                  <a:pt x="492683" y="787944"/>
                  <a:pt x="502418" y="783772"/>
                </a:cubicBezTo>
                <a:cubicBezTo>
                  <a:pt x="516186" y="777871"/>
                  <a:pt x="528843" y="769576"/>
                  <a:pt x="542611" y="763675"/>
                </a:cubicBezTo>
                <a:cubicBezTo>
                  <a:pt x="569644" y="752090"/>
                  <a:pt x="593515" y="749475"/>
                  <a:pt x="622998" y="743578"/>
                </a:cubicBezTo>
                <a:cubicBezTo>
                  <a:pt x="679939" y="746928"/>
                  <a:pt x="737260" y="746250"/>
                  <a:pt x="793820" y="753627"/>
                </a:cubicBezTo>
                <a:cubicBezTo>
                  <a:pt x="793834" y="753629"/>
                  <a:pt x="869176" y="778746"/>
                  <a:pt x="884255" y="783772"/>
                </a:cubicBezTo>
                <a:lnTo>
                  <a:pt x="914400" y="793820"/>
                </a:lnTo>
                <a:cubicBezTo>
                  <a:pt x="924448" y="800519"/>
                  <a:pt x="936592" y="804828"/>
                  <a:pt x="944545" y="813917"/>
                </a:cubicBezTo>
                <a:cubicBezTo>
                  <a:pt x="960450" y="832094"/>
                  <a:pt x="984739" y="874207"/>
                  <a:pt x="984739" y="874207"/>
                </a:cubicBezTo>
                <a:cubicBezTo>
                  <a:pt x="988088" y="884255"/>
                  <a:pt x="992710" y="893966"/>
                  <a:pt x="994787" y="904352"/>
                </a:cubicBezTo>
                <a:cubicBezTo>
                  <a:pt x="1008750" y="974170"/>
                  <a:pt x="1009848" y="1019968"/>
                  <a:pt x="994787" y="1095271"/>
                </a:cubicBezTo>
                <a:cubicBezTo>
                  <a:pt x="992419" y="1107113"/>
                  <a:pt x="984931" y="1119015"/>
                  <a:pt x="974690" y="1125416"/>
                </a:cubicBezTo>
                <a:cubicBezTo>
                  <a:pt x="956726" y="1136643"/>
                  <a:pt x="914400" y="1145513"/>
                  <a:pt x="914400" y="1145513"/>
                </a:cubicBezTo>
                <a:cubicBezTo>
                  <a:pt x="818788" y="1137545"/>
                  <a:pt x="805113" y="1168099"/>
                  <a:pt x="773723" y="1105319"/>
                </a:cubicBezTo>
                <a:cubicBezTo>
                  <a:pt x="768986" y="1095845"/>
                  <a:pt x="767024" y="1085222"/>
                  <a:pt x="763675" y="1075174"/>
                </a:cubicBezTo>
                <a:cubicBezTo>
                  <a:pt x="767024" y="1098620"/>
                  <a:pt x="759512" y="1126566"/>
                  <a:pt x="773723" y="1145513"/>
                </a:cubicBezTo>
                <a:cubicBezTo>
                  <a:pt x="780969" y="1155175"/>
                  <a:pt x="788419" y="1126169"/>
                  <a:pt x="793820" y="1115367"/>
                </a:cubicBezTo>
                <a:cubicBezTo>
                  <a:pt x="798557" y="1105893"/>
                  <a:pt x="800519" y="1095270"/>
                  <a:pt x="803868" y="1085222"/>
                </a:cubicBezTo>
                <a:cubicBezTo>
                  <a:pt x="793820" y="1075174"/>
                  <a:pt x="787204" y="1059571"/>
                  <a:pt x="773723" y="1055077"/>
                </a:cubicBezTo>
                <a:cubicBezTo>
                  <a:pt x="741568" y="1044359"/>
                  <a:pt x="738889" y="1079194"/>
                  <a:pt x="733530" y="1095271"/>
                </a:cubicBezTo>
                <a:cubicBezTo>
                  <a:pt x="745394" y="1142730"/>
                  <a:pt x="737402" y="1123112"/>
                  <a:pt x="753626" y="115556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>
            <a:off x="5764231" y="1480593"/>
            <a:ext cx="2347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НЕРВОВА СИСТЕМА</a:t>
            </a:r>
            <a:endParaRPr lang="uk-UA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6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87"/>
            <a:ext cx="9144000" cy="6863079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21323"/>
            <a:ext cx="3199909" cy="25109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754570"/>
            <a:ext cx="2959769" cy="30406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804" y="3161616"/>
            <a:ext cx="2284392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9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3079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5554737" cy="4078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431539"/>
            <a:ext cx="3333750" cy="3086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0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3079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323529" y="836712"/>
            <a:ext cx="8576766" cy="58169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Виконання вправ і ритмічних рухів пальцями приводить до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збудження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в мовних центрах головного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мозку; </a:t>
            </a:r>
          </a:p>
          <a:p>
            <a:endParaRPr lang="ru-RU" sz="1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anose="0205060405050502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ігри з пальчиками створюють сприятливий емоційний фон;</a:t>
            </a:r>
          </a:p>
          <a:p>
            <a:endParaRPr lang="ru-RU" sz="1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anose="0205060405050502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дитина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вчиться концентрувати свою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увагу;</a:t>
            </a:r>
          </a:p>
          <a:p>
            <a:endParaRPr lang="ru-RU" sz="1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anose="0205060405050502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м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овлення дитини стає чіткішим, ритмічнішим, яскравішим;</a:t>
            </a:r>
          </a:p>
          <a:p>
            <a:endParaRPr lang="ru-RU" sz="1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anose="0205060405050502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розвивається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пам’ять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дитини;</a:t>
            </a:r>
          </a:p>
          <a:p>
            <a:endParaRPr lang="ru-RU" sz="1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anose="0205060405050502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у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дошкільників розвивається уява і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фантазія;</a:t>
            </a:r>
          </a:p>
          <a:p>
            <a:endParaRPr lang="ru-RU" sz="1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anose="0205060405050502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у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результаті виконання пальчикових вправ кисті рук та пальці набувають силу, рухливість і гнучкість, а це в майбутньому полегшить оволодіння навичкою письма.</a:t>
            </a:r>
          </a:p>
          <a:p>
            <a:endParaRPr lang="ru-RU" sz="2000" dirty="0">
              <a:latin typeface="Bookman Old Style" panose="0205060405050502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anose="020506040505050202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31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014"/>
            <a:ext cx="9159119" cy="6892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5527" y="260648"/>
            <a:ext cx="7488832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anose="02040503050406030204" pitchFamily="18" charset="0"/>
              </a:rPr>
              <a:t>Проведення пальчикових ігор з дітьми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4006" y="743222"/>
            <a:ext cx="9006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dirty="0" smtClean="0"/>
              <a:t>1. </a:t>
            </a:r>
            <a:r>
              <a:rPr lang="uk-UA" b="1" dirty="0" smtClean="0">
                <a:latin typeface="Cambria" panose="02040503050406030204" pitchFamily="18" charset="0"/>
              </a:rPr>
              <a:t>Розучування </a:t>
            </a:r>
            <a:r>
              <a:rPr lang="uk-UA" b="1" dirty="0">
                <a:latin typeface="Cambria" panose="02040503050406030204" pitchFamily="18" charset="0"/>
              </a:rPr>
              <a:t>пальчикових ігор з малюками проводьте індивідуально </a:t>
            </a:r>
            <a:endParaRPr lang="uk-UA" b="1" dirty="0" smtClean="0">
              <a:latin typeface="Cambria" panose="02040503050406030204" pitchFamily="18" charset="0"/>
            </a:endParaRPr>
          </a:p>
          <a:p>
            <a:pPr lvl="0"/>
            <a:r>
              <a:rPr lang="uk-UA" b="1" dirty="0" smtClean="0">
                <a:latin typeface="Cambria" panose="02040503050406030204" pitchFamily="18" charset="0"/>
              </a:rPr>
              <a:t>    або </a:t>
            </a:r>
            <a:r>
              <a:rPr lang="uk-UA" b="1" dirty="0">
                <a:latin typeface="Cambria" panose="02040503050406030204" pitchFamily="18" charset="0"/>
              </a:rPr>
              <a:t>невелич­кими підгрупами, протягом кількох хвилин двічі – тричі на день</a:t>
            </a:r>
            <a:r>
              <a:rPr lang="uk-UA" dirty="0" smtClean="0"/>
              <a:t>.</a:t>
            </a:r>
            <a:r>
              <a:rPr lang="uk-UA" dirty="0"/>
              <a:t> 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4006" y="1531358"/>
            <a:ext cx="8532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2</a:t>
            </a:r>
            <a:r>
              <a:rPr lang="uk-UA" b="1" dirty="0" smtClean="0">
                <a:latin typeface="Cambria" panose="02040503050406030204" pitchFamily="18" charset="0"/>
              </a:rPr>
              <a:t>. Перед </a:t>
            </a:r>
            <a:r>
              <a:rPr lang="uk-UA" b="1" dirty="0">
                <a:latin typeface="Cambria" panose="02040503050406030204" pitchFamily="18" charset="0"/>
              </a:rPr>
              <a:t>початком пальчикової гри обговоріть з дітьми її зміст, одразу при цьому від­працювавши необхідні жести, комбінації пальців, рухи. </a:t>
            </a:r>
            <a:r>
              <a:rPr lang="ru-RU" b="1" dirty="0">
                <a:latin typeface="Cambria" panose="02040503050406030204" pitchFamily="18" charset="0"/>
              </a:rPr>
              <a:t>«Познайомте» дітей з пер­сонажем, аби вони ліпше зрозуміли потішку та зміст рухів до неї. 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2934" y="2731687"/>
            <a:ext cx="8783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Cambria" panose="02040503050406030204" pitchFamily="18" charset="0"/>
              </a:rPr>
              <a:t>3. Усі </a:t>
            </a:r>
            <a:r>
              <a:rPr lang="uk-UA" b="1" dirty="0">
                <a:latin typeface="Cambria" panose="02040503050406030204" pitchFamily="18" charset="0"/>
              </a:rPr>
              <a:t>вправи та ігри спочатку показуйте й виконуйте в повільному темпі, щоб усі діти мали змогу зорієнтуватися, запам'ятати текст. Важливо, щоб зміна показу </a:t>
            </a:r>
            <a:r>
              <a:rPr lang="uk-UA" b="1" dirty="0" smtClean="0">
                <a:latin typeface="Cambria" panose="02040503050406030204" pitchFamily="18" charset="0"/>
              </a:rPr>
              <a:t>відповідала </a:t>
            </a:r>
            <a:r>
              <a:rPr lang="uk-UA" b="1" dirty="0">
                <a:latin typeface="Cambria" panose="02040503050406030204" pitchFamily="18" charset="0"/>
              </a:rPr>
              <a:t>тексту, який ви озвучуєте.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1185" y="3789040"/>
            <a:ext cx="8783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Cambria" panose="02040503050406030204" pitchFamily="18" charset="0"/>
              </a:rPr>
              <a:t>4. </a:t>
            </a:r>
            <a:r>
              <a:rPr lang="ru-RU" b="1" dirty="0" smtClean="0">
                <a:latin typeface="Cambria" panose="02040503050406030204" pitchFamily="18" charset="0"/>
              </a:rPr>
              <a:t>Рухайтеся </a:t>
            </a:r>
            <a:r>
              <a:rPr lang="ru-RU" b="1" dirty="0">
                <a:latin typeface="Cambria" panose="02040503050406030204" pitchFamily="18" charset="0"/>
              </a:rPr>
              <a:t>«від простого до складного», поступово збільшуючи кількість жестів у грі, ускладнюючи коментар до тексту.</a:t>
            </a:r>
            <a:endParaRPr lang="uk-UA" b="1" dirty="0">
              <a:latin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9298" y="4658250"/>
            <a:ext cx="8639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ambria" panose="02040503050406030204" pitchFamily="18" charset="0"/>
              </a:rPr>
              <a:t>5. Не </a:t>
            </a:r>
            <a:r>
              <a:rPr lang="ru-RU" b="1" dirty="0">
                <a:latin typeface="Cambria" panose="02040503050406030204" pitchFamily="18" charset="0"/>
              </a:rPr>
              <a:t>ставте перед дітьми декілька складних завдань одразу — скажімо, показувати рухи, одночасно вимовляючи текст. </a:t>
            </a:r>
            <a:endParaRPr lang="uk-UA" b="1" dirty="0">
              <a:latin typeface="Cambria" panose="020405030504060302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7F689-47C3-4C7C-B67C-0142B68BDC5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93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1402</TotalTime>
  <Words>835</Words>
  <Application>Microsoft Office PowerPoint</Application>
  <PresentationFormat>Экран (4:3)</PresentationFormat>
  <Paragraphs>118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FAVORIT</dc:creator>
  <cp:lastModifiedBy>Пользователь Windows</cp:lastModifiedBy>
  <cp:revision>44</cp:revision>
  <dcterms:created xsi:type="dcterms:W3CDTF">2015-04-29T07:40:53Z</dcterms:created>
  <dcterms:modified xsi:type="dcterms:W3CDTF">2020-01-08T11:46:44Z</dcterms:modified>
</cp:coreProperties>
</file>