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7" r:id="rId11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 varScale="1">
        <p:scale>
          <a:sx n="63" d="100"/>
          <a:sy n="63" d="100"/>
        </p:scale>
        <p:origin x="546" y="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A5855274-A39A-4515-8DF3-D920DE224D4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368E35-2309-4842-BDCC-B62390E286D9}" type="slidenum">
              <a:rPr lang="ru-RU"/>
              <a:pPr/>
              <a:t>1</a:t>
            </a:fld>
            <a:endParaRPr lang="ru-RU"/>
          </a:p>
        </p:txBody>
      </p:sp>
      <p:sp>
        <p:nvSpPr>
          <p:cNvPr id="5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80BD37-2269-4B80-8E6E-9A808D64173C}" type="slidenum">
              <a:rPr lang="ru-RU"/>
              <a:pPr/>
              <a:t>2</a:t>
            </a:fld>
            <a:endParaRPr lang="ru-RU"/>
          </a:p>
        </p:txBody>
      </p:sp>
      <p:sp>
        <p:nvSpPr>
          <p:cNvPr id="6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5855274-A39A-4515-8DF3-D920DE224D4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5855274-A39A-4515-8DF3-D920DE224D4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5855274-A39A-4515-8DF3-D920DE224D4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BC18414-7EB1-4574-A1FF-41E7E6FFB5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E047D47-0021-4EEE-B6A4-03286953944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1A5111-044B-4FAC-9E5F-A87F5E10E4A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7613E56-FF9F-4FDA-BBBB-E2ECDC156BD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31014A9-DECF-44FB-B6E6-2FFC6AE66D8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AA1E177-E3D1-431D-8205-65169611C3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3F3107-A962-4D02-803C-BC66D5717F1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840CEA-AB2B-4752-BD2C-4F70C21466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C0DC9DE-74C0-43AD-AAAC-75E0AE51F34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33C05D-F624-4E86-9EFA-7009111D30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8B5DC78-4571-4BDA-8F1D-F564D99DFE9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13338" y="1768475"/>
            <a:ext cx="4459287" cy="24177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113338" y="4338638"/>
            <a:ext cx="4459287" cy="2417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7FECFA6E-70E9-4227-9D44-714C060033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3238" y="1768475"/>
            <a:ext cx="4457700" cy="24177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13338" y="1768475"/>
            <a:ext cx="4459287" cy="24177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03238" y="4338638"/>
            <a:ext cx="4457700" cy="2417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13338" y="4338638"/>
            <a:ext cx="4459287" cy="2417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D2517334-2F36-4664-B677-F7FB33258A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61C22061-DA2C-44D6-A3BB-C0E6C4A4B81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D:\&#1044;&#1080;&#1089;&#1082;%20D\&#1052;&#1091;&#1079;&#1099;&#1082;&#1072;\&#1040;&#1085;&#1076;&#1088;&#1077;&#1081;&#1082;&#1072;\Fenda%20Audio\03_-_Classical_Gas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92163" y="395288"/>
            <a:ext cx="8569325" cy="792162"/>
          </a:xfrm>
        </p:spPr>
        <p:txBody>
          <a:bodyPr/>
          <a:lstStyle/>
          <a:p>
            <a:endParaRPr lang="ru-RU" sz="1800" dirty="0">
              <a:latin typeface="Monotype Corsiva" pitchFamily="66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-388976" y="3136895"/>
            <a:ext cx="7250132" cy="649286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ru-RU" sz="2000" dirty="0" smtClean="0">
                <a:solidFill>
                  <a:srgbClr val="006600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rgbClr val="006600"/>
                </a:solidFill>
                <a:latin typeface="Arial Black" pitchFamily="34" charset="0"/>
              </a:rPr>
              <a:t>Виховател</a:t>
            </a:r>
            <a:r>
              <a:rPr lang="uk-UA" sz="2000" dirty="0" smtClean="0">
                <a:solidFill>
                  <a:srgbClr val="006600"/>
                </a:solidFill>
                <a:latin typeface="Arial Black" pitchFamily="34" charset="0"/>
              </a:rPr>
              <a:t>ь: Золотаревська Ю. В.</a:t>
            </a:r>
            <a:endParaRPr lang="ru-RU" sz="2000" dirty="0">
              <a:solidFill>
                <a:srgbClr val="006600"/>
              </a:solidFill>
              <a:latin typeface="Arial Black" pitchFamily="34" charset="0"/>
            </a:endParaRPr>
          </a:p>
          <a:p>
            <a:pPr>
              <a:spcAft>
                <a:spcPct val="0"/>
              </a:spcAft>
            </a:pPr>
            <a:endParaRPr lang="ru-RU" dirty="0"/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007864" y="1422383"/>
            <a:ext cx="8353624" cy="15176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Інтеграція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 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художньо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-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продуктивної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діяльності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  </a:t>
            </a:r>
          </a:p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у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закладі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дошкільної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 </a:t>
            </a:r>
            <a:r>
              <a:rPr lang="ru-RU" sz="3600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освіти</a:t>
            </a:r>
            <a:endParaRPr lang="ru-RU" sz="3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2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Monotype Corsiva" pitchFamily="66" charset="0"/>
              <a:cs typeface="Arial"/>
            </a:endParaRPr>
          </a:p>
        </p:txBody>
      </p:sp>
      <p:pic>
        <p:nvPicPr>
          <p:cNvPr id="6" name="03_-_Classical_Gas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897436" y="3922713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22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4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536" y="636565"/>
            <a:ext cx="7572428" cy="135732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  <a:t>Ранній вік </a:t>
            </a:r>
            <a:b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sz="4000" b="1" dirty="0" smtClean="0">
                <a:solidFill>
                  <a:srgbClr val="FF0000"/>
                </a:solidFill>
                <a:latin typeface="Monotype Corsiva" pitchFamily="66" charset="0"/>
              </a:rPr>
              <a:t>Ліплення </a:t>
            </a: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39784" y="2065325"/>
            <a:ext cx="5643602" cy="464347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600" b="1" dirty="0" smtClean="0">
                <a:solidFill>
                  <a:schemeClr val="tx1"/>
                </a:solidFill>
                <a:latin typeface="Times New Roman" pitchFamily="18" charset="0"/>
              </a:rPr>
              <a:t>1. </a:t>
            </a:r>
            <a:r>
              <a:rPr lang="uk-UA" sz="2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Матеріал: глина 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smtClean="0">
                <a:latin typeface="Times New Roman" pitchFamily="18" charset="0"/>
              </a:rPr>
              <a:t>Ознайомлення з властивістю: м'яка,  трансформується від дотику.</a:t>
            </a:r>
            <a:endParaRPr lang="uk-UA" sz="2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6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2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Прийоми  та засоби: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err="1" smtClean="0">
                <a:latin typeface="Times New Roman" pitchFamily="18" charset="0"/>
              </a:rPr>
              <a:t>відщипування</a:t>
            </a:r>
            <a:r>
              <a:rPr lang="uk-UA" sz="2200" dirty="0" smtClean="0">
                <a:latin typeface="Times New Roman" pitchFamily="18" charset="0"/>
              </a:rPr>
              <a:t> шматків глини різного розміру від цілого;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smtClean="0">
                <a:latin typeface="Times New Roman" pitchFamily="18" charset="0"/>
              </a:rPr>
              <a:t>розкачування у руках та на дошці;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smtClean="0">
                <a:latin typeface="Times New Roman" pitchFamily="18" charset="0"/>
              </a:rPr>
              <a:t>розплющування;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smtClean="0">
                <a:latin typeface="Times New Roman" pitchFamily="18" charset="0"/>
              </a:rPr>
              <a:t>з'єднання шматків між собою.</a:t>
            </a:r>
            <a:endParaRPr lang="uk-UA" sz="2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600" b="1" dirty="0" smtClean="0">
                <a:solidFill>
                  <a:schemeClr val="tx1"/>
                </a:solidFill>
                <a:latin typeface="Times New Roman" pitchFamily="18" charset="0"/>
              </a:rPr>
              <a:t>3. </a:t>
            </a:r>
            <a:r>
              <a:rPr lang="uk-UA" sz="2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Досягнення пропорційних відношень: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200" dirty="0" smtClean="0">
                <a:solidFill>
                  <a:schemeClr val="tx1"/>
                </a:solidFill>
                <a:latin typeface="Times New Roman" pitchFamily="18" charset="0"/>
              </a:rPr>
              <a:t>подібність виробу до зразка реального предмета чи його зображення.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2400" b="1" u="sng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uk-UA" sz="24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uk-UA" sz="2400" b="1" u="sng" dirty="0" smtClean="0">
              <a:latin typeface="Times New Roman" pitchFamily="18" charset="0"/>
            </a:endParaRPr>
          </a:p>
        </p:txBody>
      </p:sp>
      <p:pic>
        <p:nvPicPr>
          <p:cNvPr id="10242" name="Picture 2" descr="http://deti-yar.ru/upload/events/images_big/e6fcce024d4303315150c0964f830fb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40576" y="1350945"/>
            <a:ext cx="2214537" cy="1660902"/>
          </a:xfrm>
          <a:prstGeom prst="rect">
            <a:avLst/>
          </a:prstGeom>
          <a:noFill/>
        </p:spPr>
      </p:pic>
      <p:pic>
        <p:nvPicPr>
          <p:cNvPr id="10244" name="Picture 4" descr="http://im6-tub-ua.yandex.net/i?id=232960173-65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97568" y="3136895"/>
            <a:ext cx="2005015" cy="1738452"/>
          </a:xfrm>
          <a:prstGeom prst="rect">
            <a:avLst/>
          </a:prstGeom>
          <a:noFill/>
        </p:spPr>
      </p:pic>
      <p:pic>
        <p:nvPicPr>
          <p:cNvPr id="10246" name="Picture 6" descr="http://ukrasy.com/lesson_file/lepim-iz-gliny-podsvechnik-vesennij-perezvon/1-kusochek-glin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97700" y="4994283"/>
            <a:ext cx="2214558" cy="166091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15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54098" y="779441"/>
            <a:ext cx="8318527" cy="1143008"/>
          </a:xfrm>
        </p:spPr>
        <p:txBody>
          <a:bodyPr/>
          <a:lstStyle/>
          <a:p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>Ранній вік </a:t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sz="4000" b="1" dirty="0" smtClean="0">
                <a:solidFill>
                  <a:srgbClr val="FF0000"/>
                </a:solidFill>
                <a:latin typeface="Monotype Corsiva" pitchFamily="66" charset="0"/>
              </a:rPr>
              <a:t>Аплікація</a:t>
            </a:r>
            <a:endParaRPr lang="ru-RU" sz="4000" b="1" dirty="0">
              <a:solidFill>
                <a:srgbClr val="6600CC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896908" y="1708135"/>
            <a:ext cx="4286280" cy="5072098"/>
          </a:xfrm>
        </p:spPr>
        <p:txBody>
          <a:bodyPr/>
          <a:lstStyle/>
          <a:p>
            <a:pPr marL="342000" indent="-342000">
              <a:lnSpc>
                <a:spcPct val="100000"/>
              </a:lnSpc>
              <a:spcAft>
                <a:spcPts val="336"/>
              </a:spcAft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Метод:</a:t>
            </a:r>
            <a:endParaRPr lang="uk-UA" sz="1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процес без наклеювання.</a:t>
            </a:r>
            <a:endParaRPr lang="uk-UA" sz="1800" dirty="0" smtClean="0"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Способи реалізації: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</a:rPr>
              <a:t>маніпулювання  папером;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</a:rPr>
              <a:t>зминання;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</a:rPr>
              <a:t>рвання;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</a:rPr>
              <a:t>згинання навпіл;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</a:rPr>
              <a:t>гра з папером.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</a:rPr>
              <a:t>3. </a:t>
            </a:r>
            <a:r>
              <a:rPr lang="uk-UA" sz="1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Створення композиції:</a:t>
            </a:r>
          </a:p>
          <a:p>
            <a:pPr marL="342000" indent="-342000">
              <a:lnSpc>
                <a:spcPct val="100000"/>
              </a:lnSpc>
              <a:spcAft>
                <a:spcPts val="336"/>
              </a:spcAft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викладання геометричних форм (трикутник, квадрат, круг, смужки різної товщини);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чергування за кольором на фланелеграфі (пізніше площині);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викладання силуету людей, тварин і рослин.</a:t>
            </a:r>
          </a:p>
          <a:p>
            <a:pPr marL="514350" indent="-514350">
              <a:lnSpc>
                <a:spcPct val="100000"/>
              </a:lnSpc>
              <a:buFont typeface="Wingdings" pitchFamily="2" charset="2"/>
              <a:buChar char="Ø"/>
            </a:pP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User\Desktop\2216847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3056" y="3065457"/>
            <a:ext cx="2125786" cy="1500198"/>
          </a:xfrm>
          <a:prstGeom prst="rect">
            <a:avLst/>
          </a:prstGeom>
          <a:noFill/>
        </p:spPr>
      </p:pic>
      <p:pic>
        <p:nvPicPr>
          <p:cNvPr id="8195" name="Picture 3" descr="http://www.bambinimagazzini.ru/images/product_images/popup_images/mozaika_s_geometr_figurami_b_453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7700" y="3422647"/>
            <a:ext cx="2071662" cy="1553747"/>
          </a:xfrm>
          <a:prstGeom prst="rect">
            <a:avLst/>
          </a:prstGeom>
          <a:noFill/>
        </p:spPr>
      </p:pic>
      <p:pic>
        <p:nvPicPr>
          <p:cNvPr id="8197" name="Picture 5" descr="http://www.bookin.org.ru/book/19566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54692" y="4637093"/>
            <a:ext cx="2954300" cy="2213608"/>
          </a:xfrm>
          <a:prstGeom prst="rect">
            <a:avLst/>
          </a:prstGeom>
          <a:noFill/>
        </p:spPr>
      </p:pic>
      <p:pic>
        <p:nvPicPr>
          <p:cNvPr id="8199" name="Picture 7" descr="http://planetadetstva.net/wp-content/uploads/2011/08/8-300x16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69072" y="1779573"/>
            <a:ext cx="2857500" cy="1581151"/>
          </a:xfrm>
          <a:prstGeom prst="rect">
            <a:avLst/>
          </a:prstGeom>
          <a:noFill/>
        </p:spPr>
      </p:pic>
    </p:spTree>
  </p:cSld>
  <p:clrMapOvr>
    <a:masterClrMapping/>
  </p:clrMapOvr>
  <p:transition advTm="146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539718" y="708003"/>
            <a:ext cx="9069387" cy="1096947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>Молодший дошкільний  вік </a:t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Monotype Corsiva" pitchFamily="66" charset="0"/>
              </a:rPr>
              <a:t>Ліплення </a:t>
            </a:r>
            <a:endParaRPr lang="ru-RU" b="1" dirty="0">
              <a:solidFill>
                <a:srgbClr val="6600CC"/>
              </a:solidFill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968346" y="1922449"/>
            <a:ext cx="5394330" cy="4714908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</a:rPr>
              <a:t>1. </a:t>
            </a: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Матеріал: глина, пластилін. 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Ознайомлення з пластичністю.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Прийоми  та засоби: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ліплення форм предметів;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розкачування між долонями круговими та повздовжніми рухами;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розплескування шматка;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отримання круглої та циліндричної форми;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згортання у кільце;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400" dirty="0" smtClean="0">
                <a:latin typeface="Times New Roman" pitchFamily="18" charset="0"/>
              </a:rPr>
              <a:t>ліплення фігур з кількох частин різної форми</a:t>
            </a:r>
            <a:r>
              <a:rPr lang="uk-UA" sz="2000" dirty="0" smtClean="0">
                <a:latin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171" name="Picture 3" descr="C:\Users\User\Desktop\lepim-iz-plastilina-s-det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9072" y="4779969"/>
            <a:ext cx="2714629" cy="2038988"/>
          </a:xfrm>
          <a:prstGeom prst="rect">
            <a:avLst/>
          </a:prstGeom>
          <a:noFill/>
        </p:spPr>
      </p:pic>
      <p:pic>
        <p:nvPicPr>
          <p:cNvPr id="7172" name="Picture 4" descr="C:\Users\User\Desktop\540_0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9072" y="1636697"/>
            <a:ext cx="2833684" cy="2833684"/>
          </a:xfrm>
          <a:prstGeom prst="rect">
            <a:avLst/>
          </a:prstGeom>
          <a:noFill/>
        </p:spPr>
      </p:pic>
    </p:spTree>
  </p:cSld>
  <p:clrMapOvr>
    <a:masterClrMapping/>
  </p:clrMapOvr>
  <p:transition advTm="3853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sz="quarter"/>
          </p:nvPr>
        </p:nvSpPr>
        <p:spPr>
          <a:xfrm>
            <a:off x="1539850" y="922317"/>
            <a:ext cx="7246957" cy="1000132"/>
          </a:xfrm>
        </p:spPr>
        <p:txBody>
          <a:bodyPr/>
          <a:lstStyle/>
          <a:p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>Молодший дошкільний  вік </a:t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Monotype Corsiva" pitchFamily="66" charset="0"/>
              </a:rPr>
              <a:t>Аплікація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>
          <a:xfrm>
            <a:off x="1039784" y="1851011"/>
            <a:ext cx="5643602" cy="5000660"/>
          </a:xfrm>
        </p:spPr>
        <p:txBody>
          <a:bodyPr/>
          <a:lstStyle/>
          <a:p>
            <a:pPr marL="342000" indent="-342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Метод:</a:t>
            </a:r>
            <a:endParaRPr lang="uk-UA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процес наклеювання.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uk-UA" sz="1800" dirty="0" smtClean="0"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Способи реалізації: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наклеювання готових геометричних форм;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робота з пензлем для клею;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намазування готових форм на серветці.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uk-UA" sz="1700" dirty="0" smtClean="0"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</a:rPr>
              <a:t>3. </a:t>
            </a:r>
            <a:r>
              <a:rPr lang="uk-UA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Створення композиції: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розміщення та чергування геометричних форм за кольором, величиною;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викладання візерунків на опредмечених формах (тарілка, серветка, сукня, рушник);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викладання та наклеювання предметів, що складаються з 2-3 однаковою за формою і різних за величиною елементів (сніговик, ялинка, башточка).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створення найпростіших композицій із готових предметів.</a:t>
            </a:r>
          </a:p>
          <a:p>
            <a:endParaRPr lang="ru-RU" dirty="0"/>
          </a:p>
        </p:txBody>
      </p:sp>
      <p:pic>
        <p:nvPicPr>
          <p:cNvPr id="6146" name="Picture 2" descr="http://a0.go33.ru/ic/stores/detki33/mozaika-pazl-zajchik-geometrija800x800q95.v13019029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6262" y="3410860"/>
            <a:ext cx="2357454" cy="1670846"/>
          </a:xfrm>
          <a:prstGeom prst="rect">
            <a:avLst/>
          </a:prstGeom>
          <a:noFill/>
        </p:spPr>
      </p:pic>
      <p:pic>
        <p:nvPicPr>
          <p:cNvPr id="6147" name="Picture 3" descr="C:\Users\User\Desktop\1370503740_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3386" y="1565259"/>
            <a:ext cx="2334015" cy="1553181"/>
          </a:xfrm>
          <a:prstGeom prst="rect">
            <a:avLst/>
          </a:prstGeom>
          <a:noFill/>
        </p:spPr>
      </p:pic>
      <p:pic>
        <p:nvPicPr>
          <p:cNvPr id="6148" name="Picture 4" descr="C:\Users\User\Desktop\4535585_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12014" y="5280035"/>
            <a:ext cx="2038312" cy="1500198"/>
          </a:xfrm>
          <a:prstGeom prst="rect">
            <a:avLst/>
          </a:prstGeom>
          <a:noFill/>
        </p:spPr>
      </p:pic>
    </p:spTree>
  </p:cSld>
  <p:clrMapOvr>
    <a:masterClrMapping/>
  </p:clrMapOvr>
  <p:transition advTm="571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536" y="850879"/>
            <a:ext cx="7572428" cy="1000132"/>
          </a:xfrm>
        </p:spPr>
        <p:txBody>
          <a:bodyPr/>
          <a:lstStyle/>
          <a:p>
            <a: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  <a:t>Середній дошкільний  вік </a:t>
            </a:r>
            <a:b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sz="4000" b="1" dirty="0" smtClean="0">
                <a:solidFill>
                  <a:srgbClr val="FF0000"/>
                </a:solidFill>
                <a:latin typeface="Monotype Corsiva" pitchFamily="66" charset="0"/>
              </a:rPr>
              <a:t>Ліплення </a:t>
            </a:r>
            <a:endParaRPr lang="ru-RU" sz="4000" b="1" dirty="0">
              <a:solidFill>
                <a:srgbClr val="6600CC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4032" y="1922449"/>
            <a:ext cx="5214974" cy="500066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</a:rPr>
              <a:t>1.</a:t>
            </a: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uk-UA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Матеріал: глина, пластилін, тісто.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Вдосконалення навичок під час роботи з матеріалами.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Прийоми  та засоби: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розкочування різних за розміром шматків прямими та коловими рухами;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розплющування, надавання округлої, овальної та циліндричної форми;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прищипування;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відтягування;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вдавлювання;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примазування глини (пластиліну, тіста);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користування стекою.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</a:rPr>
              <a:t>3. </a:t>
            </a:r>
            <a:r>
              <a:rPr lang="uk-UA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Досягнення пропорційних відношень: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передавання характерних ознак предметів;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пропорцій;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latin typeface="Times New Roman" pitchFamily="18" charset="0"/>
              </a:rPr>
              <a:t>будови зображуваних предметів.</a:t>
            </a: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1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1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sz="1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uk-UA" sz="1800" dirty="0" smtClean="0">
              <a:latin typeface="Times New Roman" pitchFamily="18" charset="0"/>
            </a:endParaRPr>
          </a:p>
          <a:p>
            <a:pPr>
              <a:lnSpc>
                <a:spcPct val="83000"/>
              </a:lnSpc>
            </a:pPr>
            <a:endParaRPr lang="ru-RU" dirty="0"/>
          </a:p>
        </p:txBody>
      </p:sp>
      <p:pic>
        <p:nvPicPr>
          <p:cNvPr id="5122" name="Picture 2" descr="C:\Users\User\Desktop\14-341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1816" y="2636829"/>
            <a:ext cx="1643074" cy="1643074"/>
          </a:xfrm>
          <a:prstGeom prst="rect">
            <a:avLst/>
          </a:prstGeom>
          <a:noFill/>
        </p:spPr>
      </p:pic>
      <p:pic>
        <p:nvPicPr>
          <p:cNvPr id="5123" name="Picture 3" descr="C:\Users\User\Desktop\normal_Пирамид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42" y="1565259"/>
            <a:ext cx="1785236" cy="2000264"/>
          </a:xfrm>
          <a:prstGeom prst="rect">
            <a:avLst/>
          </a:prstGeom>
          <a:noFill/>
        </p:spPr>
      </p:pic>
      <p:pic>
        <p:nvPicPr>
          <p:cNvPr id="5124" name="Picture 4" descr="C:\Users\User\Desktop\80(17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97568" y="4351341"/>
            <a:ext cx="3452815" cy="2300106"/>
          </a:xfrm>
          <a:prstGeom prst="rect">
            <a:avLst/>
          </a:prstGeom>
          <a:noFill/>
        </p:spPr>
      </p:pic>
    </p:spTree>
  </p:cSld>
  <p:clrMapOvr>
    <a:masterClrMapping/>
  </p:clrMapOvr>
  <p:transition advTm="5601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536" y="493689"/>
            <a:ext cx="7416800" cy="863600"/>
          </a:xfrm>
        </p:spPr>
        <p:txBody>
          <a:bodyPr/>
          <a:lstStyle/>
          <a:p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/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  <a:t>Середній  дошкільний  вік </a:t>
            </a:r>
            <a:br>
              <a:rPr lang="uk-UA" sz="4000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sz="4000" b="1" dirty="0" smtClean="0">
                <a:solidFill>
                  <a:srgbClr val="FF0000"/>
                </a:solidFill>
                <a:latin typeface="Monotype Corsiva" pitchFamily="66" charset="0"/>
              </a:rPr>
              <a:t>Аплікація</a:t>
            </a:r>
            <a:endParaRPr lang="ru-RU" sz="4000" b="1" dirty="0">
              <a:solidFill>
                <a:srgbClr val="6600CC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470" y="1493821"/>
            <a:ext cx="4929222" cy="5429288"/>
          </a:xfrm>
        </p:spPr>
        <p:txBody>
          <a:bodyPr/>
          <a:lstStyle/>
          <a:p>
            <a:pPr marL="342000" indent="-342000">
              <a:lnSpc>
                <a:spcPct val="100000"/>
              </a:lnSpc>
              <a:spcAft>
                <a:spcPts val="336"/>
              </a:spcAft>
            </a:pPr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Метод:</a:t>
            </a:r>
            <a:endParaRPr lang="uk-UA" sz="1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процес наклеювання.</a:t>
            </a:r>
            <a:endParaRPr lang="uk-UA" sz="1700" dirty="0" smtClean="0"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</a:rPr>
              <a:t>2. </a:t>
            </a:r>
            <a:r>
              <a:rPr lang="uk-UA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Способи реалізації: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прийом вирізування смужок різної ширини, предметів шляхом розрізання квадрата навпіл по діагоналі (дах, вітрило);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вирізування предметів округлої форми;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правильне тримання ножиць та робота з ними;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вирізання довгих смужок та прямих розрізів;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</a:rPr>
              <a:t>вдосконалення наклеювання предметів з окремих 2-3 частин (човник, літак, гриб).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</a:rPr>
              <a:t>3. </a:t>
            </a:r>
            <a:r>
              <a:rPr lang="uk-UA" sz="1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Створення композиції:</a:t>
            </a:r>
          </a:p>
          <a:p>
            <a:pPr marL="342000" indent="-342000">
              <a:lnSpc>
                <a:spcPct val="100000"/>
              </a:lnSpc>
              <a:spcAft>
                <a:spcPts val="336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ритмічне розміщення  геометричних форм;</a:t>
            </a:r>
          </a:p>
          <a:p>
            <a:pPr marL="342000" indent="-342000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прикрашання готових форм (рушник, таріль, іграшка) візерунками, дотримуючись ритму мотивів народної вишивки;</a:t>
            </a:r>
          </a:p>
          <a:p>
            <a:pPr marL="342000" indent="-342000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uk-UA" sz="1700" dirty="0" err="1" smtClean="0">
                <a:latin typeface="Times New Roman" pitchFamily="18" charset="0"/>
                <a:cs typeface="Times New Roman" pitchFamily="18" charset="0"/>
              </a:rPr>
              <a:t>застосовання</a:t>
            </a:r>
            <a:r>
              <a:rPr lang="uk-UA" sz="1700" dirty="0" smtClean="0">
                <a:latin typeface="Times New Roman" pitchFamily="18" charset="0"/>
                <a:cs typeface="Times New Roman" pitchFamily="18" charset="0"/>
              </a:rPr>
              <a:t> допоміжного матеріалу.</a:t>
            </a:r>
          </a:p>
          <a:p>
            <a:endParaRPr lang="ru-RU" dirty="0"/>
          </a:p>
        </p:txBody>
      </p:sp>
      <p:sp>
        <p:nvSpPr>
          <p:cNvPr id="16392" name="WordArt 8"/>
          <p:cNvSpPr>
            <a:spLocks noChangeArrowheads="1" noChangeShapeType="1" noTextEdit="1"/>
          </p:cNvSpPr>
          <p:nvPr/>
        </p:nvSpPr>
        <p:spPr bwMode="auto">
          <a:xfrm>
            <a:off x="7040576" y="1565259"/>
            <a:ext cx="2309784" cy="16192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6600CC"/>
              </a:solidFill>
              <a:latin typeface="Arial"/>
              <a:cs typeface="Arial"/>
            </a:endParaRPr>
          </a:p>
        </p:txBody>
      </p:sp>
      <p:pic>
        <p:nvPicPr>
          <p:cNvPr id="4100" name="Picture 4" descr="C:\Users\User\Desktop\2216844_1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6394" y="4208465"/>
            <a:ext cx="1545595" cy="2185691"/>
          </a:xfrm>
          <a:prstGeom prst="rect">
            <a:avLst/>
          </a:prstGeom>
          <a:noFill/>
        </p:spPr>
      </p:pic>
      <p:pic>
        <p:nvPicPr>
          <p:cNvPr id="4101" name="Picture 5" descr="C:\Users\User\Desktop\aplikaciya_iz_listev_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97634" y="1493821"/>
            <a:ext cx="3000396" cy="2588253"/>
          </a:xfrm>
          <a:prstGeom prst="rect">
            <a:avLst/>
          </a:prstGeom>
          <a:noFill/>
        </p:spPr>
      </p:pic>
      <p:pic>
        <p:nvPicPr>
          <p:cNvPr id="9" name="Picture 2" descr="http://nattik.ru/wp-content/uploads/2010/04/kartini_iz_geometricheskix_figur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4626" y="4779969"/>
            <a:ext cx="2493802" cy="1645909"/>
          </a:xfrm>
          <a:prstGeom prst="rect">
            <a:avLst/>
          </a:prstGeom>
          <a:noFill/>
        </p:spPr>
      </p:pic>
    </p:spTree>
  </p:cSld>
  <p:clrMapOvr>
    <a:masterClrMapping/>
  </p:clrMapOvr>
  <p:transition advTm="5319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39784" y="850879"/>
            <a:ext cx="7961337" cy="857256"/>
          </a:xfrm>
        </p:spPr>
        <p:txBody>
          <a:bodyPr/>
          <a:lstStyle/>
          <a:p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>Старший  дошкільний  вік </a:t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Monotype Corsiva" pitchFamily="66" charset="0"/>
              </a:rPr>
              <a:t>Ліплення </a:t>
            </a:r>
            <a:endParaRPr lang="ru-RU" b="1" dirty="0">
              <a:solidFill>
                <a:srgbClr val="6600CC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471" y="1922449"/>
            <a:ext cx="4429156" cy="4737114"/>
          </a:xfrm>
        </p:spPr>
        <p:txBody>
          <a:bodyPr/>
          <a:lstStyle/>
          <a:p>
            <a:r>
              <a:rPr lang="ru-RU" dirty="0"/>
              <a:t>       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         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82594" y="1779573"/>
            <a:ext cx="5072098" cy="5022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000" indent="-342000">
              <a:lnSpc>
                <a:spcPct val="80000"/>
              </a:lnSpc>
              <a:spcBef>
                <a:spcPct val="20000"/>
              </a:spcBef>
            </a:pPr>
            <a:r>
              <a:rPr lang="uk-UA" b="1" dirty="0" smtClean="0">
                <a:latin typeface="Times New Roman" pitchFamily="18" charset="0"/>
              </a:rPr>
              <a:t>1.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Матеріал: глина, пластилін.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Ліплення з натури або за уявою з цілого шматка складні за будовою об'єкти. 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</a:pPr>
            <a:r>
              <a:rPr lang="uk-UA" b="1" dirty="0" smtClean="0">
                <a:latin typeface="Times New Roman" pitchFamily="18" charset="0"/>
              </a:rPr>
              <a:t>2.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Прийоми  та засоби: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розміщення об'єктів на підставці;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ліплення різними способами;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ретельне згладжування поверхні </a:t>
            </a:r>
            <a:r>
              <a:rPr lang="uk-UA" dirty="0" err="1" smtClean="0">
                <a:latin typeface="Times New Roman" pitchFamily="18" charset="0"/>
              </a:rPr>
              <a:t>вироба</a:t>
            </a:r>
            <a:r>
              <a:rPr lang="uk-UA" dirty="0" smtClean="0">
                <a:latin typeface="Times New Roman" pitchFamily="18" charset="0"/>
              </a:rPr>
              <a:t>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прикрашання орнаментом за допомогою стеки;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використання наліпок пластилінових смужок чи кульок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створення рельєфів на пластинці;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викладання з кульок чи пластилінових мотузок гобелену.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</a:pPr>
            <a:r>
              <a:rPr lang="uk-UA" b="1" dirty="0" smtClean="0">
                <a:latin typeface="Times New Roman" pitchFamily="18" charset="0"/>
              </a:rPr>
              <a:t>3.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Досягнення пропорційних відношень: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дотримання пропорцій;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передавання силуетів тварин та людей у русі;</a:t>
            </a:r>
          </a:p>
          <a:p>
            <a:pPr marL="342000" indent="-3420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dirty="0" smtClean="0">
                <a:latin typeface="Times New Roman" pitchFamily="18" charset="0"/>
              </a:rPr>
              <a:t>вміння деталізувати об'єкти  (ніс, рот,шерсть, пір'я).</a:t>
            </a:r>
          </a:p>
        </p:txBody>
      </p:sp>
      <p:pic>
        <p:nvPicPr>
          <p:cNvPr id="3073" name="Picture 1" descr="C:\Users\User\Desktop\d41d8cd98f00b204e9800998ecf8427e_10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7766" y="5137159"/>
            <a:ext cx="2016500" cy="1431065"/>
          </a:xfrm>
          <a:prstGeom prst="rect">
            <a:avLst/>
          </a:prstGeom>
          <a:noFill/>
        </p:spPr>
      </p:pic>
      <p:pic>
        <p:nvPicPr>
          <p:cNvPr id="3074" name="Picture 2" descr="C:\Users\User\Desktop\8344817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3386" y="1422383"/>
            <a:ext cx="2406176" cy="1643074"/>
          </a:xfrm>
          <a:prstGeom prst="rect">
            <a:avLst/>
          </a:prstGeom>
          <a:noFill/>
        </p:spPr>
      </p:pic>
      <p:pic>
        <p:nvPicPr>
          <p:cNvPr id="3075" name="Picture 3" descr="C:\Users\User\Desktop\1_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83254" y="3351209"/>
            <a:ext cx="1612700" cy="2000248"/>
          </a:xfrm>
          <a:prstGeom prst="rect">
            <a:avLst/>
          </a:prstGeom>
          <a:noFill/>
        </p:spPr>
      </p:pic>
      <p:pic>
        <p:nvPicPr>
          <p:cNvPr id="3076" name="Picture 4" descr="C:\Users\User\Desktop\1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11816" y="5637225"/>
            <a:ext cx="1342651" cy="1047268"/>
          </a:xfrm>
          <a:prstGeom prst="rect">
            <a:avLst/>
          </a:prstGeom>
          <a:noFill/>
        </p:spPr>
      </p:pic>
      <p:pic>
        <p:nvPicPr>
          <p:cNvPr id="3077" name="Picture 5" descr="C:\Users\User\Desktop\4(39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0642" y="3279771"/>
            <a:ext cx="1858168" cy="1776409"/>
          </a:xfrm>
          <a:prstGeom prst="rect">
            <a:avLst/>
          </a:prstGeom>
          <a:noFill/>
        </p:spPr>
      </p:pic>
    </p:spTree>
  </p:cSld>
  <p:clrMapOvr>
    <a:masterClrMapping/>
  </p:clrMapOvr>
  <p:transition advTm="7129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536" y="850879"/>
            <a:ext cx="7747023" cy="1049320"/>
          </a:xfrm>
        </p:spPr>
        <p:txBody>
          <a:bodyPr/>
          <a:lstStyle/>
          <a:p>
            <a: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  <a:t>Старший  дошкільний  вік </a:t>
            </a:r>
            <a:br>
              <a:rPr lang="uk-UA" b="1" dirty="0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Monotype Corsiva" pitchFamily="66" charset="0"/>
              </a:rPr>
              <a:t>Аплікація </a:t>
            </a:r>
            <a:endParaRPr lang="ru-RU" b="1" dirty="0">
              <a:solidFill>
                <a:srgbClr val="6600CC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470" y="1922449"/>
            <a:ext cx="5961073" cy="4691075"/>
          </a:xfrm>
        </p:spPr>
        <p:txBody>
          <a:bodyPr/>
          <a:lstStyle/>
          <a:p>
            <a:pPr marL="609600" indent="-609600">
              <a:buFont typeface="Times New Roman" pitchFamily="18" charset="0"/>
              <a:buChar char="•"/>
            </a:pPr>
            <a:endParaRPr lang="ru-RU" dirty="0"/>
          </a:p>
          <a:p>
            <a:pPr marL="609600" indent="-609600">
              <a:buFont typeface="Times New Roman" pitchFamily="18" charset="0"/>
              <a:buChar char="•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4032" y="1779573"/>
            <a:ext cx="507209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000" indent="-342000">
              <a:lnSpc>
                <a:spcPct val="100000"/>
              </a:lnSpc>
              <a:spcAft>
                <a:spcPts val="336"/>
              </a:spcAft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Метод:</a:t>
            </a:r>
            <a:endParaRPr lang="uk-UA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342000" indent="-342000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процес наклеювання.</a:t>
            </a:r>
            <a:endParaRPr lang="uk-UA" sz="1600" dirty="0" smtClean="0">
              <a:latin typeface="Times New Roman" pitchFamily="18" charset="0"/>
            </a:endParaRPr>
          </a:p>
          <a:p>
            <a:pPr marL="342000" indent="-342000">
              <a:lnSpc>
                <a:spcPct val="100000"/>
              </a:lnSpc>
              <a:spcBef>
                <a:spcPct val="20000"/>
              </a:spcBef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Способи реалізації:</a:t>
            </a:r>
          </a:p>
          <a:p>
            <a:pPr marL="342000" indent="-342000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</a:rPr>
              <a:t>прийом вирізування симетричних форм шляхом складання паперу навпіл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</a:rPr>
              <a:t>вирізання кількох однакових форм з гофрованого паперу;</a:t>
            </a:r>
          </a:p>
          <a:p>
            <a:pPr marL="342000" indent="-342000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</a:rPr>
              <a:t>силуетне вирізання;</a:t>
            </a:r>
          </a:p>
          <a:p>
            <a:pPr marL="342000" indent="-342000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</a:rPr>
              <a:t>прийом обрізної аплікації.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uk-UA" b="1" dirty="0" smtClean="0">
                <a:latin typeface="Times New Roman" pitchFamily="18" charset="0"/>
              </a:rPr>
              <a:t>3. 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Створення композиції:</a:t>
            </a:r>
          </a:p>
          <a:p>
            <a:pPr marL="342000" indent="-342000">
              <a:lnSpc>
                <a:spcPct val="100000"/>
              </a:lnSpc>
              <a:spcAft>
                <a:spcPts val="336"/>
              </a:spcAft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заповнення усієї площини аркуша;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передавання характерності образів кольором;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застосовування підсобних матеріалів.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оздоблення візерунками площин різних форм та готові опредмечені силуети;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ознайомлення з технікою стрічкової аплікації;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ознайомлення з технікою мозаїки;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ознайомлення з технікою засипання крупами чи покидьковим матеріалом.</a:t>
            </a:r>
          </a:p>
          <a:p>
            <a:pPr marL="342000" indent="-342000">
              <a:lnSpc>
                <a:spcPct val="100000"/>
              </a:lnSpc>
              <a:buFont typeface="Wingdings" pitchFamily="2" charset="2"/>
              <a:buChar char="Ø"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80478082_large_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6262" y="1565259"/>
            <a:ext cx="1960554" cy="1470415"/>
          </a:xfrm>
          <a:prstGeom prst="rect">
            <a:avLst/>
          </a:prstGeom>
          <a:noFill/>
        </p:spPr>
      </p:pic>
      <p:pic>
        <p:nvPicPr>
          <p:cNvPr id="2052" name="Picture 4" descr="C:\Users\User\Desktop\0b169f7ada32bd4ee4ff87d09efd2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2" y="3136895"/>
            <a:ext cx="2264349" cy="1699134"/>
          </a:xfrm>
          <a:prstGeom prst="rect">
            <a:avLst/>
          </a:prstGeom>
          <a:noFill/>
        </p:spPr>
      </p:pic>
      <p:pic>
        <p:nvPicPr>
          <p:cNvPr id="2053" name="Picture 5" descr="C:\Users\User\Desktop\86eb84ad9cd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12014" y="5065721"/>
            <a:ext cx="2238369" cy="1678777"/>
          </a:xfrm>
          <a:prstGeom prst="rect">
            <a:avLst/>
          </a:prstGeom>
          <a:noFill/>
        </p:spPr>
      </p:pic>
    </p:spTree>
  </p:cSld>
  <p:clrMapOvr>
    <a:masterClrMapping/>
  </p:clrMapOvr>
  <p:transition advTm="6926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96908" y="1208069"/>
            <a:ext cx="8640763" cy="1785950"/>
          </a:xfrm>
        </p:spPr>
        <p:txBody>
          <a:bodyPr/>
          <a:lstStyle/>
          <a:p>
            <a:r>
              <a:rPr lang="uk-UA" sz="8000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Дякую за увагу!</a:t>
            </a:r>
            <a:endParaRPr lang="ru-RU" sz="8000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1026" name="Picture 2" descr="http://img-fotki.yandex.ru/get/4708/119528728.baf/0_9c972_a00386e5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1552" y="2851143"/>
            <a:ext cx="2645757" cy="3732991"/>
          </a:xfrm>
          <a:prstGeom prst="rect">
            <a:avLst/>
          </a:prstGeom>
          <a:noFill/>
        </p:spPr>
      </p:pic>
    </p:spTree>
  </p:cSld>
  <p:clrMapOvr>
    <a:masterClrMapping/>
  </p:clrMapOvr>
  <p:transition advTm="0">
    <p:wheel spokes="8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660</Words>
  <Application>Microsoft Office PowerPoint</Application>
  <PresentationFormat>Произвольный</PresentationFormat>
  <Paragraphs>126</Paragraphs>
  <Slides>10</Slides>
  <Notes>5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Monotype Corsiva</vt:lpstr>
      <vt:lpstr>Times New Roman</vt:lpstr>
      <vt:lpstr>Wingdings</vt:lpstr>
      <vt:lpstr>Оформление по умолчанию</vt:lpstr>
      <vt:lpstr>Презентация PowerPoint</vt:lpstr>
      <vt:lpstr>Ранній вік  Ліплення </vt:lpstr>
      <vt:lpstr>Ранній вік  Аплікація</vt:lpstr>
      <vt:lpstr>Молодший дошкільний  вік  Ліплення </vt:lpstr>
      <vt:lpstr>Молодший дошкільний  вік  Аплікація</vt:lpstr>
      <vt:lpstr>Середній дошкільний  вік  Ліплення </vt:lpstr>
      <vt:lpstr> Середній  дошкільний  вік  Аплікація</vt:lpstr>
      <vt:lpstr>Старший  дошкільний  вік  Ліплення </vt:lpstr>
      <vt:lpstr>Старший  дошкільний  вік  Аплікація 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«Трусовская средняя общеобразовательная школа» Курьинского района  Алтайского края</dc:title>
  <dc:creator>User</dc:creator>
  <cp:lastModifiedBy>Andrey</cp:lastModifiedBy>
  <cp:revision>236</cp:revision>
  <cp:lastPrinted>1601-01-01T00:00:00Z</cp:lastPrinted>
  <dcterms:created xsi:type="dcterms:W3CDTF">2010-10-20T12:13:29Z</dcterms:created>
  <dcterms:modified xsi:type="dcterms:W3CDTF">2020-11-05T19:57:02Z</dcterms:modified>
</cp:coreProperties>
</file>