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7" r:id="rId11"/>
    <p:sldId id="268" r:id="rId12"/>
    <p:sldId id="269" r:id="rId13"/>
    <p:sldId id="270"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8AAC90-4342-44BD-9E0F-ACFC892D5866}" type="datetimeFigureOut">
              <a:rPr lang="ru-RU" smtClean="0"/>
              <a:t>20.10.2021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89928C-2839-471E-B887-A6D0720300EE}" type="slidenum">
              <a:rPr lang="ru-RU" smtClean="0"/>
              <a:t>‹#›</a:t>
            </a:fld>
            <a:endParaRPr lang="ru-RU"/>
          </a:p>
        </p:txBody>
      </p:sp>
    </p:spTree>
    <p:extLst>
      <p:ext uri="{BB962C8B-B14F-4D97-AF65-F5344CB8AC3E}">
        <p14:creationId xmlns:p14="http://schemas.microsoft.com/office/powerpoint/2010/main" val="3687382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B89928C-2839-471E-B887-A6D0720300EE}" type="slidenum">
              <a:rPr lang="ru-RU" smtClean="0"/>
              <a:t>3</a:t>
            </a:fld>
            <a:endParaRPr lang="ru-RU"/>
          </a:p>
        </p:txBody>
      </p:sp>
    </p:spTree>
    <p:extLst>
      <p:ext uri="{BB962C8B-B14F-4D97-AF65-F5344CB8AC3E}">
        <p14:creationId xmlns:p14="http://schemas.microsoft.com/office/powerpoint/2010/main" val="3813321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20.10.2021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20.10.2021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20.10.2021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844824"/>
            <a:ext cx="8229600" cy="2506290"/>
          </a:xfrm>
        </p:spPr>
        <p:txBody>
          <a:bodyPr>
            <a:noAutofit/>
          </a:bodyPr>
          <a:lstStyle/>
          <a:p>
            <a:r>
              <a:rPr lang="ru-RU" sz="3600" b="1" dirty="0">
                <a:solidFill>
                  <a:srgbClr val="7030A0"/>
                </a:solidFill>
                <a:latin typeface="Times New Roman" pitchFamily="18" charset="0"/>
                <a:cs typeface="Times New Roman" pitchFamily="18" charset="0"/>
              </a:rPr>
              <a:t>БІНАРНІ ЗАНЯТТЯ ЯК ЗАСІБ ФОРМУВАННЯ МОВЛЕННЄВОЇ ТА ХУДОЖНЬО – ТВОРЧОЇ КОМПЕТЕНЦІЙ У</a:t>
            </a:r>
            <a:br>
              <a:rPr lang="ru-RU" sz="3600" b="1" dirty="0">
                <a:solidFill>
                  <a:srgbClr val="7030A0"/>
                </a:solidFill>
                <a:latin typeface="Times New Roman" pitchFamily="18" charset="0"/>
                <a:cs typeface="Times New Roman" pitchFamily="18" charset="0"/>
              </a:rPr>
            </a:br>
            <a:r>
              <a:rPr lang="ru-RU" sz="3600" b="1" dirty="0">
                <a:solidFill>
                  <a:srgbClr val="7030A0"/>
                </a:solidFill>
                <a:latin typeface="Times New Roman" pitchFamily="18" charset="0"/>
                <a:cs typeface="Times New Roman" pitchFamily="18" charset="0"/>
              </a:rPr>
              <a:t> ДІТЕЙ ДОШКІЛЬНОГО ВІКУ.</a:t>
            </a:r>
            <a:br>
              <a:rPr lang="ru-RU" sz="3600" b="1" dirty="0">
                <a:solidFill>
                  <a:srgbClr val="7030A0"/>
                </a:solidFill>
                <a:latin typeface="Times New Roman" pitchFamily="18" charset="0"/>
                <a:cs typeface="Times New Roman" pitchFamily="18" charset="0"/>
              </a:rPr>
            </a:br>
            <a:endParaRPr lang="ru-RU" sz="36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2901731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800" b="1" dirty="0">
                <a:solidFill>
                  <a:srgbClr val="7030A0"/>
                </a:solidFill>
                <a:latin typeface="Times New Roman" pitchFamily="18" charset="0"/>
                <a:cs typeface="Times New Roman" pitchFamily="18" charset="0"/>
              </a:rPr>
              <a:t>Постановка проблеми. </a:t>
            </a:r>
          </a:p>
        </p:txBody>
      </p:sp>
      <p:sp>
        <p:nvSpPr>
          <p:cNvPr id="3" name="Объект 2"/>
          <p:cNvSpPr>
            <a:spLocks noGrp="1"/>
          </p:cNvSpPr>
          <p:nvPr>
            <p:ph idx="1"/>
          </p:nvPr>
        </p:nvSpPr>
        <p:spPr/>
        <p:txBody>
          <a:bodyPr>
            <a:noAutofit/>
          </a:bodyPr>
          <a:lstStyle/>
          <a:p>
            <a:pPr algn="just"/>
            <a:r>
              <a:rPr lang="ru-RU" sz="2000" dirty="0" err="1" smtClean="0">
                <a:latin typeface="Times New Roman" pitchFamily="18" charset="0"/>
                <a:cs typeface="Times New Roman" pitchFamily="18" charset="0"/>
              </a:rPr>
              <a:t>Змінюються</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завдання</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дошкільної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освіти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розробляються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нові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підходи</a:t>
            </a:r>
            <a:r>
              <a:rPr lang="ru-RU" sz="2000" dirty="0">
                <a:latin typeface="Times New Roman" pitchFamily="18" charset="0"/>
                <a:cs typeface="Times New Roman" pitchFamily="18" charset="0"/>
              </a:rPr>
              <a:t> до </a:t>
            </a:r>
            <a:r>
              <a:rPr lang="ru-RU" sz="2000" dirty="0" err="1">
                <a:latin typeface="Times New Roman" pitchFamily="18" charset="0"/>
                <a:cs typeface="Times New Roman" pitchFamily="18" charset="0"/>
              </a:rPr>
              <a:t>відображення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змісту</a:t>
            </a:r>
            <a:r>
              <a:rPr lang="ru-RU" sz="2000" dirty="0">
                <a:latin typeface="Times New Roman" pitchFamily="18" charset="0"/>
                <a:cs typeface="Times New Roman" pitchFamily="18" charset="0"/>
              </a:rPr>
              <a:t> через </a:t>
            </a:r>
            <a:r>
              <a:rPr lang="ru-RU" sz="2000" dirty="0" err="1">
                <a:latin typeface="Times New Roman" pitchFamily="18" charset="0"/>
                <a:cs typeface="Times New Roman" pitchFamily="18" charset="0"/>
              </a:rPr>
              <a:t>інтеграцію</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знань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нові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плани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навчально-розвивальної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роботи</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err="1">
                <a:latin typeface="Times New Roman" pitchFamily="18" charset="0"/>
                <a:cs typeface="Times New Roman" pitchFamily="18" charset="0"/>
              </a:rPr>
              <a:t>Інтеграція</a:t>
            </a:r>
            <a:r>
              <a:rPr lang="ru-RU" sz="2000" dirty="0">
                <a:latin typeface="Times New Roman" pitchFamily="18" charset="0"/>
                <a:cs typeface="Times New Roman" pitchFamily="18" charset="0"/>
              </a:rPr>
              <a:t> – </a:t>
            </a:r>
            <a:r>
              <a:rPr lang="ru-RU" sz="2000" dirty="0" err="1">
                <a:latin typeface="Times New Roman" pitchFamily="18" charset="0"/>
                <a:cs typeface="Times New Roman" pitchFamily="18" charset="0"/>
              </a:rPr>
              <a:t>важлива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умова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сучасної</a:t>
            </a:r>
            <a:r>
              <a:rPr lang="ru-RU" sz="2000" dirty="0">
                <a:latin typeface="Times New Roman" pitchFamily="18" charset="0"/>
                <a:cs typeface="Times New Roman" pitchFamily="18" charset="0"/>
              </a:rPr>
              <a:t> науки й </a:t>
            </a:r>
            <a:r>
              <a:rPr lang="ru-RU" sz="2000" dirty="0" err="1">
                <a:latin typeface="Times New Roman" pitchFamily="18" charset="0"/>
                <a:cs typeface="Times New Roman" pitchFamily="18" charset="0"/>
              </a:rPr>
              <a:t>розвитку</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цивілізації</a:t>
            </a:r>
            <a:r>
              <a:rPr lang="ru-RU" sz="2000" dirty="0">
                <a:latin typeface="Times New Roman" pitchFamily="18" charset="0"/>
                <a:cs typeface="Times New Roman" pitchFamily="18" charset="0"/>
              </a:rPr>
              <a:t> в </a:t>
            </a:r>
            <a:r>
              <a:rPr lang="ru-RU" sz="2000" dirty="0" err="1">
                <a:latin typeface="Times New Roman" pitchFamily="18" charset="0"/>
                <a:cs typeface="Times New Roman" pitchFamily="18" charset="0"/>
              </a:rPr>
              <a:t>цілому</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err="1" smtClean="0">
                <a:latin typeface="Times New Roman" pitchFamily="18" charset="0"/>
                <a:cs typeface="Times New Roman" pitchFamily="18" charset="0"/>
              </a:rPr>
              <a:t>Оновлення</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системи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освіти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вимагає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використання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нетрадиційних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методів</a:t>
            </a:r>
            <a:r>
              <a:rPr lang="ru-RU" sz="2000" dirty="0">
                <a:latin typeface="Times New Roman" pitchFamily="18" charset="0"/>
                <a:cs typeface="Times New Roman" pitchFamily="18" charset="0"/>
              </a:rPr>
              <a:t> та форм </a:t>
            </a:r>
            <a:r>
              <a:rPr lang="ru-RU" sz="2000" dirty="0" err="1">
                <a:latin typeface="Times New Roman" pitchFamily="18" charset="0"/>
                <a:cs typeface="Times New Roman" pitchFamily="18" charset="0"/>
              </a:rPr>
              <a:t>під</a:t>
            </a:r>
            <a:r>
              <a:rPr lang="ru-RU" sz="2000" dirty="0">
                <a:latin typeface="Times New Roman" pitchFamily="18" charset="0"/>
                <a:cs typeface="Times New Roman" pitchFamily="18" charset="0"/>
              </a:rPr>
              <a:t> час </a:t>
            </a:r>
            <a:r>
              <a:rPr lang="ru-RU" sz="2000" dirty="0" err="1">
                <a:latin typeface="Times New Roman" pitchFamily="18" charset="0"/>
                <a:cs typeface="Times New Roman" pitchFamily="18" charset="0"/>
              </a:rPr>
              <a:t>організації</a:t>
            </a:r>
            <a:r>
              <a:rPr lang="ru-RU" sz="2000" dirty="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навчально</a:t>
            </a:r>
            <a:r>
              <a:rPr lang="ru-RU" sz="2000" dirty="0" smtClean="0">
                <a:latin typeface="Times New Roman" pitchFamily="18" charset="0"/>
                <a:cs typeface="Times New Roman" pitchFamily="18" charset="0"/>
              </a:rPr>
              <a:t> - </a:t>
            </a:r>
            <a:r>
              <a:rPr lang="ru-RU" sz="2000" dirty="0" err="1">
                <a:latin typeface="Times New Roman" pitchFamily="18" charset="0"/>
                <a:cs typeface="Times New Roman" pitchFamily="18" charset="0"/>
              </a:rPr>
              <a:t>розвивального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процесу</a:t>
            </a:r>
            <a:r>
              <a:rPr lang="ru-RU" sz="2000" dirty="0">
                <a:latin typeface="Times New Roman" pitchFamily="18" charset="0"/>
                <a:cs typeface="Times New Roman" pitchFamily="18" charset="0"/>
              </a:rPr>
              <a:t> в закладах </a:t>
            </a:r>
            <a:r>
              <a:rPr lang="ru-RU" sz="2000" dirty="0" err="1">
                <a:latin typeface="Times New Roman" pitchFamily="18" charset="0"/>
                <a:cs typeface="Times New Roman" pitchFamily="18" charset="0"/>
              </a:rPr>
              <a:t>дошкільної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освіти</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err="1" smtClean="0">
                <a:latin typeface="Times New Roman" pitchFamily="18" charset="0"/>
                <a:cs typeface="Times New Roman" pitchFamily="18" charset="0"/>
              </a:rPr>
              <a:t>Однією</a:t>
            </a:r>
            <a:r>
              <a:rPr lang="ru-RU" sz="2000" dirty="0" smtClean="0">
                <a:latin typeface="Times New Roman" pitchFamily="18" charset="0"/>
                <a:cs typeface="Times New Roman" pitchFamily="18" charset="0"/>
              </a:rPr>
              <a:t> </a:t>
            </a:r>
            <a:r>
              <a:rPr lang="ru-RU" sz="2000" dirty="0">
                <a:latin typeface="Times New Roman" pitchFamily="18" charset="0"/>
                <a:cs typeface="Times New Roman" pitchFamily="18" charset="0"/>
              </a:rPr>
              <a:t>з форм </a:t>
            </a:r>
            <a:r>
              <a:rPr lang="ru-RU" sz="2000" dirty="0" err="1">
                <a:latin typeface="Times New Roman" pitchFamily="18" charset="0"/>
                <a:cs typeface="Times New Roman" pitchFamily="18" charset="0"/>
              </a:rPr>
              <a:t>інтеграції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предметів</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реалізації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міжпредметних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зв’язків</a:t>
            </a:r>
            <a:r>
              <a:rPr lang="ru-RU" sz="2000" dirty="0">
                <a:latin typeface="Times New Roman" pitchFamily="18" charset="0"/>
                <a:cs typeface="Times New Roman" pitchFamily="18" charset="0"/>
              </a:rPr>
              <a:t> є </a:t>
            </a:r>
            <a:r>
              <a:rPr lang="ru-RU" sz="2000" dirty="0" err="1">
                <a:latin typeface="Times New Roman" pitchFamily="18" charset="0"/>
                <a:cs typeface="Times New Roman" pitchFamily="18" charset="0"/>
              </a:rPr>
              <a:t>бінарне</a:t>
            </a:r>
            <a:r>
              <a:rPr lang="ru-RU" sz="2000" dirty="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заняття</a:t>
            </a:r>
            <a:r>
              <a:rPr lang="ru-RU" sz="2000" dirty="0" smtClean="0">
                <a:latin typeface="Times New Roman" pitchFamily="18" charset="0"/>
                <a:cs typeface="Times New Roman" pitchFamily="18" charset="0"/>
              </a:rPr>
              <a:t>. </a:t>
            </a:r>
          </a:p>
          <a:p>
            <a:pPr algn="just"/>
            <a:r>
              <a:rPr lang="ru-RU" sz="2000" dirty="0" err="1" smtClean="0">
                <a:latin typeface="Times New Roman" pitchFamily="18" charset="0"/>
                <a:cs typeface="Times New Roman" pitchFamily="18" charset="0"/>
              </a:rPr>
              <a:t>Інтегровані</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бінарні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заняття</a:t>
            </a:r>
            <a:r>
              <a:rPr lang="ru-RU" sz="2000" dirty="0">
                <a:latin typeface="Times New Roman" pitchFamily="18" charset="0"/>
                <a:cs typeface="Times New Roman" pitchFamily="18" charset="0"/>
              </a:rPr>
              <a:t>, у </a:t>
            </a:r>
            <a:r>
              <a:rPr lang="ru-RU" sz="2000" dirty="0" err="1">
                <a:latin typeface="Times New Roman" pitchFamily="18" charset="0"/>
                <a:cs typeface="Times New Roman" pitchFamily="18" charset="0"/>
              </a:rPr>
              <a:t>своїй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більшості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мають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оригінальну</a:t>
            </a:r>
            <a:r>
              <a:rPr lang="ru-RU" sz="2000" dirty="0">
                <a:latin typeface="Times New Roman" pitchFamily="18" charset="0"/>
                <a:cs typeface="Times New Roman" pitchFamily="18" charset="0"/>
              </a:rPr>
              <a:t> форму </a:t>
            </a:r>
            <a:r>
              <a:rPr lang="ru-RU" sz="2000" dirty="0" err="1">
                <a:latin typeface="Times New Roman" pitchFamily="18" charset="0"/>
                <a:cs typeface="Times New Roman" pitchFamily="18" charset="0"/>
              </a:rPr>
              <a:t>проведення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що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безперечно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підвищує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інтерес</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дітей</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err="1" smtClean="0">
                <a:latin typeface="Times New Roman" pitchFamily="18" charset="0"/>
                <a:cs typeface="Times New Roman" pitchFamily="18" charset="0"/>
              </a:rPr>
              <a:t>Бінарні</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заняття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проведені</a:t>
            </a:r>
            <a:r>
              <a:rPr lang="ru-RU" sz="2000" dirty="0">
                <a:latin typeface="Times New Roman" pitchFamily="18" charset="0"/>
                <a:cs typeface="Times New Roman" pitchFamily="18" charset="0"/>
              </a:rPr>
              <a:t> в нестандартному </a:t>
            </a:r>
            <a:r>
              <a:rPr lang="ru-RU" sz="2000" dirty="0" err="1">
                <a:latin typeface="Times New Roman" pitchFamily="18" charset="0"/>
                <a:cs typeface="Times New Roman" pitchFamily="18" charset="0"/>
              </a:rPr>
              <a:t>форматі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сприятимуть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кращому</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запам’ятовуванню</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навчального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матеріалу</a:t>
            </a:r>
            <a:r>
              <a:rPr lang="ru-RU" sz="2000" dirty="0">
                <a:latin typeface="Times New Roman" pitchFamily="18" charset="0"/>
                <a:cs typeface="Times New Roman" pitchFamily="18" charset="0"/>
              </a:rPr>
              <a:t>. </a:t>
            </a:r>
          </a:p>
        </p:txBody>
      </p:sp>
    </p:spTree>
    <p:extLst>
      <p:ext uri="{BB962C8B-B14F-4D97-AF65-F5344CB8AC3E}">
        <p14:creationId xmlns:p14="http://schemas.microsoft.com/office/powerpoint/2010/main" val="797526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solidFill>
                  <a:srgbClr val="7030A0"/>
                </a:solidFill>
                <a:latin typeface="Times New Roman" pitchFamily="18" charset="0"/>
                <a:cs typeface="Times New Roman" pitchFamily="18" charset="0"/>
              </a:rPr>
              <a:t>Аналіз</a:t>
            </a:r>
            <a:r>
              <a:rPr lang="ru-RU" b="1" dirty="0">
                <a:solidFill>
                  <a:srgbClr val="7030A0"/>
                </a:solidFill>
                <a:latin typeface="Times New Roman" pitchFamily="18" charset="0"/>
                <a:cs typeface="Times New Roman" pitchFamily="18" charset="0"/>
              </a:rPr>
              <a:t> </a:t>
            </a:r>
            <a:r>
              <a:rPr lang="ru-RU" b="1" dirty="0" err="1">
                <a:solidFill>
                  <a:srgbClr val="7030A0"/>
                </a:solidFill>
                <a:latin typeface="Times New Roman" pitchFamily="18" charset="0"/>
                <a:cs typeface="Times New Roman" pitchFamily="18" charset="0"/>
              </a:rPr>
              <a:t>останніх</a:t>
            </a:r>
            <a:r>
              <a:rPr lang="ru-RU" b="1" dirty="0">
                <a:solidFill>
                  <a:srgbClr val="7030A0"/>
                </a:solidFill>
                <a:latin typeface="Times New Roman" pitchFamily="18" charset="0"/>
                <a:cs typeface="Times New Roman" pitchFamily="18" charset="0"/>
              </a:rPr>
              <a:t> </a:t>
            </a:r>
            <a:r>
              <a:rPr lang="ru-RU" b="1" dirty="0" err="1">
                <a:solidFill>
                  <a:srgbClr val="7030A0"/>
                </a:solidFill>
                <a:latin typeface="Times New Roman" pitchFamily="18" charset="0"/>
                <a:cs typeface="Times New Roman" pitchFamily="18" charset="0"/>
              </a:rPr>
              <a:t>публікацій</a:t>
            </a:r>
            <a:r>
              <a:rPr lang="ru-RU" b="1" dirty="0">
                <a:solidFill>
                  <a:srgbClr val="7030A0"/>
                </a:solidFill>
                <a:latin typeface="Times New Roman" pitchFamily="18" charset="0"/>
                <a:cs typeface="Times New Roman" pitchFamily="18" charset="0"/>
              </a:rPr>
              <a:t>. </a:t>
            </a:r>
          </a:p>
        </p:txBody>
      </p:sp>
      <p:sp>
        <p:nvSpPr>
          <p:cNvPr id="3" name="Объект 2"/>
          <p:cNvSpPr>
            <a:spLocks noGrp="1"/>
          </p:cNvSpPr>
          <p:nvPr>
            <p:ph idx="1"/>
          </p:nvPr>
        </p:nvSpPr>
        <p:spPr/>
        <p:txBody>
          <a:bodyPr>
            <a:noAutofit/>
          </a:bodyPr>
          <a:lstStyle/>
          <a:p>
            <a:pPr algn="just"/>
            <a:r>
              <a:rPr lang="ru-RU" sz="2000" dirty="0" err="1">
                <a:latin typeface="Times New Roman" pitchFamily="18" charset="0"/>
                <a:cs typeface="Times New Roman" pitchFamily="18" charset="0"/>
              </a:rPr>
              <a:t>Питання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інтеграції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освітнього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процесу</a:t>
            </a:r>
            <a:r>
              <a:rPr lang="ru-RU" sz="2000" dirty="0">
                <a:latin typeface="Times New Roman" pitchFamily="18" charset="0"/>
                <a:cs typeface="Times New Roman" pitchFamily="18" charset="0"/>
              </a:rPr>
              <a:t> в закладах </a:t>
            </a:r>
            <a:r>
              <a:rPr lang="ru-RU" sz="2000" dirty="0" err="1">
                <a:latin typeface="Times New Roman" pitchFamily="18" charset="0"/>
                <a:cs typeface="Times New Roman" pitchFamily="18" charset="0"/>
              </a:rPr>
              <a:t>дошкільної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освіти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досліджують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сучасні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науковці</a:t>
            </a:r>
            <a:r>
              <a:rPr lang="ru-RU" sz="2000" dirty="0">
                <a:latin typeface="Times New Roman" pitchFamily="18" charset="0"/>
                <a:cs typeface="Times New Roman" pitchFamily="18" charset="0"/>
              </a:rPr>
              <a:t>: О. </a:t>
            </a:r>
            <a:r>
              <a:rPr lang="ru-RU" sz="2000" dirty="0" err="1">
                <a:latin typeface="Times New Roman" pitchFamily="18" charset="0"/>
                <a:cs typeface="Times New Roman" pitchFamily="18" charset="0"/>
              </a:rPr>
              <a:t>Білан</a:t>
            </a:r>
            <a:r>
              <a:rPr lang="ru-RU" sz="2000" dirty="0">
                <a:latin typeface="Times New Roman" pitchFamily="18" charset="0"/>
                <a:cs typeface="Times New Roman" pitchFamily="18" charset="0"/>
              </a:rPr>
              <a:t>, А, </a:t>
            </a:r>
            <a:r>
              <a:rPr lang="ru-RU" sz="2000" dirty="0" err="1">
                <a:latin typeface="Times New Roman" pitchFamily="18" charset="0"/>
                <a:cs typeface="Times New Roman" pitchFamily="18" charset="0"/>
              </a:rPr>
              <a:t>Богуш</a:t>
            </a:r>
            <a:r>
              <a:rPr lang="ru-RU" sz="2000" dirty="0">
                <a:latin typeface="Times New Roman" pitchFamily="18" charset="0"/>
                <a:cs typeface="Times New Roman" pitchFamily="18" charset="0"/>
              </a:rPr>
              <a:t>, Н. </a:t>
            </a:r>
            <a:r>
              <a:rPr lang="ru-RU" sz="2000" dirty="0" err="1">
                <a:latin typeface="Times New Roman" pitchFamily="18" charset="0"/>
                <a:cs typeface="Times New Roman" pitchFamily="18" charset="0"/>
              </a:rPr>
              <a:t>Гавриш</a:t>
            </a:r>
            <a:r>
              <a:rPr lang="ru-RU" sz="2000" dirty="0">
                <a:latin typeface="Times New Roman" pitchFamily="18" charset="0"/>
                <a:cs typeface="Times New Roman" pitchFamily="18" charset="0"/>
              </a:rPr>
              <a:t>, К. </a:t>
            </a:r>
            <a:r>
              <a:rPr lang="ru-RU" sz="2000" dirty="0" err="1">
                <a:latin typeface="Times New Roman" pitchFamily="18" charset="0"/>
                <a:cs typeface="Times New Roman" pitchFamily="18" charset="0"/>
              </a:rPr>
              <a:t>Крутій</a:t>
            </a:r>
            <a:r>
              <a:rPr lang="ru-RU" sz="2000" dirty="0">
                <a:latin typeface="Times New Roman" pitchFamily="18" charset="0"/>
                <a:cs typeface="Times New Roman" pitchFamily="18" charset="0"/>
              </a:rPr>
              <a:t>, С. Якименко</a:t>
            </a:r>
            <a:r>
              <a:rPr lang="ru-RU" sz="2000" dirty="0" smtClean="0">
                <a:latin typeface="Times New Roman" pitchFamily="18" charset="0"/>
                <a:cs typeface="Times New Roman" pitchFamily="18" charset="0"/>
              </a:rPr>
              <a:t>. </a:t>
            </a:r>
          </a:p>
          <a:p>
            <a:pPr algn="just"/>
            <a:r>
              <a:rPr lang="ru-RU" sz="2000" dirty="0" smtClean="0">
                <a:latin typeface="Times New Roman" pitchFamily="18" charset="0"/>
                <a:cs typeface="Times New Roman" pitchFamily="18" charset="0"/>
              </a:rPr>
              <a:t>За </a:t>
            </a:r>
            <a:r>
              <a:rPr lang="ru-RU" sz="2000" dirty="0" err="1">
                <a:latin typeface="Times New Roman" pitchFamily="18" charset="0"/>
                <a:cs typeface="Times New Roman" pitchFamily="18" charset="0"/>
              </a:rPr>
              <a:t>класифікацією</a:t>
            </a:r>
            <a:r>
              <a:rPr lang="ru-RU" sz="2000" dirty="0">
                <a:latin typeface="Times New Roman" pitchFamily="18" charset="0"/>
                <a:cs typeface="Times New Roman" pitchFamily="18" charset="0"/>
              </a:rPr>
              <a:t> А. В. </a:t>
            </a:r>
            <a:r>
              <a:rPr lang="ru-RU" sz="2000" dirty="0" err="1">
                <a:latin typeface="Times New Roman" pitchFamily="18" charset="0"/>
                <a:cs typeface="Times New Roman" pitchFamily="18" charset="0"/>
              </a:rPr>
              <a:t>Хуторського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бінарне</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заняття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належить</a:t>
            </a:r>
            <a:r>
              <a:rPr lang="ru-RU" sz="2000" dirty="0">
                <a:latin typeface="Times New Roman" pitchFamily="18" charset="0"/>
                <a:cs typeface="Times New Roman" pitchFamily="18" charset="0"/>
              </a:rPr>
              <a:t> до занять </a:t>
            </a:r>
            <a:r>
              <a:rPr lang="ru-RU" sz="2000" dirty="0" err="1">
                <a:latin typeface="Times New Roman" pitchFamily="18" charset="0"/>
                <a:cs typeface="Times New Roman" pitchFamily="18" charset="0"/>
              </a:rPr>
              <a:t>комунікативного</a:t>
            </a:r>
            <a:r>
              <a:rPr lang="ru-RU" sz="2000" dirty="0">
                <a:latin typeface="Times New Roman" pitchFamily="18" charset="0"/>
                <a:cs typeface="Times New Roman" pitchFamily="18" charset="0"/>
              </a:rPr>
              <a:t> типу. </a:t>
            </a:r>
            <a:endParaRPr lang="ru-RU" sz="2000" dirty="0" smtClean="0">
              <a:latin typeface="Times New Roman" pitchFamily="18" charset="0"/>
              <a:cs typeface="Times New Roman" pitchFamily="18" charset="0"/>
            </a:endParaRPr>
          </a:p>
          <a:p>
            <a:pPr algn="just"/>
            <a:r>
              <a:rPr lang="ru-RU" sz="2000" dirty="0" smtClean="0">
                <a:latin typeface="Times New Roman" pitchFamily="18" charset="0"/>
                <a:cs typeface="Times New Roman" pitchFamily="18" charset="0"/>
              </a:rPr>
              <a:t>Галайко </a:t>
            </a:r>
            <a:r>
              <a:rPr lang="ru-RU" sz="2000" dirty="0">
                <a:latin typeface="Times New Roman" pitchFamily="18" charset="0"/>
                <a:cs typeface="Times New Roman" pitchFamily="18" charset="0"/>
              </a:rPr>
              <a:t>Л.І. </a:t>
            </a:r>
            <a:r>
              <a:rPr lang="ru-RU" sz="2000" dirty="0" err="1">
                <a:latin typeface="Times New Roman" pitchFamily="18" charset="0"/>
                <a:cs typeface="Times New Roman" pitchFamily="18" charset="0"/>
              </a:rPr>
              <a:t>наголошував</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що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бінарні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заняття</a:t>
            </a:r>
            <a:r>
              <a:rPr lang="ru-RU" sz="2000" dirty="0">
                <a:latin typeface="Times New Roman" pitchFamily="18" charset="0"/>
                <a:cs typeface="Times New Roman" pitchFamily="18" charset="0"/>
              </a:rPr>
              <a:t> є </a:t>
            </a:r>
            <a:r>
              <a:rPr lang="ru-RU" sz="2000" dirty="0" err="1">
                <a:latin typeface="Times New Roman" pitchFamily="18" charset="0"/>
                <a:cs typeface="Times New Roman" pitchFamily="18" charset="0"/>
              </a:rPr>
              <a:t>дійовим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засобом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активізації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навчально</a:t>
            </a:r>
            <a:r>
              <a:rPr lang="ru-RU" sz="2000" dirty="0">
                <a:latin typeface="Times New Roman" pitchFamily="18" charset="0"/>
                <a:cs typeface="Times New Roman" pitchFamily="18" charset="0"/>
              </a:rPr>
              <a:t> - </a:t>
            </a:r>
            <a:r>
              <a:rPr lang="ru-RU" sz="2000" dirty="0" err="1">
                <a:latin typeface="Times New Roman" pitchFamily="18" charset="0"/>
                <a:cs typeface="Times New Roman" pitchFamily="18" charset="0"/>
              </a:rPr>
              <a:t>пізнавальної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діяльності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дошкільнят</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smtClean="0">
                <a:latin typeface="Times New Roman" pitchFamily="18" charset="0"/>
                <a:cs typeface="Times New Roman" pitchFamily="18" charset="0"/>
              </a:rPr>
              <a:t>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Крутій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вважає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що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бінарні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заняття</a:t>
            </a:r>
            <a:r>
              <a:rPr lang="ru-RU" sz="2000" dirty="0">
                <a:latin typeface="Times New Roman" pitchFamily="18" charset="0"/>
                <a:cs typeface="Times New Roman" pitchFamily="18" charset="0"/>
              </a:rPr>
              <a:t> в </a:t>
            </a:r>
            <a:r>
              <a:rPr lang="ru-RU" sz="2000" dirty="0" err="1">
                <a:latin typeface="Times New Roman" pitchFamily="18" charset="0"/>
                <a:cs typeface="Times New Roman" pitchFamily="18" charset="0"/>
              </a:rPr>
              <a:t>умовах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інтегрованого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підходу</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це</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систематизація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знань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дітей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розвиток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пізнавальних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здібностей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гнучкого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мислення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умінь</a:t>
            </a:r>
            <a:r>
              <a:rPr lang="ru-RU" sz="2000" dirty="0">
                <a:latin typeface="Times New Roman" pitchFamily="18" charset="0"/>
                <a:cs typeface="Times New Roman" pitchFamily="18" charset="0"/>
              </a:rPr>
              <a:t> і </a:t>
            </a:r>
            <a:r>
              <a:rPr lang="ru-RU" sz="2000" dirty="0" err="1">
                <a:latin typeface="Times New Roman" pitchFamily="18" charset="0"/>
                <a:cs typeface="Times New Roman" pitchFamily="18" charset="0"/>
              </a:rPr>
              <a:t>навичок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відбуваються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ефективніше</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err="1" smtClean="0">
                <a:latin typeface="Times New Roman" pitchFamily="18" charset="0"/>
                <a:cs typeface="Times New Roman" pitchFamily="18" charset="0"/>
              </a:rPr>
              <a:t>Стахова</a:t>
            </a:r>
            <a:r>
              <a:rPr lang="ru-RU" sz="2000" dirty="0" smtClean="0">
                <a:latin typeface="Times New Roman" pitchFamily="18" charset="0"/>
                <a:cs typeface="Times New Roman" pitchFamily="18" charset="0"/>
              </a:rPr>
              <a:t> </a:t>
            </a:r>
            <a:r>
              <a:rPr lang="ru-RU" sz="2000" dirty="0">
                <a:latin typeface="Times New Roman" pitchFamily="18" charset="0"/>
                <a:cs typeface="Times New Roman" pitchFamily="18" charset="0"/>
              </a:rPr>
              <a:t>Л.Л. </a:t>
            </a:r>
            <a:r>
              <a:rPr lang="ru-RU" sz="2000" dirty="0" err="1">
                <a:latin typeface="Times New Roman" pitchFamily="18" charset="0"/>
                <a:cs typeface="Times New Roman" pitchFamily="18" charset="0"/>
              </a:rPr>
              <a:t>працювала</a:t>
            </a:r>
            <a:r>
              <a:rPr lang="ru-RU" sz="2000" dirty="0">
                <a:latin typeface="Times New Roman" pitchFamily="18" charset="0"/>
                <a:cs typeface="Times New Roman" pitchFamily="18" charset="0"/>
              </a:rPr>
              <a:t> над </a:t>
            </a:r>
            <a:r>
              <a:rPr lang="ru-RU" sz="2000" dirty="0" err="1">
                <a:latin typeface="Times New Roman" pitchFamily="18" charset="0"/>
                <a:cs typeface="Times New Roman" pitchFamily="18" charset="0"/>
              </a:rPr>
              <a:t>цією</a:t>
            </a:r>
            <a:r>
              <a:rPr lang="ru-RU" sz="2000" dirty="0">
                <a:latin typeface="Times New Roman" pitchFamily="18" charset="0"/>
                <a:cs typeface="Times New Roman" pitchFamily="18" charset="0"/>
              </a:rPr>
              <a:t> темою </a:t>
            </a:r>
            <a:r>
              <a:rPr lang="ru-RU" sz="2000" dirty="0" err="1">
                <a:latin typeface="Times New Roman" pitchFamily="18" charset="0"/>
                <a:cs typeface="Times New Roman" pitchFamily="18" charset="0"/>
              </a:rPr>
              <a:t>вважає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що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бінарні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заняття</a:t>
            </a:r>
            <a:r>
              <a:rPr lang="ru-RU" sz="2000" dirty="0">
                <a:latin typeface="Times New Roman" pitchFamily="18" charset="0"/>
                <a:cs typeface="Times New Roman" pitchFamily="18" charset="0"/>
              </a:rPr>
              <a:t> є одна з форм </a:t>
            </a:r>
            <a:r>
              <a:rPr lang="ru-RU" sz="2000" dirty="0" err="1">
                <a:latin typeface="Times New Roman" pitchFamily="18" charset="0"/>
                <a:cs typeface="Times New Roman" pitchFamily="18" charset="0"/>
              </a:rPr>
              <a:t>підвищення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ефективності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корекційно</a:t>
            </a:r>
            <a:r>
              <a:rPr lang="ru-RU" sz="2000" dirty="0">
                <a:latin typeface="Times New Roman" pitchFamily="18" charset="0"/>
                <a:cs typeface="Times New Roman" pitchFamily="18" charset="0"/>
              </a:rPr>
              <a:t> – </a:t>
            </a:r>
            <a:r>
              <a:rPr lang="ru-RU" sz="2000" dirty="0" err="1">
                <a:latin typeface="Times New Roman" pitchFamily="18" charset="0"/>
                <a:cs typeface="Times New Roman" pitchFamily="18" charset="0"/>
              </a:rPr>
              <a:t>розвивального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процесу</a:t>
            </a:r>
            <a:r>
              <a:rPr lang="ru-RU" sz="2000" dirty="0">
                <a:latin typeface="Times New Roman" pitchFamily="18" charset="0"/>
                <a:cs typeface="Times New Roman" pitchFamily="18" charset="0"/>
              </a:rPr>
              <a:t> в закладах </a:t>
            </a:r>
            <a:r>
              <a:rPr lang="ru-RU" sz="2000" dirty="0" err="1">
                <a:latin typeface="Times New Roman" pitchFamily="18" charset="0"/>
                <a:cs typeface="Times New Roman" pitchFamily="18" charset="0"/>
              </a:rPr>
              <a:t>дошкільної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освіти</a:t>
            </a:r>
            <a:r>
              <a:rPr lang="ru-RU" sz="2000" dirty="0">
                <a:latin typeface="Times New Roman" pitchFamily="18" charset="0"/>
                <a:cs typeface="Times New Roman" pitchFamily="18" charset="0"/>
              </a:rPr>
              <a:t>, особливо на </a:t>
            </a:r>
            <a:r>
              <a:rPr lang="ru-RU" sz="2000" dirty="0" err="1">
                <a:latin typeface="Times New Roman" pitchFamily="18" charset="0"/>
                <a:cs typeface="Times New Roman" pitchFamily="18" charset="0"/>
              </a:rPr>
              <a:t>логопедичних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групах</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871932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smtClean="0">
                <a:solidFill>
                  <a:srgbClr val="7030A0"/>
                </a:solidFill>
                <a:latin typeface="Times New Roman" pitchFamily="18" charset="0"/>
                <a:cs typeface="Times New Roman" pitchFamily="18" charset="0"/>
              </a:rPr>
              <a:t>Мета статті</a:t>
            </a:r>
            <a:endParaRPr lang="ru-RU" b="1" dirty="0">
              <a:solidFill>
                <a:srgbClr val="7030A0"/>
              </a:solidFill>
              <a:latin typeface="Times New Roman" pitchFamily="18" charset="0"/>
              <a:cs typeface="Times New Roman" pitchFamily="18" charset="0"/>
            </a:endParaRPr>
          </a:p>
        </p:txBody>
      </p:sp>
      <p:sp>
        <p:nvSpPr>
          <p:cNvPr id="3" name="Объект 2"/>
          <p:cNvSpPr>
            <a:spLocks noGrp="1"/>
          </p:cNvSpPr>
          <p:nvPr>
            <p:ph idx="1"/>
          </p:nvPr>
        </p:nvSpPr>
        <p:spPr/>
        <p:txBody>
          <a:bodyPr>
            <a:noAutofit/>
          </a:bodyPr>
          <a:lstStyle/>
          <a:p>
            <a:pPr algn="just"/>
            <a:r>
              <a:rPr lang="ru-RU" sz="2400" dirty="0" err="1">
                <a:latin typeface="Times New Roman" pitchFamily="18" charset="0"/>
                <a:cs typeface="Times New Roman" pitchFamily="18" charset="0"/>
              </a:rPr>
              <a:t>В</a:t>
            </a:r>
            <a:r>
              <a:rPr lang="ru-RU" sz="2400" dirty="0" err="1" smtClean="0">
                <a:latin typeface="Times New Roman" pitchFamily="18" charset="0"/>
                <a:cs typeface="Times New Roman" pitchFamily="18" charset="0"/>
              </a:rPr>
              <a:t>исвітлити</a:t>
            </a:r>
            <a:r>
              <a:rPr lang="ru-RU" sz="2400" dirty="0" smtClean="0">
                <a:latin typeface="Times New Roman" pitchFamily="18" charset="0"/>
                <a:cs typeface="Times New Roman" pitchFamily="18" charset="0"/>
              </a:rPr>
              <a:t> </a:t>
            </a:r>
            <a:r>
              <a:rPr lang="ru-RU" sz="2400" dirty="0" err="1">
                <a:latin typeface="Times New Roman" pitchFamily="18" charset="0"/>
                <a:cs typeface="Times New Roman" pitchFamily="18" charset="0"/>
              </a:rPr>
              <a:t>доцільність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використання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бінарних</a:t>
            </a:r>
            <a:r>
              <a:rPr lang="ru-RU" sz="2400" dirty="0">
                <a:latin typeface="Times New Roman" pitchFamily="18" charset="0"/>
                <a:cs typeface="Times New Roman" pitchFamily="18" charset="0"/>
              </a:rPr>
              <a:t> занять </a:t>
            </a:r>
            <a:r>
              <a:rPr lang="ru-RU" sz="2400" dirty="0" err="1">
                <a:latin typeface="Times New Roman" pitchFamily="18" charset="0"/>
                <a:cs typeface="Times New Roman" pitchFamily="18" charset="0"/>
              </a:rPr>
              <a:t>під</a:t>
            </a:r>
            <a:r>
              <a:rPr lang="ru-RU" sz="2400" dirty="0">
                <a:latin typeface="Times New Roman" pitchFamily="18" charset="0"/>
                <a:cs typeface="Times New Roman" pitchFamily="18" charset="0"/>
              </a:rPr>
              <a:t> час </a:t>
            </a:r>
            <a:r>
              <a:rPr lang="ru-RU" sz="2400" dirty="0" err="1">
                <a:latin typeface="Times New Roman" pitchFamily="18" charset="0"/>
                <a:cs typeface="Times New Roman" pitchFamily="18" charset="0"/>
              </a:rPr>
              <a:t>організації</a:t>
            </a:r>
            <a:r>
              <a:rPr lang="ru-RU" sz="2400" dirty="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навчальноно</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розвивальної</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роботи</a:t>
            </a:r>
            <a:r>
              <a:rPr lang="ru-RU" sz="2400" dirty="0">
                <a:latin typeface="Times New Roman" pitchFamily="18" charset="0"/>
                <a:cs typeface="Times New Roman" pitchFamily="18" charset="0"/>
              </a:rPr>
              <a:t> в </a:t>
            </a:r>
            <a:r>
              <a:rPr lang="ru-RU" sz="2400" dirty="0" err="1">
                <a:latin typeface="Times New Roman" pitchFamily="18" charset="0"/>
                <a:cs typeface="Times New Roman" pitchFamily="18" charset="0"/>
              </a:rPr>
              <a:t>групах</a:t>
            </a:r>
            <a:r>
              <a:rPr lang="ru-RU" sz="2400" dirty="0">
                <a:latin typeface="Times New Roman" pitchFamily="18" charset="0"/>
                <a:cs typeface="Times New Roman" pitchFamily="18" charset="0"/>
              </a:rPr>
              <a:t> </a:t>
            </a:r>
            <a:r>
              <a:rPr lang="ru-RU" sz="2400" dirty="0" smtClean="0">
                <a:latin typeface="Times New Roman" pitchFamily="18" charset="0"/>
                <a:cs typeface="Times New Roman" pitchFamily="18" charset="0"/>
              </a:rPr>
              <a:t>з </a:t>
            </a:r>
            <a:r>
              <a:rPr lang="ru-RU" sz="2400" dirty="0" err="1">
                <a:latin typeface="Times New Roman" pitchFamily="18" charset="0"/>
                <a:cs typeface="Times New Roman" pitchFamily="18" charset="0"/>
              </a:rPr>
              <a:t>порушеннями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мовлення</a:t>
            </a:r>
            <a:r>
              <a:rPr lang="ru-RU" sz="2400" dirty="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algn="just"/>
            <a:r>
              <a:rPr lang="ru-RU" sz="2400" dirty="0" err="1">
                <a:latin typeface="Times New Roman" pitchFamily="18" charset="0"/>
                <a:cs typeface="Times New Roman" pitchFamily="18" charset="0"/>
              </a:rPr>
              <a:t>П</a:t>
            </a:r>
            <a:r>
              <a:rPr lang="ru-RU" sz="2400" dirty="0" err="1" smtClean="0">
                <a:latin typeface="Times New Roman" pitchFamily="18" charset="0"/>
                <a:cs typeface="Times New Roman" pitchFamily="18" charset="0"/>
              </a:rPr>
              <a:t>рактичну</a:t>
            </a:r>
            <a:r>
              <a:rPr lang="ru-RU" sz="2400" dirty="0" smtClean="0">
                <a:latin typeface="Times New Roman" pitchFamily="18" charset="0"/>
                <a:cs typeface="Times New Roman" pitchFamily="18" charset="0"/>
              </a:rPr>
              <a:t> </a:t>
            </a:r>
            <a:r>
              <a:rPr lang="ru-RU" sz="2400" dirty="0" err="1">
                <a:latin typeface="Times New Roman" pitchFamily="18" charset="0"/>
                <a:cs typeface="Times New Roman" pitchFamily="18" charset="0"/>
              </a:rPr>
              <a:t>цінність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бінарних</a:t>
            </a:r>
            <a:r>
              <a:rPr lang="ru-RU" sz="2400" dirty="0">
                <a:latin typeface="Times New Roman" pitchFamily="18" charset="0"/>
                <a:cs typeface="Times New Roman" pitchFamily="18" charset="0"/>
              </a:rPr>
              <a:t> занять як одного з </a:t>
            </a:r>
            <a:r>
              <a:rPr lang="ru-RU" sz="2400" dirty="0" err="1">
                <a:latin typeface="Times New Roman" pitchFamily="18" charset="0"/>
                <a:cs typeface="Times New Roman" pitchFamily="18" charset="0"/>
              </a:rPr>
              <a:t>напрямів</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інтегрованого</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навчання</a:t>
            </a:r>
            <a:r>
              <a:rPr lang="ru-RU" sz="2400" dirty="0">
                <a:latin typeface="Times New Roman" pitchFamily="18" charset="0"/>
                <a:cs typeface="Times New Roman" pitchFamily="18" charset="0"/>
              </a:rPr>
              <a:t>, як </a:t>
            </a:r>
            <a:r>
              <a:rPr lang="ru-RU" sz="2400" dirty="0" err="1">
                <a:latin typeface="Times New Roman" pitchFamily="18" charset="0"/>
                <a:cs typeface="Times New Roman" pitchFamily="18" charset="0"/>
              </a:rPr>
              <a:t>засіб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формування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мовленнєвої</a:t>
            </a:r>
            <a:r>
              <a:rPr lang="ru-RU" sz="2400" dirty="0">
                <a:latin typeface="Times New Roman" pitchFamily="18" charset="0"/>
                <a:cs typeface="Times New Roman" pitchFamily="18" charset="0"/>
              </a:rPr>
              <a:t> та </a:t>
            </a:r>
            <a:r>
              <a:rPr lang="ru-RU" sz="2400" dirty="0" err="1">
                <a:latin typeface="Times New Roman" pitchFamily="18" charset="0"/>
                <a:cs typeface="Times New Roman" pitchFamily="18" charset="0"/>
              </a:rPr>
              <a:t>художньо</a:t>
            </a:r>
            <a:r>
              <a:rPr lang="ru-RU" sz="2400" dirty="0">
                <a:latin typeface="Times New Roman" pitchFamily="18" charset="0"/>
                <a:cs typeface="Times New Roman" pitchFamily="18" charset="0"/>
              </a:rPr>
              <a:t> - </a:t>
            </a:r>
            <a:r>
              <a:rPr lang="ru-RU" sz="2400" dirty="0" err="1">
                <a:latin typeface="Times New Roman" pitchFamily="18" charset="0"/>
                <a:cs typeface="Times New Roman" pitchFamily="18" charset="0"/>
              </a:rPr>
              <a:t>творчої</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компетенції</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дітей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що</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сприяє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розширенню</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світогляду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підвищенню</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їх</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зацікавленості</a:t>
            </a:r>
            <a:r>
              <a:rPr lang="ru-RU" sz="2400" dirty="0">
                <a:latin typeface="Times New Roman" pitchFamily="18" charset="0"/>
                <a:cs typeface="Times New Roman" pitchFamily="18" charset="0"/>
              </a:rPr>
              <a:t> до </a:t>
            </a:r>
            <a:r>
              <a:rPr lang="ru-RU" sz="2400" dirty="0" err="1" smtClean="0">
                <a:latin typeface="Times New Roman" pitchFamily="18" charset="0"/>
                <a:cs typeface="Times New Roman" pitchFamily="18" charset="0"/>
              </a:rPr>
              <a:t>навчання</a:t>
            </a:r>
            <a:r>
              <a:rPr lang="ru-RU" sz="2400" dirty="0" smtClean="0">
                <a:latin typeface="Times New Roman" pitchFamily="18" charset="0"/>
                <a:cs typeface="Times New Roman" pitchFamily="18" charset="0"/>
              </a:rPr>
              <a:t>.</a:t>
            </a:r>
          </a:p>
          <a:p>
            <a:pPr algn="just"/>
            <a:r>
              <a:rPr lang="ru-RU" sz="2400" dirty="0" err="1" smtClean="0">
                <a:latin typeface="Times New Roman" pitchFamily="18" charset="0"/>
                <a:cs typeface="Times New Roman" pitchFamily="18" charset="0"/>
              </a:rPr>
              <a:t>Показати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що</a:t>
            </a:r>
            <a:r>
              <a:rPr lang="ru-RU" sz="2400" dirty="0">
                <a:latin typeface="Times New Roman" pitchFamily="18" charset="0"/>
                <a:cs typeface="Times New Roman" pitchFamily="18" charset="0"/>
              </a:rPr>
              <a:t> при </a:t>
            </a:r>
            <a:r>
              <a:rPr lang="ru-RU" sz="2400" dirty="0" err="1">
                <a:latin typeface="Times New Roman" pitchFamily="18" charset="0"/>
                <a:cs typeface="Times New Roman" pitchFamily="18" charset="0"/>
              </a:rPr>
              <a:t>проведення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бінарних</a:t>
            </a:r>
            <a:r>
              <a:rPr lang="ru-RU" sz="2400" dirty="0">
                <a:latin typeface="Times New Roman" pitchFamily="18" charset="0"/>
                <a:cs typeface="Times New Roman" pitchFamily="18" charset="0"/>
              </a:rPr>
              <a:t> занять </a:t>
            </a:r>
            <a:r>
              <a:rPr lang="ru-RU" sz="2400" dirty="0" err="1">
                <a:latin typeface="Times New Roman" pitchFamily="18" charset="0"/>
                <a:cs typeface="Times New Roman" pitchFamily="18" charset="0"/>
              </a:rPr>
              <a:t>формує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цілісні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знання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дітей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об’єднує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спільною</a:t>
            </a:r>
            <a:r>
              <a:rPr lang="ru-RU" sz="2400" dirty="0">
                <a:latin typeface="Times New Roman" pitchFamily="18" charset="0"/>
                <a:cs typeface="Times New Roman" pitchFamily="18" charset="0"/>
              </a:rPr>
              <a:t> метою в межах </a:t>
            </a:r>
            <a:r>
              <a:rPr lang="ru-RU" sz="2400" dirty="0" err="1">
                <a:latin typeface="Times New Roman" pitchFamily="18" charset="0"/>
                <a:cs typeface="Times New Roman" pitchFamily="18" charset="0"/>
              </a:rPr>
              <a:t>заняття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допомагає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поєднати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дітей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які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бувають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пасивними</a:t>
            </a:r>
            <a:r>
              <a:rPr lang="ru-RU" sz="2400" dirty="0">
                <a:latin typeface="Times New Roman" pitchFamily="18" charset="0"/>
                <a:cs typeface="Times New Roman" pitchFamily="18" charset="0"/>
              </a:rPr>
              <a:t> на </a:t>
            </a:r>
            <a:r>
              <a:rPr lang="ru-RU" sz="2400" dirty="0" err="1">
                <a:latin typeface="Times New Roman" pitchFamily="18" charset="0"/>
                <a:cs typeface="Times New Roman" pitchFamily="18" charset="0"/>
              </a:rPr>
              <a:t>звичайних</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заняттях</a:t>
            </a:r>
            <a:r>
              <a:rPr lang="ru-RU" sz="2400" dirty="0">
                <a:latin typeface="Times New Roman" pitchFamily="18" charset="0"/>
                <a:cs typeface="Times New Roman" pitchFamily="18" charset="0"/>
              </a:rPr>
              <a:t>.</a:t>
            </a:r>
          </a:p>
          <a:p>
            <a:pPr algn="just"/>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502972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solidFill>
                  <a:srgbClr val="7030A0"/>
                </a:solidFill>
                <a:latin typeface="Times New Roman" pitchFamily="18" charset="0"/>
                <a:cs typeface="Times New Roman" pitchFamily="18" charset="0"/>
              </a:rPr>
              <a:t>Виклад</a:t>
            </a:r>
            <a:r>
              <a:rPr lang="ru-RU" b="1" dirty="0">
                <a:solidFill>
                  <a:srgbClr val="7030A0"/>
                </a:solidFill>
                <a:latin typeface="Times New Roman" pitchFamily="18" charset="0"/>
                <a:cs typeface="Times New Roman" pitchFamily="18" charset="0"/>
              </a:rPr>
              <a:t> основного </a:t>
            </a:r>
            <a:r>
              <a:rPr lang="ru-RU" b="1" dirty="0" err="1">
                <a:solidFill>
                  <a:srgbClr val="7030A0"/>
                </a:solidFill>
                <a:latin typeface="Times New Roman" pitchFamily="18" charset="0"/>
                <a:cs typeface="Times New Roman" pitchFamily="18" charset="0"/>
              </a:rPr>
              <a:t>змісту</a:t>
            </a:r>
            <a:r>
              <a:rPr lang="ru-RU" b="1" dirty="0">
                <a:solidFill>
                  <a:srgbClr val="7030A0"/>
                </a:solidFill>
                <a:latin typeface="Times New Roman" pitchFamily="18" charset="0"/>
                <a:cs typeface="Times New Roman" pitchFamily="18" charset="0"/>
              </a:rPr>
              <a:t>. </a:t>
            </a:r>
          </a:p>
        </p:txBody>
      </p:sp>
      <p:sp>
        <p:nvSpPr>
          <p:cNvPr id="3" name="Объект 2"/>
          <p:cNvSpPr>
            <a:spLocks noGrp="1"/>
          </p:cNvSpPr>
          <p:nvPr>
            <p:ph idx="1"/>
          </p:nvPr>
        </p:nvSpPr>
        <p:spPr/>
        <p:txBody>
          <a:bodyPr>
            <a:noAutofit/>
          </a:bodyPr>
          <a:lstStyle/>
          <a:p>
            <a:pPr algn="just"/>
            <a:r>
              <a:rPr lang="ru-RU" sz="1800" dirty="0" err="1">
                <a:latin typeface="Times New Roman" pitchFamily="18" charset="0"/>
                <a:cs typeface="Times New Roman" pitchFamily="18" charset="0"/>
              </a:rPr>
              <a:t>Бінарне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заняття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від</a:t>
            </a:r>
            <a:r>
              <a:rPr lang="ru-RU" sz="1800" dirty="0">
                <a:latin typeface="Times New Roman" pitchFamily="18" charset="0"/>
                <a:cs typeface="Times New Roman" pitchFamily="18" charset="0"/>
              </a:rPr>
              <a:t> лат. </a:t>
            </a:r>
            <a:r>
              <a:rPr lang="en-US" sz="1800" dirty="0" err="1">
                <a:latin typeface="Times New Roman" pitchFamily="18" charset="0"/>
                <a:cs typeface="Times New Roman" pitchFamily="18" charset="0"/>
              </a:rPr>
              <a:t>binarius</a:t>
            </a:r>
            <a:r>
              <a:rPr lang="en-US" sz="1800" dirty="0">
                <a:latin typeface="Times New Roman" pitchFamily="18" charset="0"/>
                <a:cs typeface="Times New Roman" pitchFamily="18" charset="0"/>
              </a:rPr>
              <a:t> - </a:t>
            </a:r>
            <a:r>
              <a:rPr lang="ru-RU" sz="1800" dirty="0" err="1">
                <a:latin typeface="Times New Roman" pitchFamily="18" charset="0"/>
                <a:cs typeface="Times New Roman" pitchFamily="18" charset="0"/>
              </a:rPr>
              <a:t>подвійний</a:t>
            </a:r>
            <a:r>
              <a:rPr lang="ru-RU" sz="1800" dirty="0">
                <a:latin typeface="Times New Roman" pitchFamily="18" charset="0"/>
                <a:cs typeface="Times New Roman" pitchFamily="18" charset="0"/>
              </a:rPr>
              <a:t>) - </a:t>
            </a:r>
            <a:r>
              <a:rPr lang="ru-RU" sz="1800" dirty="0" err="1">
                <a:latin typeface="Times New Roman" pitchFamily="18" charset="0"/>
                <a:cs typeface="Times New Roman" pitchFamily="18" charset="0"/>
              </a:rPr>
              <a:t>різновид</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інтегрованого</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заняття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що</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органічно</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поєднує</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вивчення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двох</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або</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декількох</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предметів</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наприклад</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мовлення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музичного</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мистецтва</a:t>
            </a:r>
            <a:r>
              <a:rPr lang="ru-RU" sz="1800" dirty="0">
                <a:latin typeface="Times New Roman" pitchFamily="18" charset="0"/>
                <a:cs typeface="Times New Roman" pitchFamily="18" charset="0"/>
              </a:rPr>
              <a:t> та </a:t>
            </a:r>
            <a:r>
              <a:rPr lang="ru-RU" sz="1800" dirty="0" err="1">
                <a:latin typeface="Times New Roman" pitchFamily="18" charset="0"/>
                <a:cs typeface="Times New Roman" pitchFamily="18" charset="0"/>
              </a:rPr>
              <a:t>літературного</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читання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образотворчого</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мистецтва</a:t>
            </a:r>
            <a:r>
              <a:rPr lang="ru-RU" sz="1800" dirty="0">
                <a:latin typeface="Times New Roman" pitchFamily="18" charset="0"/>
                <a:cs typeface="Times New Roman" pitchFamily="18" charset="0"/>
              </a:rPr>
              <a:t> та </a:t>
            </a:r>
            <a:r>
              <a:rPr lang="ru-RU" sz="1800" dirty="0" err="1">
                <a:latin typeface="Times New Roman" pitchFamily="18" charset="0"/>
                <a:cs typeface="Times New Roman" pitchFamily="18" charset="0"/>
              </a:rPr>
              <a:t>природознавства</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навчання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грамоти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читання</a:t>
            </a:r>
            <a:r>
              <a:rPr lang="ru-RU" sz="1800" dirty="0">
                <a:latin typeface="Times New Roman" pitchFamily="18" charset="0"/>
                <a:cs typeface="Times New Roman" pitchFamily="18" charset="0"/>
              </a:rPr>
              <a:t> та письма), та </a:t>
            </a:r>
            <a:r>
              <a:rPr lang="ru-RU" sz="1800" dirty="0" err="1">
                <a:latin typeface="Times New Roman" pitchFamily="18" charset="0"/>
                <a:cs typeface="Times New Roman" pitchFamily="18" charset="0"/>
              </a:rPr>
              <a:t>природознавства</a:t>
            </a:r>
            <a:r>
              <a:rPr lang="ru-RU" sz="1800" dirty="0">
                <a:latin typeface="Times New Roman" pitchFamily="18" charset="0"/>
                <a:cs typeface="Times New Roman" pitchFamily="18" charset="0"/>
              </a:rPr>
              <a:t>,  математики</a:t>
            </a:r>
            <a:r>
              <a:rPr lang="ru-RU" sz="1800" dirty="0" smtClean="0">
                <a:latin typeface="Times New Roman" pitchFamily="18" charset="0"/>
                <a:cs typeface="Times New Roman" pitchFamily="18" charset="0"/>
              </a:rPr>
              <a:t>.</a:t>
            </a:r>
          </a:p>
          <a:p>
            <a:pPr algn="just"/>
            <a:r>
              <a:rPr lang="ru-RU" sz="1800" dirty="0" err="1">
                <a:latin typeface="Times New Roman" pitchFamily="18" charset="0"/>
                <a:cs typeface="Times New Roman" pitchFamily="18" charset="0"/>
              </a:rPr>
              <a:t>Бінарне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заняття</a:t>
            </a:r>
            <a:r>
              <a:rPr lang="ru-RU" sz="1800" dirty="0">
                <a:latin typeface="Times New Roman" pitchFamily="18" charset="0"/>
                <a:cs typeface="Times New Roman" pitchFamily="18" charset="0"/>
              </a:rPr>
              <a:t> - </a:t>
            </a:r>
            <a:r>
              <a:rPr lang="ru-RU" sz="1800" dirty="0" err="1">
                <a:latin typeface="Times New Roman" pitchFamily="18" charset="0"/>
                <a:cs typeface="Times New Roman" pitchFamily="18" charset="0"/>
              </a:rPr>
              <a:t>це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нетрадиційний</a:t>
            </a:r>
            <a:r>
              <a:rPr lang="ru-RU" sz="1800" dirty="0">
                <a:latin typeface="Times New Roman" pitchFamily="18" charset="0"/>
                <a:cs typeface="Times New Roman" pitchFamily="18" charset="0"/>
              </a:rPr>
              <a:t> вид </a:t>
            </a:r>
            <a:r>
              <a:rPr lang="ru-RU" sz="1800" dirty="0" err="1" smtClean="0">
                <a:latin typeface="Times New Roman" pitchFamily="18" charset="0"/>
                <a:cs typeface="Times New Roman" pitchFamily="18" charset="0"/>
              </a:rPr>
              <a:t>заняття</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це</a:t>
            </a:r>
            <a:r>
              <a:rPr lang="ru-RU" sz="1800" dirty="0" smtClean="0">
                <a:latin typeface="Times New Roman" pitchFamily="18" charset="0"/>
                <a:cs typeface="Times New Roman" pitchFamily="18" charset="0"/>
              </a:rPr>
              <a:t> </a:t>
            </a:r>
            <a:r>
              <a:rPr lang="ru-RU" sz="1800" dirty="0" err="1">
                <a:latin typeface="Times New Roman" pitchFamily="18" charset="0"/>
                <a:cs typeface="Times New Roman" pitchFamily="18" charset="0"/>
              </a:rPr>
              <a:t>творчість</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двох</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або</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кількох</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педагогів</a:t>
            </a:r>
            <a:r>
              <a:rPr lang="ru-RU" sz="1800" dirty="0">
                <a:latin typeface="Times New Roman" pitchFamily="18" charset="0"/>
                <a:cs typeface="Times New Roman" pitchFamily="18" charset="0"/>
              </a:rPr>
              <a:t>, яка </a:t>
            </a:r>
            <a:r>
              <a:rPr lang="ru-RU" sz="1800" dirty="0" err="1">
                <a:latin typeface="Times New Roman" pitchFamily="18" charset="0"/>
                <a:cs typeface="Times New Roman" pitchFamily="18" charset="0"/>
              </a:rPr>
              <a:t>переростає</a:t>
            </a:r>
            <a:r>
              <a:rPr lang="ru-RU" sz="1800" dirty="0">
                <a:latin typeface="Times New Roman" pitchFamily="18" charset="0"/>
                <a:cs typeface="Times New Roman" pitchFamily="18" charset="0"/>
              </a:rPr>
              <a:t> у </a:t>
            </a:r>
            <a:r>
              <a:rPr lang="ru-RU" sz="1800" dirty="0" err="1">
                <a:latin typeface="Times New Roman" pitchFamily="18" charset="0"/>
                <a:cs typeface="Times New Roman" pitchFamily="18" charset="0"/>
              </a:rPr>
              <a:t>творчий</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процес</a:t>
            </a:r>
            <a:r>
              <a:rPr lang="ru-RU" sz="1800" dirty="0">
                <a:latin typeface="Times New Roman" pitchFamily="18" charset="0"/>
                <a:cs typeface="Times New Roman" pitchFamily="18" charset="0"/>
              </a:rPr>
              <a:t> в </a:t>
            </a:r>
            <a:r>
              <a:rPr lang="ru-RU" sz="1800" dirty="0" err="1">
                <a:latin typeface="Times New Roman" pitchFamily="18" charset="0"/>
                <a:cs typeface="Times New Roman" pitchFamily="18" charset="0"/>
              </a:rPr>
              <a:t>дітей</a:t>
            </a:r>
            <a:r>
              <a:rPr lang="ru-RU" sz="1800" dirty="0">
                <a:latin typeface="Times New Roman" pitchFamily="18" charset="0"/>
                <a:cs typeface="Times New Roman" pitchFamily="18" charset="0"/>
              </a:rPr>
              <a:t>. </a:t>
            </a:r>
            <a:endParaRPr lang="ru-RU" sz="1800" dirty="0" smtClean="0">
              <a:latin typeface="Times New Roman" pitchFamily="18" charset="0"/>
              <a:cs typeface="Times New Roman" pitchFamily="18" charset="0"/>
            </a:endParaRPr>
          </a:p>
          <a:p>
            <a:pPr algn="just"/>
            <a:r>
              <a:rPr lang="ru-RU" sz="1800" dirty="0" err="1">
                <a:latin typeface="Times New Roman" pitchFamily="18" charset="0"/>
                <a:cs typeface="Times New Roman" pitchFamily="18" charset="0"/>
              </a:rPr>
              <a:t>Бінарні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заняття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служать</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засобом</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підвищення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мотивації</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навчання</a:t>
            </a:r>
            <a:r>
              <a:rPr lang="ru-RU" sz="1800" dirty="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володіють</a:t>
            </a:r>
            <a:r>
              <a:rPr lang="ru-RU" sz="1800" dirty="0" smtClean="0">
                <a:latin typeface="Times New Roman" pitchFamily="18" charset="0"/>
                <a:cs typeface="Times New Roman" pitchFamily="18" charset="0"/>
              </a:rPr>
              <a:t> </a:t>
            </a:r>
            <a:r>
              <a:rPr lang="ru-RU" sz="1800" dirty="0" err="1">
                <a:latin typeface="Times New Roman" pitchFamily="18" charset="0"/>
                <a:cs typeface="Times New Roman" pitchFamily="18" charset="0"/>
              </a:rPr>
              <a:t>величезним</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виховним</a:t>
            </a:r>
            <a:r>
              <a:rPr lang="ru-RU" sz="1800" dirty="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потенціалом</a:t>
            </a:r>
            <a:r>
              <a:rPr lang="ru-RU" sz="1800" dirty="0" smtClean="0">
                <a:latin typeface="Times New Roman" pitchFamily="18" charset="0"/>
                <a:cs typeface="Times New Roman" pitchFamily="18" charset="0"/>
              </a:rPr>
              <a:t>.</a:t>
            </a:r>
          </a:p>
          <a:p>
            <a:pPr algn="just"/>
            <a:r>
              <a:rPr lang="ru-RU" sz="1800" dirty="0" err="1">
                <a:latin typeface="Times New Roman" pitchFamily="18" charset="0"/>
                <a:cs typeface="Times New Roman" pitchFamily="18" charset="0"/>
              </a:rPr>
              <a:t>Завдання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бінарних</a:t>
            </a:r>
            <a:r>
              <a:rPr lang="ru-RU" sz="1800" dirty="0">
                <a:latin typeface="Times New Roman" pitchFamily="18" charset="0"/>
                <a:cs typeface="Times New Roman" pitchFamily="18" charset="0"/>
              </a:rPr>
              <a:t> занять </a:t>
            </a:r>
            <a:r>
              <a:rPr lang="ru-RU" sz="1800" dirty="0" err="1">
                <a:latin typeface="Times New Roman" pitchFamily="18" charset="0"/>
                <a:cs typeface="Times New Roman" pitchFamily="18" charset="0"/>
              </a:rPr>
              <a:t>це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застосування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сучасних</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педагогічних</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технологій</a:t>
            </a:r>
            <a:r>
              <a:rPr lang="ru-RU" sz="1800" dirty="0">
                <a:latin typeface="Times New Roman" pitchFamily="18" charset="0"/>
                <a:cs typeface="Times New Roman" pitchFamily="18" charset="0"/>
              </a:rPr>
              <a:t> як </a:t>
            </a:r>
            <a:r>
              <a:rPr lang="ru-RU" sz="1800" dirty="0" err="1">
                <a:latin typeface="Times New Roman" pitchFamily="18" charset="0"/>
                <a:cs typeface="Times New Roman" pitchFamily="18" charset="0"/>
              </a:rPr>
              <a:t>форми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організації</a:t>
            </a:r>
            <a:r>
              <a:rPr lang="ru-RU" sz="1800" dirty="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навчання</a:t>
            </a:r>
            <a:r>
              <a:rPr lang="ru-RU" sz="1800" dirty="0" smtClean="0">
                <a:latin typeface="Times New Roman" pitchFamily="18" charset="0"/>
                <a:cs typeface="Times New Roman" pitchFamily="18" charset="0"/>
              </a:rPr>
              <a:t>.</a:t>
            </a:r>
          </a:p>
          <a:p>
            <a:pPr algn="just"/>
            <a:r>
              <a:rPr lang="ru-RU" sz="1800" dirty="0" smtClean="0">
                <a:latin typeface="Times New Roman" pitchFamily="18" charset="0"/>
                <a:cs typeface="Times New Roman" pitchFamily="18" charset="0"/>
              </a:rPr>
              <a:t>Мета </a:t>
            </a:r>
            <a:r>
              <a:rPr lang="ru-RU" sz="1800" dirty="0" err="1">
                <a:latin typeface="Times New Roman" pitchFamily="18" charset="0"/>
                <a:cs typeface="Times New Roman" pitchFamily="18" charset="0"/>
              </a:rPr>
              <a:t>бінарного</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заняття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це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створити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умови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мотивованого</a:t>
            </a:r>
            <a:r>
              <a:rPr lang="ru-RU" sz="1800" dirty="0">
                <a:latin typeface="Times New Roman" pitchFamily="18" charset="0"/>
                <a:cs typeface="Times New Roman" pitchFamily="18" charset="0"/>
              </a:rPr>
              <a:t> практичного </a:t>
            </a:r>
            <a:r>
              <a:rPr lang="ru-RU" sz="1800" dirty="0" err="1">
                <a:latin typeface="Times New Roman" pitchFamily="18" charset="0"/>
                <a:cs typeface="Times New Roman" pitchFamily="18" charset="0"/>
              </a:rPr>
              <a:t>застосування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знань</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навичок</a:t>
            </a:r>
            <a:r>
              <a:rPr lang="ru-RU" sz="1800" dirty="0">
                <a:latin typeface="Times New Roman" pitchFamily="18" charset="0"/>
                <a:cs typeface="Times New Roman" pitchFamily="18" charset="0"/>
              </a:rPr>
              <a:t> та </a:t>
            </a:r>
            <a:r>
              <a:rPr lang="ru-RU" sz="1800" dirty="0" err="1">
                <a:latin typeface="Times New Roman" pitchFamily="18" charset="0"/>
                <a:cs typeface="Times New Roman" pitchFamily="18" charset="0"/>
              </a:rPr>
              <a:t>вмінь</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дати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дітям</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можливість</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побачити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результати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своєї</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праці</a:t>
            </a:r>
            <a:r>
              <a:rPr lang="ru-RU" sz="1800" dirty="0">
                <a:latin typeface="Times New Roman" pitchFamily="18" charset="0"/>
                <a:cs typeface="Times New Roman" pitchFamily="18" charset="0"/>
              </a:rPr>
              <a:t> і </a:t>
            </a:r>
            <a:r>
              <a:rPr lang="ru-RU" sz="1800" dirty="0" err="1">
                <a:latin typeface="Times New Roman" pitchFamily="18" charset="0"/>
                <a:cs typeface="Times New Roman" pitchFamily="18" charset="0"/>
              </a:rPr>
              <a:t>отримати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від</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неї</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радість</a:t>
            </a:r>
            <a:r>
              <a:rPr lang="ru-RU" sz="1800" dirty="0">
                <a:latin typeface="Times New Roman" pitchFamily="18" charset="0"/>
                <a:cs typeface="Times New Roman" pitchFamily="18" charset="0"/>
              </a:rPr>
              <a:t> і </a:t>
            </a:r>
            <a:r>
              <a:rPr lang="ru-RU" sz="1800" dirty="0" err="1" smtClean="0">
                <a:latin typeface="Times New Roman" pitchFamily="18" charset="0"/>
                <a:cs typeface="Times New Roman" pitchFamily="18" charset="0"/>
              </a:rPr>
              <a:t>задоволення</a:t>
            </a:r>
            <a:r>
              <a:rPr lang="ru-RU" sz="1800" dirty="0" smtClean="0">
                <a:latin typeface="Times New Roman" pitchFamily="18" charset="0"/>
                <a:cs typeface="Times New Roman" pitchFamily="18" charset="0"/>
              </a:rPr>
              <a:t>.</a:t>
            </a:r>
          </a:p>
          <a:p>
            <a:pPr algn="just"/>
            <a:r>
              <a:rPr lang="ru-RU" sz="1800" dirty="0" err="1" smtClean="0">
                <a:latin typeface="Times New Roman" pitchFamily="18" charset="0"/>
                <a:cs typeface="Times New Roman" pitchFamily="18" charset="0"/>
              </a:rPr>
              <a:t>Зацікавити</a:t>
            </a:r>
            <a:r>
              <a:rPr lang="ru-RU" sz="1800" dirty="0" smtClean="0">
                <a:latin typeface="Times New Roman" pitchFamily="18" charset="0"/>
                <a:cs typeface="Times New Roman" pitchFamily="18" charset="0"/>
              </a:rPr>
              <a:t> </a:t>
            </a:r>
            <a:r>
              <a:rPr lang="ru-RU" sz="1800" dirty="0" err="1">
                <a:latin typeface="Times New Roman" pitchFamily="18" charset="0"/>
                <a:cs typeface="Times New Roman" pitchFamily="18" charset="0"/>
              </a:rPr>
              <a:t>дітей</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вивченням</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предметів</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зробити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заняття</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цікавими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захоплюючими</a:t>
            </a:r>
            <a:r>
              <a:rPr lang="ru-RU" sz="1800" dirty="0">
                <a:latin typeface="Times New Roman" pitchFamily="18" charset="0"/>
                <a:cs typeface="Times New Roman" pitchFamily="18" charset="0"/>
              </a:rPr>
              <a:t>. </a:t>
            </a:r>
          </a:p>
        </p:txBody>
      </p:sp>
    </p:spTree>
    <p:extLst>
      <p:ext uri="{BB962C8B-B14F-4D97-AF65-F5344CB8AC3E}">
        <p14:creationId xmlns:p14="http://schemas.microsoft.com/office/powerpoint/2010/main" val="752807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22714"/>
          </a:xfrm>
        </p:spPr>
        <p:txBody>
          <a:bodyPr>
            <a:noAutofit/>
          </a:bodyPr>
          <a:lstStyle/>
          <a:p>
            <a:pPr algn="l"/>
            <a:r>
              <a:rPr lang="ru-RU" sz="2800" dirty="0">
                <a:latin typeface="Times New Roman" pitchFamily="18" charset="0"/>
                <a:cs typeface="Times New Roman" pitchFamily="18" charset="0"/>
              </a:rPr>
              <a:t>В </a:t>
            </a:r>
            <a:r>
              <a:rPr lang="ru-RU" sz="2800" dirty="0" err="1">
                <a:latin typeface="Times New Roman" pitchFamily="18" charset="0"/>
                <a:cs typeface="Times New Roman" pitchFamily="18" charset="0"/>
              </a:rPr>
              <a:t>ході</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бінарного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заняття</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дотримуються</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принципів</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науковості</a:t>
            </a:r>
            <a:r>
              <a:rPr lang="ru-RU" sz="2800" dirty="0">
                <a:latin typeface="Times New Roman" pitchFamily="18" charset="0"/>
                <a:cs typeface="Times New Roman" pitchFamily="18" charset="0"/>
              </a:rPr>
              <a:t> - </a:t>
            </a:r>
            <a:r>
              <a:rPr lang="ru-RU" sz="2800" dirty="0" err="1">
                <a:latin typeface="Times New Roman" pitchFamily="18" charset="0"/>
                <a:cs typeface="Times New Roman" pitchFamily="18" charset="0"/>
              </a:rPr>
              <a:t>дітям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подаються</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реальні</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знання</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наочності</a:t>
            </a:r>
            <a:r>
              <a:rPr lang="ru-RU" sz="2800" dirty="0">
                <a:latin typeface="Times New Roman" pitchFamily="18" charset="0"/>
                <a:cs typeface="Times New Roman" pitchFamily="18" charset="0"/>
              </a:rPr>
              <a:t> - </a:t>
            </a:r>
            <a:r>
              <a:rPr lang="ru-RU" sz="2800" dirty="0" err="1">
                <a:latin typeface="Times New Roman" pitchFamily="18" charset="0"/>
                <a:cs typeface="Times New Roman" pitchFamily="18" charset="0"/>
              </a:rPr>
              <a:t>використовується</a:t>
            </a:r>
            <a:r>
              <a:rPr lang="ru-RU" sz="2800" dirty="0">
                <a:latin typeface="Times New Roman" pitchFamily="18" charset="0"/>
                <a:cs typeface="Times New Roman" pitchFamily="18" charset="0"/>
              </a:rPr>
              <a:t> предметна, образна і </a:t>
            </a:r>
            <a:r>
              <a:rPr lang="ru-RU" sz="2800" dirty="0" err="1">
                <a:latin typeface="Times New Roman" pitchFamily="18" charset="0"/>
                <a:cs typeface="Times New Roman" pitchFamily="18" charset="0"/>
              </a:rPr>
              <a:t>умовно-символічна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наочність</a:t>
            </a:r>
            <a:r>
              <a:rPr lang="ru-RU" sz="2800" dirty="0">
                <a:latin typeface="Times New Roman" pitchFamily="18" charset="0"/>
                <a:cs typeface="Times New Roman" pitchFamily="18" charset="0"/>
              </a:rPr>
              <a:t>; </a:t>
            </a:r>
            <a:br>
              <a:rPr lang="ru-RU" sz="2800" dirty="0">
                <a:latin typeface="Times New Roman" pitchFamily="18" charset="0"/>
                <a:cs typeface="Times New Roman" pitchFamily="18" charset="0"/>
              </a:rPr>
            </a:b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доступності</a:t>
            </a:r>
            <a:r>
              <a:rPr lang="ru-RU" sz="2800" dirty="0">
                <a:latin typeface="Times New Roman" pitchFamily="18" charset="0"/>
                <a:cs typeface="Times New Roman" pitchFamily="18" charset="0"/>
              </a:rPr>
              <a:t> - те, </a:t>
            </a:r>
            <a:r>
              <a:rPr lang="ru-RU" sz="2800" dirty="0" err="1">
                <a:latin typeface="Times New Roman" pitchFamily="18" charset="0"/>
                <a:cs typeface="Times New Roman" pitchFamily="18" charset="0"/>
              </a:rPr>
              <a:t>чого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навчалися</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діти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що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їм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зрозуміло</a:t>
            </a:r>
            <a:r>
              <a:rPr lang="ru-RU" sz="2800" dirty="0">
                <a:latin typeface="Times New Roman" pitchFamily="18" charset="0"/>
                <a:cs typeface="Times New Roman" pitchFamily="18" charset="0"/>
              </a:rPr>
              <a:t>, а </a:t>
            </a:r>
            <a:r>
              <a:rPr lang="ru-RU" sz="2800" dirty="0" err="1">
                <a:latin typeface="Times New Roman" pitchFamily="18" charset="0"/>
                <a:cs typeface="Times New Roman" pitchFamily="18" charset="0"/>
              </a:rPr>
              <a:t>також</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відповідає</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їхньому</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розвитку</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r>
              <a:rPr lang="ru-RU" sz="2800" dirty="0">
                <a:latin typeface="Times New Roman" pitchFamily="18" charset="0"/>
                <a:cs typeface="Times New Roman" pitchFamily="18" charset="0"/>
              </a:rPr>
              <a:t>- принцип </a:t>
            </a:r>
            <a:r>
              <a:rPr lang="ru-RU" sz="2800" dirty="0" err="1">
                <a:latin typeface="Times New Roman" pitchFamily="18" charset="0"/>
                <a:cs typeface="Times New Roman" pitchFamily="18" charset="0"/>
              </a:rPr>
              <a:t>активності</a:t>
            </a:r>
            <a:r>
              <a:rPr lang="ru-RU" sz="2800" dirty="0">
                <a:latin typeface="Times New Roman" pitchFamily="18" charset="0"/>
                <a:cs typeface="Times New Roman" pitchFamily="18" charset="0"/>
              </a:rPr>
              <a:t> і </a:t>
            </a:r>
            <a:r>
              <a:rPr lang="ru-RU" sz="2800" dirty="0" err="1">
                <a:latin typeface="Times New Roman" pitchFamily="18" charset="0"/>
                <a:cs typeface="Times New Roman" pitchFamily="18" charset="0"/>
              </a:rPr>
              <a:t>свідомості</a:t>
            </a:r>
            <a:r>
              <a:rPr lang="ru-RU" sz="2800" dirty="0">
                <a:latin typeface="Times New Roman" pitchFamily="18" charset="0"/>
                <a:cs typeface="Times New Roman" pitchFamily="18" charset="0"/>
              </a:rPr>
              <a:t> - </a:t>
            </a:r>
            <a:r>
              <a:rPr lang="ru-RU" sz="2800" dirty="0" err="1">
                <a:latin typeface="Times New Roman" pitchFamily="18" charset="0"/>
                <a:cs typeface="Times New Roman" pitchFamily="18" charset="0"/>
              </a:rPr>
              <a:t>діти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розуміють</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що</a:t>
            </a:r>
            <a:r>
              <a:rPr lang="ru-RU" sz="2800" dirty="0">
                <a:latin typeface="Times New Roman" pitchFamily="18" charset="0"/>
                <a:cs typeface="Times New Roman" pitchFamily="18" charset="0"/>
              </a:rPr>
              <a:t> і для </a:t>
            </a:r>
            <a:r>
              <a:rPr lang="ru-RU" sz="2800" dirty="0" err="1">
                <a:latin typeface="Times New Roman" pitchFamily="18" charset="0"/>
                <a:cs typeface="Times New Roman" pitchFamily="18" charset="0"/>
              </a:rPr>
              <a:t>чого</a:t>
            </a:r>
            <a:r>
              <a:rPr lang="ru-RU" sz="2800" dirty="0">
                <a:latin typeface="Times New Roman" pitchFamily="18" charset="0"/>
                <a:cs typeface="Times New Roman" pitchFamily="18" charset="0"/>
              </a:rPr>
              <a:t> вони </a:t>
            </a:r>
            <a:r>
              <a:rPr lang="ru-RU" sz="2800" dirty="0" err="1">
                <a:latin typeface="Times New Roman" pitchFamily="18" charset="0"/>
                <a:cs typeface="Times New Roman" pitchFamily="18" charset="0"/>
              </a:rPr>
              <a:t>роблять</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їхня</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діяльність</a:t>
            </a:r>
            <a:r>
              <a:rPr lang="ru-RU" sz="2800" dirty="0">
                <a:latin typeface="Times New Roman" pitchFamily="18" charset="0"/>
                <a:cs typeface="Times New Roman" pitchFamily="18" charset="0"/>
              </a:rPr>
              <a:t> та </a:t>
            </a:r>
            <a:r>
              <a:rPr lang="ru-RU" sz="2800" dirty="0" err="1">
                <a:latin typeface="Times New Roman" pitchFamily="18" charset="0"/>
                <a:cs typeface="Times New Roman" pitchFamily="18" charset="0"/>
              </a:rPr>
              <a:t>активність</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мотивована</a:t>
            </a:r>
            <a:r>
              <a:rPr lang="ru-RU" sz="2800" dirty="0">
                <a:latin typeface="Times New Roman" pitchFamily="18" charset="0"/>
                <a:cs typeface="Times New Roman" pitchFamily="18" charset="0"/>
              </a:rPr>
              <a:t> й </a:t>
            </a:r>
            <a:r>
              <a:rPr lang="ru-RU" sz="2800" dirty="0" err="1">
                <a:latin typeface="Times New Roman" pitchFamily="18" charset="0"/>
                <a:cs typeface="Times New Roman" pitchFamily="18" charset="0"/>
              </a:rPr>
              <a:t>заохочена</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r>
              <a:rPr lang="ru-RU" sz="2800" dirty="0">
                <a:latin typeface="Times New Roman" pitchFamily="18" charset="0"/>
                <a:cs typeface="Times New Roman" pitchFamily="18" charset="0"/>
              </a:rPr>
              <a:t>- принцип </a:t>
            </a:r>
            <a:r>
              <a:rPr lang="ru-RU" sz="2800" dirty="0" err="1">
                <a:latin typeface="Times New Roman" pitchFamily="18" charset="0"/>
                <a:cs typeface="Times New Roman" pitchFamily="18" charset="0"/>
              </a:rPr>
              <a:t>систематичності</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послідовності</a:t>
            </a:r>
            <a:r>
              <a:rPr lang="ru-RU" sz="2800" dirty="0">
                <a:latin typeface="Times New Roman" pitchFamily="18" charset="0"/>
                <a:cs typeface="Times New Roman" pitchFamily="18" charset="0"/>
              </a:rPr>
              <a:t> та </a:t>
            </a:r>
            <a:r>
              <a:rPr lang="ru-RU" sz="2800" dirty="0" err="1">
                <a:latin typeface="Times New Roman" pitchFamily="18" charset="0"/>
                <a:cs typeface="Times New Roman" pitchFamily="18" charset="0"/>
              </a:rPr>
              <a:t>поступовості</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r>
              <a:rPr lang="ru-RU" sz="2800" dirty="0">
                <a:latin typeface="Times New Roman" pitchFamily="18" charset="0"/>
                <a:cs typeface="Times New Roman" pitchFamily="18" charset="0"/>
              </a:rPr>
              <a:t>- принцип </a:t>
            </a:r>
            <a:r>
              <a:rPr lang="ru-RU" sz="2800" dirty="0" err="1">
                <a:latin typeface="Times New Roman" pitchFamily="18" charset="0"/>
                <a:cs typeface="Times New Roman" pitchFamily="18" charset="0"/>
              </a:rPr>
              <a:t>розвивального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навчання</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r>
              <a:rPr lang="ru-RU" sz="2800" dirty="0">
                <a:latin typeface="Times New Roman" pitchFamily="18" charset="0"/>
                <a:cs typeface="Times New Roman" pitchFamily="18" charset="0"/>
              </a:rPr>
              <a:t>- принцип </a:t>
            </a:r>
            <a:r>
              <a:rPr lang="ru-RU" sz="2800" dirty="0" err="1">
                <a:latin typeface="Times New Roman" pitchFamily="18" charset="0"/>
                <a:cs typeface="Times New Roman" pitchFamily="18" charset="0"/>
              </a:rPr>
              <a:t>урахування</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вікових</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особливостей</a:t>
            </a:r>
            <a:r>
              <a:rPr lang="ru-RU" sz="2800" dirty="0">
                <a:latin typeface="Times New Roman" pitchFamily="18" charset="0"/>
                <a:cs typeface="Times New Roman" pitchFamily="18" charset="0"/>
              </a:rPr>
              <a:t> та </a:t>
            </a:r>
            <a:r>
              <a:rPr lang="ru-RU" sz="2800" dirty="0" err="1">
                <a:latin typeface="Times New Roman" pitchFamily="18" charset="0"/>
                <a:cs typeface="Times New Roman" pitchFamily="18" charset="0"/>
              </a:rPr>
              <a:t>індивідуального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підходу</a:t>
            </a:r>
            <a:r>
              <a:rPr lang="ru-RU" sz="2800" dirty="0">
                <a:latin typeface="Times New Roman" pitchFamily="18" charset="0"/>
                <a:cs typeface="Times New Roman" pitchFamily="18" charset="0"/>
              </a:rPr>
              <a:t> до </a:t>
            </a:r>
            <a:r>
              <a:rPr lang="ru-RU" sz="2800" dirty="0" err="1">
                <a:latin typeface="Times New Roman" pitchFamily="18" charset="0"/>
                <a:cs typeface="Times New Roman" pitchFamily="18" charset="0"/>
              </a:rPr>
              <a:t>дітей</a:t>
            </a:r>
            <a:r>
              <a:rPr lang="ru-RU" sz="2800" dirty="0">
                <a:latin typeface="Times New Roman" pitchFamily="18" charset="0"/>
                <a:cs typeface="Times New Roman" pitchFamily="18" charset="0"/>
              </a:rPr>
              <a:t> у </a:t>
            </a:r>
            <a:r>
              <a:rPr lang="ru-RU" sz="2800" dirty="0" err="1">
                <a:latin typeface="Times New Roman" pitchFamily="18" charset="0"/>
                <a:cs typeface="Times New Roman" pitchFamily="18" charset="0"/>
              </a:rPr>
              <a:t>навчанні</a:t>
            </a:r>
            <a:r>
              <a:rPr lang="ru-RU" sz="2800" dirty="0">
                <a:latin typeface="Times New Roman" pitchFamily="18" charset="0"/>
                <a:cs typeface="Times New Roman" pitchFamily="18" charset="0"/>
              </a:rPr>
              <a:t>.</a:t>
            </a:r>
            <a:br>
              <a:rPr lang="ru-RU" sz="2800" dirty="0">
                <a:latin typeface="Times New Roman" pitchFamily="18" charset="0"/>
                <a:cs typeface="Times New Roman" pitchFamily="18" charset="0"/>
              </a:rPr>
            </a:b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535689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78698"/>
          </a:xfrm>
        </p:spPr>
        <p:txBody>
          <a:bodyPr>
            <a:normAutofit/>
          </a:bodyPr>
          <a:lstStyle/>
          <a:p>
            <a:pPr algn="l"/>
            <a:r>
              <a:rPr lang="ru-RU" sz="2400" dirty="0" err="1" smtClean="0">
                <a:latin typeface="Times New Roman" pitchFamily="18" charset="0"/>
                <a:cs typeface="Times New Roman" pitchFamily="18" charset="0"/>
              </a:rPr>
              <a:t>Бінарні</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і </a:t>
            </a:r>
            <a:r>
              <a:rPr lang="ru-RU" sz="2400" dirty="0" err="1">
                <a:latin typeface="Times New Roman" pitchFamily="18" charset="0"/>
                <a:cs typeface="Times New Roman" pitchFamily="18" charset="0"/>
              </a:rPr>
              <a:t>заняття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необхідно</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давати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періодично</a:t>
            </a:r>
            <a:r>
              <a:rPr lang="ru-RU" sz="2400" dirty="0">
                <a:latin typeface="Times New Roman" pitchFamily="18" charset="0"/>
                <a:cs typeface="Times New Roman" pitchFamily="18" charset="0"/>
              </a:rPr>
              <a:t>.</a:t>
            </a:r>
            <a:br>
              <a:rPr lang="ru-RU" sz="2400" dirty="0">
                <a:latin typeface="Times New Roman" pitchFamily="18" charset="0"/>
                <a:cs typeface="Times New Roman" pitchFamily="18" charset="0"/>
              </a:rPr>
            </a:br>
            <a:r>
              <a:rPr lang="ru-RU" sz="2400" dirty="0" err="1">
                <a:latin typeface="Times New Roman" pitchFamily="18" charset="0"/>
                <a:cs typeface="Times New Roman" pitchFamily="18" charset="0"/>
              </a:rPr>
              <a:t>Позитивні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сторони</a:t>
            </a:r>
            <a:r>
              <a:rPr lang="ru-RU" sz="2400" dirty="0">
                <a:latin typeface="Times New Roman" pitchFamily="18" charset="0"/>
                <a:cs typeface="Times New Roman" pitchFamily="18" charset="0"/>
              </a:rPr>
              <a:t>:</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дозволяють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реалізувати</a:t>
            </a:r>
            <a:r>
              <a:rPr lang="ru-RU" sz="2400" dirty="0">
                <a:latin typeface="Times New Roman" pitchFamily="18" charset="0"/>
                <a:cs typeface="Times New Roman" pitchFamily="18" charset="0"/>
              </a:rPr>
              <a:t> один </a:t>
            </a:r>
            <a:r>
              <a:rPr lang="ru-RU" sz="2400" dirty="0" err="1">
                <a:latin typeface="Times New Roman" pitchFamily="18" charset="0"/>
                <a:cs typeface="Times New Roman" pitchFamily="18" charset="0"/>
              </a:rPr>
              <a:t>із</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найважливіших</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принципів</a:t>
            </a:r>
            <a:r>
              <a:rPr lang="ru-RU" sz="2400" dirty="0">
                <a:latin typeface="Times New Roman" pitchFamily="18" charset="0"/>
                <a:cs typeface="Times New Roman" pitchFamily="18" charset="0"/>
              </a:rPr>
              <a:t> дидактики — принцип </a:t>
            </a:r>
            <a:r>
              <a:rPr lang="ru-RU" sz="2400" dirty="0" err="1">
                <a:latin typeface="Times New Roman" pitchFamily="18" charset="0"/>
                <a:cs typeface="Times New Roman" pitchFamily="18" charset="0"/>
              </a:rPr>
              <a:t>системності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навчання</a:t>
            </a:r>
            <a:r>
              <a:rPr lang="ru-RU" sz="2400" dirty="0">
                <a:latin typeface="Times New Roman" pitchFamily="18" charset="0"/>
                <a:cs typeface="Times New Roman" pitchFamily="18" charset="0"/>
              </a:rPr>
              <a:t>.</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створюють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оптимальні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умови</a:t>
            </a:r>
            <a:r>
              <a:rPr lang="ru-RU" sz="2400" dirty="0">
                <a:latin typeface="Times New Roman" pitchFamily="18" charset="0"/>
                <a:cs typeface="Times New Roman" pitchFamily="18" charset="0"/>
              </a:rPr>
              <a:t> для </a:t>
            </a:r>
            <a:r>
              <a:rPr lang="ru-RU" sz="2400" dirty="0" err="1">
                <a:latin typeface="Times New Roman" pitchFamily="18" charset="0"/>
                <a:cs typeface="Times New Roman" pitchFamily="18" charset="0"/>
              </a:rPr>
              <a:t>розвитку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мислення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розвиваючи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логічність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гнучкість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критичність</a:t>
            </a:r>
            <a:r>
              <a:rPr lang="ru-RU" sz="2400" dirty="0">
                <a:latin typeface="Times New Roman" pitchFamily="18" charset="0"/>
                <a:cs typeface="Times New Roman" pitchFamily="18" charset="0"/>
              </a:rPr>
              <a:t>.</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сприяють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розвитку</a:t>
            </a:r>
            <a:r>
              <a:rPr lang="ru-RU" sz="2400" dirty="0">
                <a:latin typeface="Times New Roman" pitchFamily="18" charset="0"/>
                <a:cs typeface="Times New Roman" pitchFamily="18" charset="0"/>
              </a:rPr>
              <a:t> системного </a:t>
            </a:r>
            <a:r>
              <a:rPr lang="ru-RU" sz="2400" dirty="0" err="1">
                <a:latin typeface="Times New Roman" pitchFamily="18" charset="0"/>
                <a:cs typeface="Times New Roman" pitchFamily="18" charset="0"/>
              </a:rPr>
              <a:t>світогляду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гармонізації</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особистості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студентів</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Зменшують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багатопредметність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розширюють</a:t>
            </a:r>
            <a:r>
              <a:rPr lang="ru-RU" sz="2400" dirty="0">
                <a:latin typeface="Times New Roman" pitchFamily="18" charset="0"/>
                <a:cs typeface="Times New Roman" pitchFamily="18" charset="0"/>
              </a:rPr>
              <a:t> й </a:t>
            </a:r>
            <a:r>
              <a:rPr lang="ru-RU" sz="2400" dirty="0" err="1">
                <a:latin typeface="Times New Roman" pitchFamily="18" charset="0"/>
                <a:cs typeface="Times New Roman" pitchFamily="18" charset="0"/>
              </a:rPr>
              <a:t>поглиблюють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міжпредметні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зв'язки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з'являється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можливість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отримати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більший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обсяг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знань</a:t>
            </a:r>
            <a:r>
              <a:rPr lang="ru-RU" sz="2400" dirty="0">
                <a:latin typeface="Times New Roman" pitchFamily="18" charset="0"/>
                <a:cs typeface="Times New Roman" pitchFamily="18" charset="0"/>
              </a:rPr>
              <a:t>.</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 є </a:t>
            </a:r>
            <a:r>
              <a:rPr lang="ru-RU" sz="2400" dirty="0" err="1">
                <a:latin typeface="Times New Roman" pitchFamily="18" charset="0"/>
                <a:cs typeface="Times New Roman" pitchFamily="18" charset="0"/>
              </a:rPr>
              <a:t>засобом</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мотивації</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навчання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допомагає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активізувати</a:t>
            </a:r>
            <a:r>
              <a:rPr lang="ru-RU" sz="2400" dirty="0">
                <a:latin typeface="Times New Roman" pitchFamily="18" charset="0"/>
                <a:cs typeface="Times New Roman" pitchFamily="18" charset="0"/>
              </a:rPr>
              <a:t>, як </a:t>
            </a:r>
            <a:r>
              <a:rPr lang="ru-RU" sz="2400" dirty="0" err="1">
                <a:latin typeface="Times New Roman" pitchFamily="18" charset="0"/>
                <a:cs typeface="Times New Roman" pitchFamily="18" charset="0"/>
              </a:rPr>
              <a:t>корекційну</a:t>
            </a:r>
            <a:r>
              <a:rPr lang="ru-RU" sz="2400" dirty="0">
                <a:latin typeface="Times New Roman" pitchFamily="18" charset="0"/>
                <a:cs typeface="Times New Roman" pitchFamily="18" charset="0"/>
              </a:rPr>
              <a:t> так і </a:t>
            </a:r>
            <a:r>
              <a:rPr lang="ru-RU" sz="2400" dirty="0" err="1">
                <a:latin typeface="Times New Roman" pitchFamily="18" charset="0"/>
                <a:cs typeface="Times New Roman" pitchFamily="18" charset="0"/>
              </a:rPr>
              <a:t>пізнавальну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діяльність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дітей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сприяє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розвитку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творчості</a:t>
            </a:r>
            <a:r>
              <a:rPr lang="ru-RU" sz="2400" dirty="0">
                <a:latin typeface="Times New Roman" pitchFamily="18" charset="0"/>
                <a:cs typeface="Times New Roman" pitchFamily="18" charset="0"/>
              </a:rPr>
              <a:t>.</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1242731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530626"/>
          </a:xfrm>
        </p:spPr>
        <p:txBody>
          <a:bodyPr/>
          <a:lstStyle/>
          <a:p>
            <a:pPr algn="l"/>
            <a:r>
              <a:rPr lang="ru-RU" dirty="0" err="1">
                <a:latin typeface="Times New Roman" pitchFamily="18" charset="0"/>
                <a:cs typeface="Times New Roman" pitchFamily="18" charset="0"/>
              </a:rPr>
              <a:t>Негативні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сторони</a:t>
            </a:r>
            <a:r>
              <a:rPr lang="ru-RU" dirty="0">
                <a:latin typeface="Times New Roman" pitchFamily="18" charset="0"/>
                <a:cs typeface="Times New Roman" pitchFamily="18" charset="0"/>
              </a:rPr>
              <a:t>:</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збільшення</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щільності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тривалості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заняття</a:t>
            </a:r>
            <a:r>
              <a:rPr lang="ru-RU" dirty="0">
                <a:latin typeface="Times New Roman" pitchFamily="18" charset="0"/>
                <a:cs typeface="Times New Roman" pitchFamily="18" charset="0"/>
              </a:rPr>
              <a:t>.</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 в </a:t>
            </a:r>
            <a:r>
              <a:rPr lang="ru-RU" dirty="0" err="1">
                <a:latin typeface="Times New Roman" pitchFamily="18" charset="0"/>
                <a:cs typeface="Times New Roman" pitchFamily="18" charset="0"/>
              </a:rPr>
              <a:t>окремих</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випадках</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відсутня</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деталізація</a:t>
            </a:r>
            <a:r>
              <a:rPr lang="ru-RU" dirty="0">
                <a:latin typeface="Times New Roman" pitchFamily="18" charset="0"/>
                <a:cs typeface="Times New Roman" pitchFamily="18" charset="0"/>
              </a:rPr>
              <a:t>.</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значні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витрати</a:t>
            </a:r>
            <a:r>
              <a:rPr lang="ru-RU" dirty="0">
                <a:latin typeface="Times New Roman" pitchFamily="18" charset="0"/>
                <a:cs typeface="Times New Roman" pitchFamily="18" charset="0"/>
              </a:rPr>
              <a:t> часу на </a:t>
            </a:r>
            <a:r>
              <a:rPr lang="ru-RU" dirty="0" err="1">
                <a:latin typeface="Times New Roman" pitchFamily="18" charset="0"/>
                <a:cs typeface="Times New Roman" pitchFamily="18" charset="0"/>
              </a:rPr>
              <a:t>підготовку</a:t>
            </a:r>
            <a:r>
              <a:rPr lang="ru-RU" dirty="0">
                <a:latin typeface="Times New Roman" pitchFamily="18" charset="0"/>
                <a:cs typeface="Times New Roman" pitchFamily="18" charset="0"/>
              </a:rPr>
              <a:t> до </a:t>
            </a:r>
            <a:r>
              <a:rPr lang="ru-RU" dirty="0" err="1">
                <a:latin typeface="Times New Roman" pitchFamily="18" charset="0"/>
                <a:cs typeface="Times New Roman" pitchFamily="18" charset="0"/>
              </a:rPr>
              <a:t>заняття</a:t>
            </a:r>
            <a:r>
              <a:rPr lang="ru-RU" dirty="0">
                <a:latin typeface="Times New Roman" pitchFamily="18" charset="0"/>
                <a:cs typeface="Times New Roman" pitchFamily="18" charset="0"/>
              </a:rPr>
              <a:t>.</a:t>
            </a:r>
            <a:br>
              <a:rPr lang="ru-RU" dirty="0">
                <a:latin typeface="Times New Roman" pitchFamily="18" charset="0"/>
                <a:cs typeface="Times New Roman" pitchFamily="18" charset="0"/>
              </a:rPr>
            </a:b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912271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962674"/>
          </a:xfrm>
        </p:spPr>
        <p:txBody>
          <a:bodyPr>
            <a:normAutofit/>
          </a:bodyPr>
          <a:lstStyle/>
          <a:p>
            <a:pPr algn="just"/>
            <a:r>
              <a:rPr lang="ru-RU" sz="2400" dirty="0" smtClean="0">
                <a:latin typeface="Times New Roman" pitchFamily="18" charset="0"/>
                <a:cs typeface="Times New Roman" pitchFamily="18" charset="0"/>
              </a:rPr>
              <a:t>	Рекомендовано </a:t>
            </a:r>
            <a:r>
              <a:rPr lang="ru-RU" sz="2400" dirty="0" err="1">
                <a:latin typeface="Times New Roman" pitchFamily="18" charset="0"/>
                <a:cs typeface="Times New Roman" pitchFamily="18" charset="0"/>
              </a:rPr>
              <a:t>проводити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бінарні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заняття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поєднуючи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мовленнєву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діяльність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із</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художньо-творчою</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Це</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сприяє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розвитку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мовлення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творчих</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здібностей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пам’яті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мислення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дрібної</a:t>
            </a:r>
            <a:r>
              <a:rPr lang="ru-RU" sz="2400" dirty="0">
                <a:latin typeface="Times New Roman" pitchFamily="18" charset="0"/>
                <a:cs typeface="Times New Roman" pitchFamily="18" charset="0"/>
              </a:rPr>
              <a:t> моторики </a:t>
            </a:r>
            <a:r>
              <a:rPr lang="ru-RU" sz="2400" dirty="0" err="1" smtClean="0">
                <a:latin typeface="Times New Roman" pitchFamily="18" charset="0"/>
                <a:cs typeface="Times New Roman" pitchFamily="18" charset="0"/>
              </a:rPr>
              <a:t>пальців</a:t>
            </a:r>
            <a:r>
              <a:rPr lang="ru-RU" sz="2400" dirty="0" smtClean="0">
                <a:latin typeface="Times New Roman" pitchFamily="18" charset="0"/>
                <a:cs typeface="Times New Roman" pitchFamily="18" charset="0"/>
              </a:rPr>
              <a:t>.</a:t>
            </a:r>
            <a:br>
              <a:rPr lang="ru-RU" sz="2400" dirty="0" smtClean="0">
                <a:latin typeface="Times New Roman" pitchFamily="18" charset="0"/>
                <a:cs typeface="Times New Roman" pitchFamily="18" charset="0"/>
              </a:rPr>
            </a:br>
            <a:r>
              <a:rPr lang="ru-RU" sz="2400" dirty="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Обов’язковими</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компонентами </a:t>
            </a:r>
            <a:r>
              <a:rPr lang="ru-RU" sz="2400" dirty="0" err="1">
                <a:latin typeface="Times New Roman" pitchFamily="18" charset="0"/>
                <a:cs typeface="Times New Roman" pitchFamily="18" charset="0"/>
              </a:rPr>
              <a:t>реалізації</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завдань</a:t>
            </a:r>
            <a:r>
              <a:rPr lang="ru-RU" sz="2400" dirty="0">
                <a:latin typeface="Times New Roman" pitchFamily="18" charset="0"/>
                <a:cs typeface="Times New Roman" pitchFamily="18" charset="0"/>
              </a:rPr>
              <a:t> на </a:t>
            </a:r>
            <a:r>
              <a:rPr lang="ru-RU" sz="2400" dirty="0" err="1">
                <a:latin typeface="Times New Roman" pitchFamily="18" charset="0"/>
                <a:cs typeface="Times New Roman" pitchFamily="18" charset="0"/>
              </a:rPr>
              <a:t>заняттях</a:t>
            </a:r>
            <a:r>
              <a:rPr lang="ru-RU" sz="2400" dirty="0">
                <a:latin typeface="Times New Roman" pitchFamily="18" charset="0"/>
                <a:cs typeface="Times New Roman" pitchFamily="18" charset="0"/>
              </a:rPr>
              <a:t> є </a:t>
            </a:r>
            <a:r>
              <a:rPr lang="ru-RU" sz="2400" dirty="0" err="1">
                <a:latin typeface="Times New Roman" pitchFamily="18" charset="0"/>
                <a:cs typeface="Times New Roman" pitchFamily="18" charset="0"/>
              </a:rPr>
              <a:t>фізхвилинки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дихальні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артикуляційні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пальцеві</a:t>
            </a:r>
            <a:r>
              <a:rPr lang="ru-RU" sz="2400" dirty="0">
                <a:latin typeface="Times New Roman" pitchFamily="18" charset="0"/>
                <a:cs typeface="Times New Roman" pitchFamily="18" charset="0"/>
              </a:rPr>
              <a:t> та </a:t>
            </a:r>
            <a:r>
              <a:rPr lang="ru-RU" sz="2400" dirty="0" err="1">
                <a:latin typeface="Times New Roman" pitchFamily="18" charset="0"/>
                <a:cs typeface="Times New Roman" pitchFamily="18" charset="0"/>
              </a:rPr>
              <a:t>кінезіологічні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вправи</a:t>
            </a:r>
            <a:r>
              <a:rPr lang="ru-RU" sz="2400" dirty="0">
                <a:latin typeface="Times New Roman" pitchFamily="18" charset="0"/>
                <a:cs typeface="Times New Roman" pitchFamily="18" charset="0"/>
              </a:rPr>
              <a:t>, а </a:t>
            </a:r>
            <a:r>
              <a:rPr lang="ru-RU" sz="2400" dirty="0" err="1">
                <a:latin typeface="Times New Roman" pitchFamily="18" charset="0"/>
                <a:cs typeface="Times New Roman" pitchFamily="18" charset="0"/>
              </a:rPr>
              <a:t>також</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впровадження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інноваційних</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сучасних</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технологій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розвитку</a:t>
            </a:r>
            <a:r>
              <a:rPr lang="ru-RU" sz="2400" dirty="0">
                <a:latin typeface="Times New Roman" pitchFamily="18" charset="0"/>
                <a:cs typeface="Times New Roman" pitchFamily="18" charset="0"/>
              </a:rPr>
              <a:t> і </a:t>
            </a:r>
            <a:r>
              <a:rPr lang="ru-RU" sz="2400" dirty="0" err="1">
                <a:latin typeface="Times New Roman" pitchFamily="18" charset="0"/>
                <a:cs typeface="Times New Roman" pitchFamily="18" charset="0"/>
              </a:rPr>
              <a:t>навчання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дитини</a:t>
            </a:r>
            <a:r>
              <a:rPr lang="ru-RU" sz="2400" dirty="0">
                <a:latin typeface="Times New Roman" pitchFamily="18" charset="0"/>
                <a:cs typeface="Times New Roman" pitchFamily="18" charset="0"/>
              </a:rPr>
              <a:t>.</a:t>
            </a:r>
            <a:br>
              <a:rPr lang="ru-RU" sz="2400" dirty="0">
                <a:latin typeface="Times New Roman" pitchFamily="18" charset="0"/>
                <a:cs typeface="Times New Roman" pitchFamily="18" charset="0"/>
              </a:rPr>
            </a:b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Правильно </a:t>
            </a:r>
            <a:r>
              <a:rPr lang="ru-RU" sz="2400" dirty="0" err="1">
                <a:latin typeface="Times New Roman" pitchFamily="18" charset="0"/>
                <a:cs typeface="Times New Roman" pitchFamily="18" charset="0"/>
              </a:rPr>
              <a:t>організована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художньо-творча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діяльність</a:t>
            </a:r>
            <a:r>
              <a:rPr lang="ru-RU" sz="2400" dirty="0">
                <a:latin typeface="Times New Roman" pitchFamily="18" charset="0"/>
                <a:cs typeface="Times New Roman" pitchFamily="18" charset="0"/>
              </a:rPr>
              <a:t> у </a:t>
            </a:r>
            <a:r>
              <a:rPr lang="ru-RU" sz="2400" dirty="0" err="1">
                <a:latin typeface="Times New Roman" pitchFamily="18" charset="0"/>
                <a:cs typeface="Times New Roman" pitchFamily="18" charset="0"/>
              </a:rPr>
              <a:t>дитячому</a:t>
            </a:r>
            <a:r>
              <a:rPr lang="ru-RU" sz="2400" dirty="0">
                <a:latin typeface="Times New Roman" pitchFamily="18" charset="0"/>
                <a:cs typeface="Times New Roman" pitchFamily="18" charset="0"/>
              </a:rPr>
              <a:t> садку і </a:t>
            </a:r>
            <a:r>
              <a:rPr lang="ru-RU" sz="2400" dirty="0" err="1">
                <a:latin typeface="Times New Roman" pitchFamily="18" charset="0"/>
                <a:cs typeface="Times New Roman" pitchFamily="18" charset="0"/>
              </a:rPr>
              <a:t>вдома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стимулює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бажання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працювати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формує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духовні</a:t>
            </a:r>
            <a:r>
              <a:rPr lang="ru-RU" sz="2400" dirty="0">
                <a:latin typeface="Times New Roman" pitchFamily="18" charset="0"/>
                <a:cs typeface="Times New Roman" pitchFamily="18" charset="0"/>
              </a:rPr>
              <a:t> та </a:t>
            </a:r>
            <a:r>
              <a:rPr lang="ru-RU" sz="2400" dirty="0" err="1">
                <a:latin typeface="Times New Roman" pitchFamily="18" charset="0"/>
                <a:cs typeface="Times New Roman" pitchFamily="18" charset="0"/>
              </a:rPr>
              <a:t>фізичні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сили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дошкільника</a:t>
            </a:r>
            <a:r>
              <a:rPr lang="ru-RU" sz="2400" dirty="0">
                <a:latin typeface="Times New Roman" pitchFamily="18" charset="0"/>
                <a:cs typeface="Times New Roman" pitchFamily="18" charset="0"/>
              </a:rPr>
              <a:t>. Усе </a:t>
            </a:r>
            <a:r>
              <a:rPr lang="ru-RU" sz="2400" dirty="0" err="1">
                <a:latin typeface="Times New Roman" pitchFamily="18" charset="0"/>
                <a:cs typeface="Times New Roman" pitchFamily="18" charset="0"/>
              </a:rPr>
              <a:t>це</a:t>
            </a:r>
            <a:r>
              <a:rPr lang="ru-RU" sz="2400" dirty="0">
                <a:latin typeface="Times New Roman" pitchFamily="18" charset="0"/>
                <a:cs typeface="Times New Roman" pitchFamily="18" charset="0"/>
              </a:rPr>
              <a:t> є гарною </a:t>
            </a:r>
            <a:r>
              <a:rPr lang="ru-RU" sz="2400" dirty="0" err="1">
                <a:latin typeface="Times New Roman" pitchFamily="18" charset="0"/>
                <a:cs typeface="Times New Roman" pitchFamily="18" charset="0"/>
              </a:rPr>
              <a:t>підготовкою</a:t>
            </a:r>
            <a:r>
              <a:rPr lang="ru-RU" sz="2400" dirty="0">
                <a:latin typeface="Times New Roman" pitchFamily="18" charset="0"/>
                <a:cs typeface="Times New Roman" pitchFamily="18" charset="0"/>
              </a:rPr>
              <a:t> до </a:t>
            </a:r>
            <a:r>
              <a:rPr lang="ru-RU" sz="2400" dirty="0" err="1">
                <a:latin typeface="Times New Roman" pitchFamily="18" charset="0"/>
                <a:cs typeface="Times New Roman" pitchFamily="18" charset="0"/>
              </a:rPr>
              <a:t>успішного</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навчання</a:t>
            </a:r>
            <a:r>
              <a:rPr lang="ru-RU" sz="2400" dirty="0">
                <a:latin typeface="Times New Roman" pitchFamily="18" charset="0"/>
                <a:cs typeface="Times New Roman" pitchFamily="18" charset="0"/>
              </a:rPr>
              <a:t> в </a:t>
            </a:r>
            <a:r>
              <a:rPr lang="ru-RU" sz="2400" dirty="0" err="1">
                <a:latin typeface="Times New Roman" pitchFamily="18" charset="0"/>
                <a:cs typeface="Times New Roman" pitchFamily="18" charset="0"/>
              </a:rPr>
              <a:t>школі</a:t>
            </a:r>
            <a:r>
              <a:rPr lang="ru-RU" sz="2400" dirty="0">
                <a:latin typeface="Times New Roman" pitchFamily="18" charset="0"/>
                <a:cs typeface="Times New Roman" pitchFamily="18" charset="0"/>
              </a:rPr>
              <a:t>.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3061838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06690"/>
          </a:xfrm>
        </p:spPr>
        <p:txBody>
          <a:bodyPr>
            <a:normAutofit/>
          </a:bodyPr>
          <a:lstStyle/>
          <a:p>
            <a:pPr algn="just"/>
            <a:r>
              <a:rPr lang="ru-RU" sz="20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Дошкільнята</a:t>
            </a:r>
            <a:r>
              <a:rPr lang="ru-RU" sz="2400" dirty="0" smtClean="0">
                <a:latin typeface="Times New Roman" pitchFamily="18" charset="0"/>
                <a:cs typeface="Times New Roman" pitchFamily="18" charset="0"/>
              </a:rPr>
              <a:t> </a:t>
            </a:r>
            <a:r>
              <a:rPr lang="ru-RU" sz="2400" dirty="0" err="1">
                <a:latin typeface="Times New Roman" pitchFamily="18" charset="0"/>
                <a:cs typeface="Times New Roman" pitchFamily="18" charset="0"/>
              </a:rPr>
              <a:t>набувають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знань</a:t>
            </a:r>
            <a:r>
              <a:rPr lang="ru-RU" sz="2400" dirty="0">
                <a:latin typeface="Times New Roman" pitchFamily="18" charset="0"/>
                <a:cs typeface="Times New Roman" pitchFamily="18" charset="0"/>
              </a:rPr>
              <a:t> про </a:t>
            </a:r>
            <a:r>
              <a:rPr lang="ru-RU" sz="2400" dirty="0" err="1">
                <a:latin typeface="Times New Roman" pitchFamily="18" charset="0"/>
                <a:cs typeface="Times New Roman" pitchFamily="18" charset="0"/>
              </a:rPr>
              <a:t>різні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види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матеріалів</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їхні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властивості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засвоюють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відповідну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термінологію</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Розглядаючи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взірці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виробів</a:t>
            </a:r>
            <a:r>
              <a:rPr lang="ru-RU" sz="2400" dirty="0">
                <a:latin typeface="Times New Roman" pitchFamily="18" charset="0"/>
                <a:cs typeface="Times New Roman" pitchFamily="18" charset="0"/>
              </a:rPr>
              <a:t>, вони </a:t>
            </a:r>
            <a:r>
              <a:rPr lang="ru-RU" sz="2400" dirty="0" err="1">
                <a:latin typeface="Times New Roman" pitchFamily="18" charset="0"/>
                <a:cs typeface="Times New Roman" pitchFamily="18" charset="0"/>
              </a:rPr>
              <a:t>обстежують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їхню</a:t>
            </a:r>
            <a:r>
              <a:rPr lang="ru-RU" sz="2400" dirty="0">
                <a:latin typeface="Times New Roman" pitchFamily="18" charset="0"/>
                <a:cs typeface="Times New Roman" pitchFamily="18" charset="0"/>
              </a:rPr>
              <a:t> форму, </a:t>
            </a:r>
            <a:r>
              <a:rPr lang="ru-RU" sz="2400" dirty="0" err="1">
                <a:latin typeface="Times New Roman" pitchFamily="18" charset="0"/>
                <a:cs typeface="Times New Roman" pitchFamily="18" charset="0"/>
              </a:rPr>
              <a:t>колір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характеризують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будову</a:t>
            </a:r>
            <a:r>
              <a:rPr lang="ru-RU" sz="2400" dirty="0">
                <a:latin typeface="Times New Roman" pitchFamily="18" charset="0"/>
                <a:cs typeface="Times New Roman" pitchFamily="18" charset="0"/>
              </a:rPr>
              <a:t> та </a:t>
            </a:r>
            <a:r>
              <a:rPr lang="ru-RU" sz="2400" dirty="0" err="1">
                <a:latin typeface="Times New Roman" pitchFamily="18" charset="0"/>
                <a:cs typeface="Times New Roman" pitchFamily="18" charset="0"/>
              </a:rPr>
              <a:t>співвідношення</a:t>
            </a:r>
            <a:r>
              <a:rPr lang="ru-RU" sz="2400" dirty="0">
                <a:latin typeface="Times New Roman" pitchFamily="18" charset="0"/>
                <a:cs typeface="Times New Roman" pitchFamily="18" charset="0"/>
              </a:rPr>
              <a:t> деталей, </a:t>
            </a:r>
            <a:r>
              <a:rPr lang="ru-RU" sz="2400" dirty="0" err="1">
                <a:latin typeface="Times New Roman" pitchFamily="18" charset="0"/>
                <a:cs typeface="Times New Roman" pitchFamily="18" charset="0"/>
              </a:rPr>
              <a:t>визначають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спосіб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виготовлення</a:t>
            </a:r>
            <a:r>
              <a:rPr lang="ru-RU" sz="2400" dirty="0">
                <a:latin typeface="Times New Roman" pitchFamily="18" charset="0"/>
                <a:cs typeface="Times New Roman" pitchFamily="18" charset="0"/>
              </a:rPr>
              <a:t>. А </a:t>
            </a:r>
            <a:r>
              <a:rPr lang="ru-RU" sz="2400" dirty="0" err="1">
                <a:latin typeface="Times New Roman" pitchFamily="18" charset="0"/>
                <a:cs typeface="Times New Roman" pitchFamily="18" charset="0"/>
              </a:rPr>
              <a:t>це</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вимагає</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від</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дитини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цілеспрямованого</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спостереження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осмислення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структурних</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елементів</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виробу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напруження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пам’яті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усвідомлення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самостійних</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дій</a:t>
            </a:r>
            <a:r>
              <a:rPr lang="ru-RU" sz="2400" dirty="0">
                <a:latin typeface="Times New Roman" pitchFamily="18" charset="0"/>
                <a:cs typeface="Times New Roman" pitchFamily="18" charset="0"/>
              </a:rPr>
              <a:t>.</a:t>
            </a:r>
            <a:br>
              <a:rPr lang="ru-RU" sz="2400" dirty="0">
                <a:latin typeface="Times New Roman" pitchFamily="18" charset="0"/>
                <a:cs typeface="Times New Roman" pitchFamily="18" charset="0"/>
              </a:rPr>
            </a:b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Різноманітні</a:t>
            </a:r>
            <a:r>
              <a:rPr lang="ru-RU" sz="2400" dirty="0" smtClean="0">
                <a:latin typeface="Times New Roman" pitchFamily="18" charset="0"/>
                <a:cs typeface="Times New Roman" pitchFamily="18" charset="0"/>
              </a:rPr>
              <a:t> </a:t>
            </a:r>
            <a:r>
              <a:rPr lang="ru-RU" sz="2400" dirty="0" err="1">
                <a:latin typeface="Times New Roman" pitchFamily="18" charset="0"/>
                <a:cs typeface="Times New Roman" pitchFamily="18" charset="0"/>
              </a:rPr>
              <a:t>матеріали</a:t>
            </a:r>
            <a:r>
              <a:rPr lang="ru-RU" sz="2400" dirty="0">
                <a:latin typeface="Times New Roman" pitchFamily="18" charset="0"/>
                <a:cs typeface="Times New Roman" pitchFamily="18" charset="0"/>
              </a:rPr>
              <a:t> та </a:t>
            </a:r>
            <a:r>
              <a:rPr lang="ru-RU" sz="2400" dirty="0" err="1">
                <a:latin typeface="Times New Roman" pitchFamily="18" charset="0"/>
                <a:cs typeface="Times New Roman" pitchFamily="18" charset="0"/>
              </a:rPr>
              <a:t>їхні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перетворення</a:t>
            </a:r>
            <a:r>
              <a:rPr lang="ru-RU" sz="2400" dirty="0">
                <a:latin typeface="Times New Roman" pitchFamily="18" charset="0"/>
                <a:cs typeface="Times New Roman" pitchFamily="18" charset="0"/>
              </a:rPr>
              <a:t> у </a:t>
            </a:r>
            <a:r>
              <a:rPr lang="ru-RU" sz="2400" dirty="0" err="1">
                <a:latin typeface="Times New Roman" pitchFamily="18" charset="0"/>
                <a:cs typeface="Times New Roman" pitchFamily="18" charset="0"/>
              </a:rPr>
              <a:t>вироби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цікаві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декоративні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форми</a:t>
            </a:r>
            <a:r>
              <a:rPr lang="ru-RU" sz="2400" dirty="0">
                <a:latin typeface="Times New Roman" pitchFamily="18" charset="0"/>
                <a:cs typeface="Times New Roman" pitchFamily="18" charset="0"/>
              </a:rPr>
              <a:t> і </a:t>
            </a:r>
            <a:r>
              <a:rPr lang="ru-RU" sz="2400" dirty="0" err="1">
                <a:latin typeface="Times New Roman" pitchFamily="18" charset="0"/>
                <a:cs typeface="Times New Roman" pitchFamily="18" charset="0"/>
              </a:rPr>
              <a:t>предмети</a:t>
            </a:r>
            <a:r>
              <a:rPr lang="ru-RU" sz="2400" dirty="0">
                <a:latin typeface="Times New Roman" pitchFamily="18" charset="0"/>
                <a:cs typeface="Times New Roman" pitchFamily="18" charset="0"/>
              </a:rPr>
              <a:t> – </a:t>
            </a:r>
            <a:r>
              <a:rPr lang="ru-RU" sz="2400" dirty="0" err="1">
                <a:latin typeface="Times New Roman" pitchFamily="18" charset="0"/>
                <a:cs typeface="Times New Roman" pitchFamily="18" charset="0"/>
              </a:rPr>
              <a:t>це</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благодатний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ґрунт</a:t>
            </a:r>
            <a:r>
              <a:rPr lang="ru-RU" sz="2400" dirty="0">
                <a:latin typeface="Times New Roman" pitchFamily="18" charset="0"/>
                <a:cs typeface="Times New Roman" pitchFamily="18" charset="0"/>
              </a:rPr>
              <a:t> для </a:t>
            </a:r>
            <a:r>
              <a:rPr lang="ru-RU" sz="2400" dirty="0" err="1">
                <a:latin typeface="Times New Roman" pitchFamily="18" charset="0"/>
                <a:cs typeface="Times New Roman" pitchFamily="18" charset="0"/>
              </a:rPr>
              <a:t>розвитку</a:t>
            </a:r>
            <a:r>
              <a:rPr lang="ru-RU" sz="2400" dirty="0">
                <a:latin typeface="Times New Roman" pitchFamily="18" charset="0"/>
                <a:cs typeface="Times New Roman" pitchFamily="18" charset="0"/>
              </a:rPr>
              <a:t> в </a:t>
            </a:r>
            <a:r>
              <a:rPr lang="ru-RU" sz="2400" dirty="0" err="1">
                <a:latin typeface="Times New Roman" pitchFamily="18" charset="0"/>
                <a:cs typeface="Times New Roman" pitchFamily="18" charset="0"/>
              </a:rPr>
              <a:t>малят</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здатності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естетично</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сприймати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дійсність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знаходити</a:t>
            </a:r>
            <a:r>
              <a:rPr lang="ru-RU" sz="2400" dirty="0">
                <a:latin typeface="Times New Roman" pitchFamily="18" charset="0"/>
                <a:cs typeface="Times New Roman" pitchFamily="18" charset="0"/>
              </a:rPr>
              <a:t> красу в </a:t>
            </a:r>
            <a:r>
              <a:rPr lang="ru-RU" sz="2400" dirty="0" err="1">
                <a:latin typeface="Times New Roman" pitchFamily="18" charset="0"/>
                <a:cs typeface="Times New Roman" pitchFamily="18" charset="0"/>
              </a:rPr>
              <a:t>довкіллі</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розвивати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художній</a:t>
            </a:r>
            <a:r>
              <a:rPr lang="ru-RU" sz="2400" dirty="0">
                <a:latin typeface="Times New Roman" pitchFamily="18" charset="0"/>
                <a:cs typeface="Times New Roman" pitchFamily="18" charset="0"/>
              </a:rPr>
              <a:t> смак та </a:t>
            </a:r>
            <a:r>
              <a:rPr lang="ru-RU" sz="2400" dirty="0" err="1">
                <a:latin typeface="Times New Roman" pitchFamily="18" charset="0"/>
                <a:cs typeface="Times New Roman" pitchFamily="18" charset="0"/>
              </a:rPr>
              <a:t>фантазію</a:t>
            </a:r>
            <a:r>
              <a:rPr lang="ru-RU" sz="2400" dirty="0">
                <a:latin typeface="Times New Roman" pitchFamily="18" charset="0"/>
                <a:cs typeface="Times New Roman" pitchFamily="18" charset="0"/>
              </a:rPr>
              <a:t>. У </a:t>
            </a:r>
            <a:r>
              <a:rPr lang="ru-RU" sz="2400" dirty="0" err="1">
                <a:latin typeface="Times New Roman" pitchFamily="18" charset="0"/>
                <a:cs typeface="Times New Roman" pitchFamily="18" charset="0"/>
              </a:rPr>
              <a:t>процесі</a:t>
            </a:r>
            <a:r>
              <a:rPr lang="ru-RU" sz="2400" dirty="0">
                <a:latin typeface="Times New Roman" pitchFamily="18" charset="0"/>
                <a:cs typeface="Times New Roman" pitchFamily="18" charset="0"/>
              </a:rPr>
              <a:t> занять </a:t>
            </a:r>
            <a:r>
              <a:rPr lang="ru-RU" sz="2400" dirty="0" err="1">
                <a:latin typeface="Times New Roman" pitchFamily="18" charset="0"/>
                <a:cs typeface="Times New Roman" pitchFamily="18" charset="0"/>
              </a:rPr>
              <a:t>формуються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норми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моральної</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поведінки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виховується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охайність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товариськість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доброзичливість</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працьовитість</a:t>
            </a:r>
            <a:r>
              <a:rPr lang="ru-RU" sz="2400" dirty="0">
                <a:latin typeface="Times New Roman" pitchFamily="18" charset="0"/>
                <a:cs typeface="Times New Roman" pitchFamily="18" charset="0"/>
              </a:rPr>
              <a:t>.  </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ru-RU" sz="2400" dirty="0">
                <a:latin typeface="Times New Roman" pitchFamily="18" charset="0"/>
                <a:cs typeface="Times New Roman" pitchFamily="18" charset="0"/>
              </a:rPr>
              <a:t>	</a:t>
            </a:r>
          </a:p>
        </p:txBody>
      </p:sp>
    </p:spTree>
    <p:extLst>
      <p:ext uri="{BB962C8B-B14F-4D97-AF65-F5344CB8AC3E}">
        <p14:creationId xmlns:p14="http://schemas.microsoft.com/office/powerpoint/2010/main" val="3698940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06690"/>
          </a:xfrm>
        </p:spPr>
        <p:txBody>
          <a:bodyPr>
            <a:noAutofit/>
          </a:bodyPr>
          <a:lstStyle/>
          <a:p>
            <a:pPr algn="just"/>
            <a:r>
              <a:rPr lang="ru-RU" sz="2000" dirty="0" smtClean="0">
                <a:latin typeface="Times New Roman" pitchFamily="18" charset="0"/>
                <a:cs typeface="Times New Roman" pitchFamily="18" charset="0"/>
              </a:rPr>
              <a:t>	На </a:t>
            </a:r>
            <a:r>
              <a:rPr lang="ru-RU" sz="2000" dirty="0" err="1">
                <a:latin typeface="Times New Roman" pitchFamily="18" charset="0"/>
                <a:cs typeface="Times New Roman" pitchFamily="18" charset="0"/>
              </a:rPr>
              <a:t>заняттях</a:t>
            </a:r>
            <a:r>
              <a:rPr lang="ru-RU" sz="2000" dirty="0">
                <a:latin typeface="Times New Roman" pitchFamily="18" charset="0"/>
                <a:cs typeface="Times New Roman" pitchFamily="18" charset="0"/>
              </a:rPr>
              <a:t> рекомендовано </a:t>
            </a:r>
            <a:r>
              <a:rPr lang="ru-RU" sz="2000" dirty="0" err="1">
                <a:latin typeface="Times New Roman" pitchFamily="18" charset="0"/>
                <a:cs typeface="Times New Roman" pitchFamily="18" charset="0"/>
              </a:rPr>
              <a:t>вводити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певного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ігрового</a:t>
            </a:r>
            <a:r>
              <a:rPr lang="ru-RU" sz="2000" dirty="0">
                <a:latin typeface="Times New Roman" pitchFamily="18" charset="0"/>
                <a:cs typeface="Times New Roman" pitchFamily="18" charset="0"/>
              </a:rPr>
              <a:t> персонажа, </a:t>
            </a:r>
            <a:r>
              <a:rPr lang="ru-RU" sz="2000" dirty="0" err="1">
                <a:latin typeface="Times New Roman" pitchFamily="18" charset="0"/>
                <a:cs typeface="Times New Roman" pitchFamily="18" charset="0"/>
              </a:rPr>
              <a:t>який</a:t>
            </a:r>
            <a:r>
              <a:rPr lang="ru-RU" sz="2000" dirty="0">
                <a:latin typeface="Times New Roman" pitchFamily="18" charset="0"/>
                <a:cs typeface="Times New Roman" pitchFamily="18" charset="0"/>
              </a:rPr>
              <a:t> приходить до </a:t>
            </a:r>
            <a:r>
              <a:rPr lang="ru-RU" sz="2000" dirty="0" err="1">
                <a:latin typeface="Times New Roman" pitchFamily="18" charset="0"/>
                <a:cs typeface="Times New Roman" pitchFamily="18" charset="0"/>
              </a:rPr>
              <a:t>дітей</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пропонує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їм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різні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завдання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оцінює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успіхи</a:t>
            </a:r>
            <a:r>
              <a:rPr lang="ru-RU" sz="2000" dirty="0">
                <a:latin typeface="Times New Roman" pitchFamily="18" charset="0"/>
                <a:cs typeface="Times New Roman" pitchFamily="18" charset="0"/>
              </a:rPr>
              <a:t>, проводить </a:t>
            </a:r>
            <a:r>
              <a:rPr lang="ru-RU" sz="2000" dirty="0" err="1">
                <a:latin typeface="Times New Roman" pitchFamily="18" charset="0"/>
                <a:cs typeface="Times New Roman" pitchFamily="18" charset="0"/>
              </a:rPr>
              <a:t>ігри</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Поява</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ігрового</a:t>
            </a:r>
            <a:r>
              <a:rPr lang="ru-RU" sz="2000" dirty="0">
                <a:latin typeface="Times New Roman" pitchFamily="18" charset="0"/>
                <a:cs typeface="Times New Roman" pitchFamily="18" charset="0"/>
              </a:rPr>
              <a:t> персонажа </a:t>
            </a:r>
            <a:r>
              <a:rPr lang="ru-RU" sz="2000" dirty="0" err="1">
                <a:latin typeface="Times New Roman" pitchFamily="18" charset="0"/>
                <a:cs typeface="Times New Roman" pitchFamily="18" charset="0"/>
              </a:rPr>
              <a:t>дивує</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захоплює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дітей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викликає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прагнення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допомогти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йому</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виручити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виконати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його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доручення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або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прохання</a:t>
            </a:r>
            <a:r>
              <a:rPr lang="ru-RU" sz="2000" dirty="0">
                <a:latin typeface="Times New Roman" pitchFamily="18" charset="0"/>
                <a:cs typeface="Times New Roman" pitchFamily="18" charset="0"/>
              </a:rPr>
              <a:t>. Персонаж </a:t>
            </a:r>
            <a:r>
              <a:rPr lang="ru-RU" sz="2000" dirty="0" err="1">
                <a:latin typeface="Times New Roman" pitchFamily="18" charset="0"/>
                <a:cs typeface="Times New Roman" pitchFamily="18" charset="0"/>
              </a:rPr>
              <a:t>може</a:t>
            </a:r>
            <a:r>
              <a:rPr lang="ru-RU" sz="2000" dirty="0">
                <a:latin typeface="Times New Roman" pitchFamily="18" charset="0"/>
                <a:cs typeface="Times New Roman" pitchFamily="18" charset="0"/>
              </a:rPr>
              <a:t> бути </a:t>
            </a:r>
            <a:r>
              <a:rPr lang="ru-RU" sz="2000" dirty="0" err="1">
                <a:latin typeface="Times New Roman" pitchFamily="18" charset="0"/>
                <a:cs typeface="Times New Roman" pitchFamily="18" charset="0"/>
              </a:rPr>
              <a:t>присутній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під</a:t>
            </a:r>
            <a:r>
              <a:rPr lang="ru-RU" sz="2000" dirty="0">
                <a:latin typeface="Times New Roman" pitchFamily="18" charset="0"/>
                <a:cs typeface="Times New Roman" pitchFamily="18" charset="0"/>
              </a:rPr>
              <a:t> час </a:t>
            </a:r>
            <a:r>
              <a:rPr lang="ru-RU" sz="2000" dirty="0" err="1">
                <a:latin typeface="Times New Roman" pitchFamily="18" charset="0"/>
                <a:cs typeface="Times New Roman" pitchFamily="18" charset="0"/>
              </a:rPr>
              <a:t>виконання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завдання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Оцінка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діяльності</a:t>
            </a:r>
            <a:r>
              <a:rPr lang="ru-RU" sz="2000" dirty="0">
                <a:latin typeface="Times New Roman" pitchFamily="18" charset="0"/>
                <a:cs typeface="Times New Roman" pitchFamily="18" charset="0"/>
              </a:rPr>
              <a:t> і </a:t>
            </a:r>
            <a:r>
              <a:rPr lang="ru-RU" sz="2000" dirty="0" err="1">
                <a:latin typeface="Times New Roman" pitchFamily="18" charset="0"/>
                <a:cs typeface="Times New Roman" pitchFamily="18" charset="0"/>
              </a:rPr>
              <a:t>безпосередніх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результатів</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праці</a:t>
            </a:r>
            <a:r>
              <a:rPr lang="ru-RU" sz="2000" dirty="0">
                <a:latin typeface="Times New Roman" pitchFamily="18" charset="0"/>
                <a:cs typeface="Times New Roman" pitchFamily="18" charset="0"/>
              </a:rPr>
              <a:t> з </a:t>
            </a:r>
            <a:r>
              <a:rPr lang="ru-RU" sz="2000" dirty="0" err="1">
                <a:latin typeface="Times New Roman" pitchFamily="18" charset="0"/>
                <a:cs typeface="Times New Roman" pitchFamily="18" charset="0"/>
              </a:rPr>
              <a:t>вуст</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казкового</a:t>
            </a:r>
            <a:r>
              <a:rPr lang="ru-RU" sz="2000" dirty="0">
                <a:latin typeface="Times New Roman" pitchFamily="18" charset="0"/>
                <a:cs typeface="Times New Roman" pitchFamily="18" charset="0"/>
              </a:rPr>
              <a:t> героя </a:t>
            </a:r>
            <a:r>
              <a:rPr lang="ru-RU" sz="2000" dirty="0" err="1">
                <a:latin typeface="Times New Roman" pitchFamily="18" charset="0"/>
                <a:cs typeface="Times New Roman" pitchFamily="18" charset="0"/>
              </a:rPr>
              <a:t>бажана</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зрозуміла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дітям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дошкільного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віку</a:t>
            </a:r>
            <a:r>
              <a:rPr lang="ru-RU" sz="2000" dirty="0">
                <a:latin typeface="Times New Roman" pitchFamily="18" charset="0"/>
                <a:cs typeface="Times New Roman" pitchFamily="18" charset="0"/>
              </a:rPr>
              <a:t>. Герой </a:t>
            </a:r>
            <a:r>
              <a:rPr lang="ru-RU" sz="2000" dirty="0" err="1">
                <a:latin typeface="Times New Roman" pitchFamily="18" charset="0"/>
                <a:cs typeface="Times New Roman" pitchFamily="18" charset="0"/>
              </a:rPr>
              <a:t>завжди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вдячний</a:t>
            </a:r>
            <a:r>
              <a:rPr lang="ru-RU" sz="2000" dirty="0">
                <a:latin typeface="Times New Roman" pitchFamily="18" charset="0"/>
                <a:cs typeface="Times New Roman" pitchFamily="18" charset="0"/>
              </a:rPr>
              <a:t> за </a:t>
            </a:r>
            <a:r>
              <a:rPr lang="ru-RU" sz="2000" dirty="0" err="1">
                <a:latin typeface="Times New Roman" pitchFamily="18" charset="0"/>
                <a:cs typeface="Times New Roman" pitchFamily="18" charset="0"/>
              </a:rPr>
              <a:t>надану</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допомогу</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уважний</a:t>
            </a:r>
            <a:r>
              <a:rPr lang="ru-RU" sz="2000" dirty="0">
                <a:latin typeface="Times New Roman" pitchFamily="18" charset="0"/>
                <a:cs typeface="Times New Roman" pitchFamily="18" charset="0"/>
              </a:rPr>
              <a:t> до кожного </a:t>
            </a:r>
            <a:r>
              <a:rPr lang="ru-RU" sz="2000" dirty="0" err="1">
                <a:latin typeface="Times New Roman" pitchFamily="18" charset="0"/>
                <a:cs typeface="Times New Roman" pitchFamily="18" charset="0"/>
              </a:rPr>
              <a:t>малюка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викликає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емоційний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відгук</a:t>
            </a:r>
            <a:r>
              <a:rPr lang="ru-RU" sz="2000" dirty="0">
                <a:latin typeface="Times New Roman" pitchFamily="18" charset="0"/>
                <a:cs typeface="Times New Roman" pitchFamily="18" charset="0"/>
              </a:rPr>
              <a:t> і </a:t>
            </a:r>
            <a:r>
              <a:rPr lang="ru-RU" sz="2000" dirty="0" err="1">
                <a:latin typeface="Times New Roman" pitchFamily="18" charset="0"/>
                <a:cs typeface="Times New Roman" pitchFamily="18" charset="0"/>
              </a:rPr>
              <a:t>бажання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зустрітися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знову</a:t>
            </a:r>
            <a:r>
              <a:rPr lang="ru-RU" sz="2000" dirty="0">
                <a:latin typeface="Times New Roman" pitchFamily="18" charset="0"/>
                <a:cs typeface="Times New Roman" pitchFamily="18" charset="0"/>
              </a:rPr>
              <a:t>.</a:t>
            </a:r>
            <a:br>
              <a:rPr lang="ru-RU" sz="2000" dirty="0">
                <a:latin typeface="Times New Roman" pitchFamily="18" charset="0"/>
                <a:cs typeface="Times New Roman" pitchFamily="18" charset="0"/>
              </a:rPr>
            </a:b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Необхідним</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засобом</a:t>
            </a:r>
            <a:r>
              <a:rPr lang="ru-RU" sz="2000" dirty="0">
                <a:latin typeface="Times New Roman" pitchFamily="18" charset="0"/>
                <a:cs typeface="Times New Roman" pitchFamily="18" charset="0"/>
              </a:rPr>
              <a:t> є </a:t>
            </a:r>
            <a:r>
              <a:rPr lang="ru-RU" sz="2000" dirty="0" err="1">
                <a:latin typeface="Times New Roman" pitchFamily="18" charset="0"/>
                <a:cs typeface="Times New Roman" pitchFamily="18" charset="0"/>
              </a:rPr>
              <a:t>використання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інформаційно-комп’ютерних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технологій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Це</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викликає</a:t>
            </a:r>
            <a:r>
              <a:rPr lang="ru-RU" sz="2000" dirty="0">
                <a:latin typeface="Times New Roman" pitchFamily="18" charset="0"/>
                <a:cs typeface="Times New Roman" pitchFamily="18" charset="0"/>
              </a:rPr>
              <a:t> у  </a:t>
            </a:r>
            <a:r>
              <a:rPr lang="ru-RU" sz="2000" dirty="0" err="1">
                <a:latin typeface="Times New Roman" pitchFamily="18" charset="0"/>
                <a:cs typeface="Times New Roman" pitchFamily="18" charset="0"/>
              </a:rPr>
              <a:t>дошкільників</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жвавий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інтерес</a:t>
            </a:r>
            <a:r>
              <a:rPr lang="ru-RU" sz="2000" dirty="0">
                <a:latin typeface="Times New Roman" pitchFamily="18" charset="0"/>
                <a:cs typeface="Times New Roman" pitchFamily="18" charset="0"/>
              </a:rPr>
              <a:t>, є </a:t>
            </a:r>
            <a:r>
              <a:rPr lang="ru-RU" sz="2000" dirty="0" err="1">
                <a:latin typeface="Times New Roman" pitchFamily="18" charset="0"/>
                <a:cs typeface="Times New Roman" pitchFamily="18" charset="0"/>
              </a:rPr>
              <a:t>прекрасним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наочним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посібником</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демонстраційним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матеріалом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що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сприяє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гарній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результативності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освітнього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процесу</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Використання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комп’ютерних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засобів</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навчання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також</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допомагає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розвивати</a:t>
            </a:r>
            <a:r>
              <a:rPr lang="ru-RU" sz="2000" dirty="0">
                <a:latin typeface="Times New Roman" pitchFamily="18" charset="0"/>
                <a:cs typeface="Times New Roman" pitchFamily="18" charset="0"/>
              </a:rPr>
              <a:t> в </a:t>
            </a:r>
            <a:r>
              <a:rPr lang="ru-RU" sz="2000" dirty="0" err="1">
                <a:latin typeface="Times New Roman" pitchFamily="18" charset="0"/>
                <a:cs typeface="Times New Roman" pitchFamily="18" charset="0"/>
              </a:rPr>
              <a:t>малюків</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допитливість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зібраність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зосередженість</a:t>
            </a:r>
            <a:r>
              <a:rPr lang="ru-RU" sz="2000" dirty="0">
                <a:latin typeface="Times New Roman" pitchFamily="18" charset="0"/>
                <a:cs typeface="Times New Roman" pitchFamily="18" charset="0"/>
              </a:rPr>
              <a:t>. </a:t>
            </a:r>
            <a:br>
              <a:rPr lang="ru-RU" sz="2000" dirty="0">
                <a:latin typeface="Times New Roman" pitchFamily="18" charset="0"/>
                <a:cs typeface="Times New Roman" pitchFamily="18" charset="0"/>
              </a:rPr>
            </a:b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Музика</a:t>
            </a:r>
            <a:r>
              <a:rPr lang="ru-RU" sz="2000" dirty="0" smtClean="0">
                <a:latin typeface="Times New Roman" pitchFamily="18" charset="0"/>
                <a:cs typeface="Times New Roman" pitchFamily="18" charset="0"/>
              </a:rPr>
              <a:t> </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бажана</a:t>
            </a:r>
            <a:r>
              <a:rPr lang="ru-RU" sz="2000" dirty="0">
                <a:latin typeface="Times New Roman" pitchFamily="18" charset="0"/>
                <a:cs typeface="Times New Roman" pitchFamily="18" charset="0"/>
              </a:rPr>
              <a:t> гостя на </a:t>
            </a:r>
            <a:r>
              <a:rPr lang="ru-RU" sz="2000" dirty="0" err="1">
                <a:latin typeface="Times New Roman" pitchFamily="18" charset="0"/>
                <a:cs typeface="Times New Roman" pitchFamily="18" charset="0"/>
              </a:rPr>
              <a:t>бінарних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заняттях</a:t>
            </a:r>
            <a:r>
              <a:rPr lang="ru-RU" sz="2000" dirty="0">
                <a:latin typeface="Times New Roman" pitchFamily="18" charset="0"/>
                <a:cs typeface="Times New Roman" pitchFamily="18" charset="0"/>
              </a:rPr>
              <a:t>. Вона </a:t>
            </a:r>
            <a:r>
              <a:rPr lang="ru-RU" sz="2000" dirty="0" err="1">
                <a:latin typeface="Times New Roman" pitchFamily="18" charset="0"/>
                <a:cs typeface="Times New Roman" pitchFamily="18" charset="0"/>
              </a:rPr>
              <a:t>допомагає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створити</a:t>
            </a:r>
            <a:r>
              <a:rPr lang="ru-RU" sz="2000" dirty="0">
                <a:latin typeface="Times New Roman" pitchFamily="18" charset="0"/>
                <a:cs typeface="Times New Roman" pitchFamily="18" charset="0"/>
              </a:rPr>
              <a:t> свято </a:t>
            </a:r>
            <a:r>
              <a:rPr lang="ru-RU" sz="2000" dirty="0" err="1">
                <a:latin typeface="Times New Roman" pitchFamily="18" charset="0"/>
                <a:cs typeface="Times New Roman" pitchFamily="18" charset="0"/>
              </a:rPr>
              <a:t>краси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надати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сприйманню</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емоційності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зароджує</a:t>
            </a:r>
            <a:r>
              <a:rPr lang="ru-RU" sz="2000" dirty="0">
                <a:latin typeface="Times New Roman" pitchFamily="18" charset="0"/>
                <a:cs typeface="Times New Roman" pitchFamily="18" charset="0"/>
              </a:rPr>
              <a:t> в </a:t>
            </a:r>
            <a:r>
              <a:rPr lang="ru-RU" sz="2000" dirty="0" err="1">
                <a:latin typeface="Times New Roman" pitchFamily="18" charset="0"/>
                <a:cs typeface="Times New Roman" pitchFamily="18" charset="0"/>
              </a:rPr>
              <a:t>дітей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натхнення</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бажання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творити</a:t>
            </a:r>
            <a:r>
              <a:rPr lang="ru-RU" sz="2000" dirty="0">
                <a:latin typeface="Times New Roman" pitchFamily="18" charset="0"/>
                <a:cs typeface="Times New Roman" pitchFamily="18" charset="0"/>
              </a:rPr>
              <a:t>.</a:t>
            </a:r>
            <a:br>
              <a:rPr lang="ru-RU" sz="2000" dirty="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530196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solidFill>
                  <a:srgbClr val="7030A0"/>
                </a:solidFill>
                <a:latin typeface="Times New Roman" pitchFamily="18" charset="0"/>
                <a:cs typeface="Times New Roman" pitchFamily="18" charset="0"/>
              </a:rPr>
              <a:t>Висновок</a:t>
            </a:r>
            <a:r>
              <a:rPr lang="ru-RU" b="1" dirty="0">
                <a:solidFill>
                  <a:srgbClr val="7030A0"/>
                </a:solidFill>
                <a:latin typeface="Times New Roman" pitchFamily="18" charset="0"/>
                <a:cs typeface="Times New Roman" pitchFamily="18" charset="0"/>
              </a:rPr>
              <a:t>. </a:t>
            </a:r>
          </a:p>
        </p:txBody>
      </p:sp>
      <p:sp>
        <p:nvSpPr>
          <p:cNvPr id="3" name="Объект 2"/>
          <p:cNvSpPr>
            <a:spLocks noGrp="1"/>
          </p:cNvSpPr>
          <p:nvPr>
            <p:ph idx="1"/>
          </p:nvPr>
        </p:nvSpPr>
        <p:spPr/>
        <p:txBody>
          <a:bodyPr>
            <a:normAutofit/>
          </a:bodyPr>
          <a:lstStyle/>
          <a:p>
            <a:pPr algn="just"/>
            <a:r>
              <a:rPr lang="ru-RU" sz="2000" dirty="0" err="1" smtClean="0">
                <a:latin typeface="Times New Roman" pitchFamily="18" charset="0"/>
                <a:cs typeface="Times New Roman" pitchFamily="18" charset="0"/>
              </a:rPr>
              <a:t>Отже</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можна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зробити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висновок</a:t>
            </a:r>
            <a:r>
              <a:rPr lang="ru-RU" sz="2000" dirty="0">
                <a:latin typeface="Times New Roman" pitchFamily="18" charset="0"/>
                <a:cs typeface="Times New Roman" pitchFamily="18" charset="0"/>
              </a:rPr>
              <a:t> про те, </a:t>
            </a:r>
            <a:r>
              <a:rPr lang="ru-RU" sz="2000" dirty="0" err="1">
                <a:latin typeface="Times New Roman" pitchFamily="18" charset="0"/>
                <a:cs typeface="Times New Roman" pitchFamily="18" charset="0"/>
              </a:rPr>
              <a:t>що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бінарне</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заняття</a:t>
            </a:r>
            <a:r>
              <a:rPr lang="ru-RU" sz="2000" dirty="0">
                <a:latin typeface="Times New Roman" pitchFamily="18" charset="0"/>
                <a:cs typeface="Times New Roman" pitchFamily="18" charset="0"/>
              </a:rPr>
              <a:t> як </a:t>
            </a:r>
            <a:r>
              <a:rPr lang="ru-RU" sz="2000" dirty="0" err="1">
                <a:latin typeface="Times New Roman" pitchFamily="18" charset="0"/>
                <a:cs typeface="Times New Roman" pitchFamily="18" charset="0"/>
              </a:rPr>
              <a:t>нетрадиційна</a:t>
            </a:r>
            <a:r>
              <a:rPr lang="ru-RU" sz="2000" dirty="0">
                <a:latin typeface="Times New Roman" pitchFamily="18" charset="0"/>
                <a:cs typeface="Times New Roman" pitchFamily="18" charset="0"/>
              </a:rPr>
              <a:t> форма </a:t>
            </a:r>
            <a:r>
              <a:rPr lang="ru-RU" sz="2000" dirty="0" err="1">
                <a:latin typeface="Times New Roman" pitchFamily="18" charset="0"/>
                <a:cs typeface="Times New Roman" pitchFamily="18" charset="0"/>
              </a:rPr>
              <a:t>організації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навчання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дітей</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дошкільного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віку</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забезпечує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комфортність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дає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можливість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отримання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дітьми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задоволення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від</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сумісної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діяльності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педагогів</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дітей</a:t>
            </a:r>
            <a:r>
              <a:rPr lang="ru-RU" sz="2000" dirty="0">
                <a:latin typeface="Times New Roman" pitchFamily="18" charset="0"/>
                <a:cs typeface="Times New Roman" pitchFamily="18" charset="0"/>
              </a:rPr>
              <a:t> через </a:t>
            </a:r>
            <a:r>
              <a:rPr lang="ru-RU" sz="2000" dirty="0" err="1">
                <a:latin typeface="Times New Roman" pitchFamily="18" charset="0"/>
                <a:cs typeface="Times New Roman" pitchFamily="18" charset="0"/>
              </a:rPr>
              <a:t>гру</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практичні</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посилює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зацікавленість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дітей</a:t>
            </a:r>
            <a:r>
              <a:rPr lang="ru-RU" sz="2000" dirty="0">
                <a:latin typeface="Times New Roman" pitchFamily="18" charset="0"/>
                <a:cs typeface="Times New Roman" pitchFamily="18" charset="0"/>
              </a:rPr>
              <a:t> темою, </a:t>
            </a:r>
            <a:r>
              <a:rPr lang="ru-RU" sz="2000" dirty="0" err="1">
                <a:latin typeface="Times New Roman" pitchFamily="18" charset="0"/>
                <a:cs typeface="Times New Roman" pitchFamily="18" charset="0"/>
              </a:rPr>
              <a:t>покращує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якість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засвоєння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знань</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вмінь</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err="1" smtClean="0">
                <a:latin typeface="Times New Roman" pitchFamily="18" charset="0"/>
                <a:cs typeface="Times New Roman" pitchFamily="18" charset="0"/>
              </a:rPr>
              <a:t>Бінарні</a:t>
            </a:r>
            <a:r>
              <a:rPr lang="ru-RU" sz="2000" dirty="0" smtClean="0">
                <a:latin typeface="Times New Roman" pitchFamily="18" charset="0"/>
                <a:cs typeface="Times New Roman" pitchFamily="18" charset="0"/>
              </a:rPr>
              <a:t> </a:t>
            </a:r>
            <a:r>
              <a:rPr lang="ru-RU" sz="2000" dirty="0" err="1">
                <a:latin typeface="Times New Roman" pitchFamily="18" charset="0"/>
                <a:cs typeface="Times New Roman" pitchFamily="18" charset="0"/>
              </a:rPr>
              <a:t>заняття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це</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засіб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формування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мовленнєвої</a:t>
            </a:r>
            <a:r>
              <a:rPr lang="ru-RU" sz="2000" dirty="0">
                <a:latin typeface="Times New Roman" pitchFamily="18" charset="0"/>
                <a:cs typeface="Times New Roman" pitchFamily="18" charset="0"/>
              </a:rPr>
              <a:t> та </a:t>
            </a:r>
            <a:r>
              <a:rPr lang="ru-RU" sz="2000" dirty="0" err="1">
                <a:latin typeface="Times New Roman" pitchFamily="18" charset="0"/>
                <a:cs typeface="Times New Roman" pitchFamily="18" charset="0"/>
              </a:rPr>
              <a:t>художньо</a:t>
            </a:r>
            <a:r>
              <a:rPr lang="ru-RU" sz="2000" dirty="0">
                <a:latin typeface="Times New Roman" pitchFamily="18" charset="0"/>
                <a:cs typeface="Times New Roman" pitchFamily="18" charset="0"/>
              </a:rPr>
              <a:t> – </a:t>
            </a:r>
            <a:r>
              <a:rPr lang="ru-RU" sz="2000" dirty="0" err="1">
                <a:latin typeface="Times New Roman" pitchFamily="18" charset="0"/>
                <a:cs typeface="Times New Roman" pitchFamily="18" charset="0"/>
              </a:rPr>
              <a:t>творчої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діяльності</a:t>
            </a:r>
            <a:r>
              <a:rPr lang="ru-RU" sz="2000" dirty="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just"/>
            <a:r>
              <a:rPr lang="ru-RU" sz="2000" dirty="0" err="1" smtClean="0">
                <a:latin typeface="Times New Roman" pitchFamily="18" charset="0"/>
                <a:cs typeface="Times New Roman" pitchFamily="18" charset="0"/>
              </a:rPr>
              <a:t>Після</a:t>
            </a:r>
            <a:r>
              <a:rPr lang="ru-RU" sz="2000" dirty="0" smtClean="0">
                <a:latin typeface="Times New Roman" pitchFamily="18" charset="0"/>
                <a:cs typeface="Times New Roman" pitchFamily="18" charset="0"/>
              </a:rPr>
              <a:t> </a:t>
            </a:r>
            <a:r>
              <a:rPr lang="ru-RU" sz="2000" dirty="0">
                <a:latin typeface="Times New Roman" pitchFamily="18" charset="0"/>
                <a:cs typeface="Times New Roman" pitchFamily="18" charset="0"/>
              </a:rPr>
              <a:t>таких занять </a:t>
            </a:r>
            <a:r>
              <a:rPr lang="ru-RU" sz="2000" dirty="0" err="1">
                <a:latin typeface="Times New Roman" pitchFamily="18" charset="0"/>
                <a:cs typeface="Times New Roman" pitchFamily="18" charset="0"/>
              </a:rPr>
              <a:t>активізується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емоційна</a:t>
            </a:r>
            <a:r>
              <a:rPr lang="ru-RU" sz="2000" dirty="0">
                <a:latin typeface="Times New Roman" pitchFamily="18" charset="0"/>
                <a:cs typeface="Times New Roman" pitchFamily="18" charset="0"/>
              </a:rPr>
              <a:t> і </a:t>
            </a:r>
            <a:r>
              <a:rPr lang="ru-RU" sz="2000" dirty="0" err="1">
                <a:latin typeface="Times New Roman" pitchFamily="18" charset="0"/>
                <a:cs typeface="Times New Roman" pitchFamily="18" charset="0"/>
              </a:rPr>
              <a:t>логічна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пам'ять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інтенсивніше</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працює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увага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що</a:t>
            </a:r>
            <a:r>
              <a:rPr lang="ru-RU" sz="2000" dirty="0">
                <a:latin typeface="Times New Roman" pitchFamily="18" charset="0"/>
                <a:cs typeface="Times New Roman" pitchFamily="18" charset="0"/>
              </a:rPr>
              <a:t> є </a:t>
            </a:r>
            <a:r>
              <a:rPr lang="ru-RU" sz="2000" dirty="0" err="1">
                <a:latin typeface="Times New Roman" pitchFamily="18" charset="0"/>
                <a:cs typeface="Times New Roman" pitchFamily="18" charset="0"/>
              </a:rPr>
              <a:t>важливим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етапом</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формування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мислення</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Досвід</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показує</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що</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підготовка</a:t>
            </a:r>
            <a:r>
              <a:rPr lang="ru-RU" sz="2000" dirty="0">
                <a:latin typeface="Times New Roman" pitchFamily="18" charset="0"/>
                <a:cs typeface="Times New Roman" pitchFamily="18" charset="0"/>
              </a:rPr>
              <a:t> і </a:t>
            </a:r>
            <a:r>
              <a:rPr lang="ru-RU" sz="2000" dirty="0" err="1">
                <a:latin typeface="Times New Roman" pitchFamily="18" charset="0"/>
                <a:cs typeface="Times New Roman" pitchFamily="18" charset="0"/>
              </a:rPr>
              <a:t>проведення</a:t>
            </a:r>
            <a:r>
              <a:rPr lang="ru-RU" sz="2000" dirty="0">
                <a:latin typeface="Times New Roman" pitchFamily="18" charset="0"/>
                <a:cs typeface="Times New Roman" pitchFamily="18" charset="0"/>
              </a:rPr>
              <a:t> таких занять </a:t>
            </a:r>
            <a:r>
              <a:rPr lang="ru-RU" sz="2000" dirty="0" err="1">
                <a:latin typeface="Times New Roman" pitchFamily="18" charset="0"/>
                <a:cs typeface="Times New Roman" pitchFamily="18" charset="0"/>
              </a:rPr>
              <a:t>сприяють</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удосконаленню</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професійних</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компетенції</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вихователя</a:t>
            </a:r>
            <a:r>
              <a:rPr lang="ru-RU" sz="2000" dirty="0">
                <a:latin typeface="Times New Roman" pitchFamily="18" charset="0"/>
                <a:cs typeface="Times New Roman" pitchFamily="18" charset="0"/>
              </a:rPr>
              <a:t>.</a:t>
            </a:r>
          </a:p>
        </p:txBody>
      </p:sp>
    </p:spTree>
    <p:extLst>
      <p:ext uri="{BB962C8B-B14F-4D97-AF65-F5344CB8AC3E}">
        <p14:creationId xmlns:p14="http://schemas.microsoft.com/office/powerpoint/2010/main" val="3834776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solidFill>
                  <a:srgbClr val="7030A0"/>
                </a:solidFill>
                <a:latin typeface="Times New Roman" pitchFamily="18" charset="0"/>
                <a:cs typeface="Times New Roman" pitchFamily="18" charset="0"/>
              </a:rPr>
              <a:t>Список </a:t>
            </a:r>
            <a:r>
              <a:rPr lang="ru-RU" b="1" dirty="0" err="1">
                <a:solidFill>
                  <a:srgbClr val="7030A0"/>
                </a:solidFill>
                <a:latin typeface="Times New Roman" pitchFamily="18" charset="0"/>
                <a:cs typeface="Times New Roman" pitchFamily="18" charset="0"/>
              </a:rPr>
              <a:t>використаних</a:t>
            </a:r>
            <a:r>
              <a:rPr lang="ru-RU" b="1" dirty="0">
                <a:solidFill>
                  <a:srgbClr val="7030A0"/>
                </a:solidFill>
                <a:latin typeface="Times New Roman" pitchFamily="18" charset="0"/>
                <a:cs typeface="Times New Roman" pitchFamily="18" charset="0"/>
              </a:rPr>
              <a:t> </a:t>
            </a:r>
            <a:r>
              <a:rPr lang="ru-RU" b="1" dirty="0" err="1">
                <a:solidFill>
                  <a:srgbClr val="7030A0"/>
                </a:solidFill>
                <a:latin typeface="Times New Roman" pitchFamily="18" charset="0"/>
                <a:cs typeface="Times New Roman" pitchFamily="18" charset="0"/>
              </a:rPr>
              <a:t>джерел</a:t>
            </a:r>
            <a:r>
              <a:rPr lang="ru-RU" b="1" dirty="0">
                <a:solidFill>
                  <a:srgbClr val="7030A0"/>
                </a:solidFill>
                <a:latin typeface="Times New Roman" pitchFamily="18" charset="0"/>
                <a:cs typeface="Times New Roman" pitchFamily="18" charset="0"/>
              </a:rPr>
              <a:t/>
            </a:r>
            <a:br>
              <a:rPr lang="ru-RU" b="1" dirty="0">
                <a:solidFill>
                  <a:srgbClr val="7030A0"/>
                </a:solidFill>
                <a:latin typeface="Times New Roman" pitchFamily="18" charset="0"/>
                <a:cs typeface="Times New Roman" pitchFamily="18" charset="0"/>
              </a:rPr>
            </a:br>
            <a:endParaRPr lang="ru-RU" b="1" dirty="0">
              <a:solidFill>
                <a:srgbClr val="7030A0"/>
              </a:solidFill>
              <a:latin typeface="Times New Roman" pitchFamily="18" charset="0"/>
              <a:cs typeface="Times New Roman" pitchFamily="18" charset="0"/>
            </a:endParaRPr>
          </a:p>
        </p:txBody>
      </p:sp>
      <p:sp>
        <p:nvSpPr>
          <p:cNvPr id="3" name="Объект 2"/>
          <p:cNvSpPr>
            <a:spLocks noGrp="1"/>
          </p:cNvSpPr>
          <p:nvPr>
            <p:ph idx="1"/>
          </p:nvPr>
        </p:nvSpPr>
        <p:spPr/>
        <p:txBody>
          <a:bodyPr>
            <a:normAutofit/>
          </a:bodyPr>
          <a:lstStyle/>
          <a:p>
            <a:r>
              <a:rPr lang="ru-RU" sz="2000" dirty="0" smtClean="0">
                <a:cs typeface="Traditional Arabic" pitchFamily="18" charset="-78"/>
              </a:rPr>
              <a:t>1</a:t>
            </a:r>
            <a:r>
              <a:rPr lang="ru-RU" sz="2000" dirty="0">
                <a:cs typeface="Traditional Arabic" pitchFamily="18" charset="-78"/>
              </a:rPr>
              <a:t>.	</a:t>
            </a:r>
            <a:r>
              <a:rPr lang="ru-RU" sz="2000" dirty="0" err="1">
                <a:cs typeface="Traditional Arabic" pitchFamily="18" charset="-78"/>
              </a:rPr>
              <a:t>Богуш</a:t>
            </a:r>
            <a:r>
              <a:rPr lang="ru-RU" sz="2000" dirty="0">
                <a:cs typeface="Traditional Arabic" pitchFamily="18" charset="-78"/>
              </a:rPr>
              <a:t> А., </a:t>
            </a:r>
            <a:r>
              <a:rPr lang="ru-RU" sz="2000" dirty="0" err="1">
                <a:cs typeface="Traditional Arabic" pitchFamily="18" charset="-78"/>
              </a:rPr>
              <a:t>Гавриш</a:t>
            </a:r>
            <a:r>
              <a:rPr lang="ru-RU" sz="2000" dirty="0">
                <a:cs typeface="Traditional Arabic" pitchFamily="18" charset="-78"/>
              </a:rPr>
              <a:t> Н., Котик Т. Методика </a:t>
            </a:r>
            <a:r>
              <a:rPr lang="ru-RU" sz="2000" dirty="0" err="1">
                <a:cs typeface="Traditional Arabic" pitchFamily="18" charset="-78"/>
              </a:rPr>
              <a:t>організації</a:t>
            </a:r>
            <a:r>
              <a:rPr lang="ru-RU" sz="2000" dirty="0">
                <a:cs typeface="Traditional Arabic" pitchFamily="18" charset="-78"/>
              </a:rPr>
              <a:t> </a:t>
            </a:r>
            <a:r>
              <a:rPr lang="ru-RU" sz="2000" dirty="0" err="1">
                <a:cs typeface="Traditional Arabic" pitchFamily="18" charset="-78"/>
              </a:rPr>
              <a:t>художньо-мовленнєвої</a:t>
            </a:r>
            <a:r>
              <a:rPr lang="ru-RU" sz="2000" dirty="0">
                <a:cs typeface="Traditional Arabic" pitchFamily="18" charset="-78"/>
              </a:rPr>
              <a:t> </a:t>
            </a:r>
            <a:r>
              <a:rPr lang="ru-RU" sz="2000" dirty="0" err="1">
                <a:cs typeface="Traditional Arabic" pitchFamily="18" charset="-78"/>
              </a:rPr>
              <a:t>діяльності</a:t>
            </a:r>
            <a:r>
              <a:rPr lang="ru-RU" sz="2000" dirty="0">
                <a:cs typeface="Traditional Arabic" pitchFamily="18" charset="-78"/>
              </a:rPr>
              <a:t> </a:t>
            </a:r>
            <a:r>
              <a:rPr lang="ru-RU" sz="2000" dirty="0" err="1">
                <a:cs typeface="Traditional Arabic" pitchFamily="18" charset="-78"/>
              </a:rPr>
              <a:t>дітей</a:t>
            </a:r>
            <a:r>
              <a:rPr lang="ru-RU" sz="2000" dirty="0">
                <a:cs typeface="Traditional Arabic" pitchFamily="18" charset="-78"/>
              </a:rPr>
              <a:t> в </a:t>
            </a:r>
            <a:r>
              <a:rPr lang="ru-RU" sz="2000" dirty="0" err="1">
                <a:cs typeface="Traditional Arabic" pitchFamily="18" charset="-78"/>
              </a:rPr>
              <a:t>дошкільних</a:t>
            </a:r>
            <a:r>
              <a:rPr lang="ru-RU" sz="2000" dirty="0">
                <a:cs typeface="Traditional Arabic" pitchFamily="18" charset="-78"/>
              </a:rPr>
              <a:t> </a:t>
            </a:r>
            <a:r>
              <a:rPr lang="ru-RU" sz="2000" dirty="0" err="1">
                <a:cs typeface="Traditional Arabic" pitchFamily="18" charset="-78"/>
              </a:rPr>
              <a:t>навчальних</a:t>
            </a:r>
            <a:r>
              <a:rPr lang="ru-RU" sz="2000" dirty="0">
                <a:cs typeface="Traditional Arabic" pitchFamily="18" charset="-78"/>
              </a:rPr>
              <a:t> закладах: </a:t>
            </a:r>
            <a:r>
              <a:rPr lang="ru-RU" sz="2000" dirty="0" err="1">
                <a:cs typeface="Traditional Arabic" pitchFamily="18" charset="-78"/>
              </a:rPr>
              <a:t>навч</a:t>
            </a:r>
            <a:r>
              <a:rPr lang="ru-RU" sz="2000" dirty="0">
                <a:cs typeface="Traditional Arabic" pitchFamily="18" charset="-78"/>
              </a:rPr>
              <a:t>. </a:t>
            </a:r>
            <a:r>
              <a:rPr lang="ru-RU" sz="2000" dirty="0" err="1">
                <a:cs typeface="Traditional Arabic" pitchFamily="18" charset="-78"/>
              </a:rPr>
              <a:t>посіб</a:t>
            </a:r>
            <a:r>
              <a:rPr lang="ru-RU" sz="2000" dirty="0">
                <a:cs typeface="Traditional Arabic" pitchFamily="18" charset="-78"/>
              </a:rPr>
              <a:t>. </a:t>
            </a:r>
            <a:r>
              <a:rPr lang="ru-RU" sz="2000" dirty="0" err="1">
                <a:cs typeface="Traditional Arabic" pitchFamily="18" charset="-78"/>
              </a:rPr>
              <a:t>Київ</a:t>
            </a:r>
            <a:r>
              <a:rPr lang="ru-RU" sz="2000" dirty="0">
                <a:cs typeface="Traditional Arabic" pitchFamily="18" charset="-78"/>
              </a:rPr>
              <a:t>: ЦУЛ, 2006. 304 с.</a:t>
            </a:r>
          </a:p>
          <a:p>
            <a:r>
              <a:rPr lang="ru-RU" sz="2000" dirty="0">
                <a:cs typeface="Traditional Arabic" pitchFamily="18" charset="-78"/>
              </a:rPr>
              <a:t>2.	</a:t>
            </a:r>
            <a:r>
              <a:rPr lang="ru-RU" sz="2000" dirty="0" err="1">
                <a:cs typeface="Traditional Arabic" pitchFamily="18" charset="-78"/>
              </a:rPr>
              <a:t>Богуш</a:t>
            </a:r>
            <a:r>
              <a:rPr lang="ru-RU" sz="2000" dirty="0">
                <a:cs typeface="Traditional Arabic" pitchFamily="18" charset="-78"/>
              </a:rPr>
              <a:t> А. М., </a:t>
            </a:r>
            <a:r>
              <a:rPr lang="ru-RU" sz="2000" dirty="0" err="1">
                <a:cs typeface="Traditional Arabic" pitchFamily="18" charset="-78"/>
              </a:rPr>
              <a:t>Гавриш</a:t>
            </a:r>
            <a:r>
              <a:rPr lang="ru-RU" sz="2000" dirty="0">
                <a:cs typeface="Traditional Arabic" pitchFamily="18" charset="-78"/>
              </a:rPr>
              <a:t> Н. В. </a:t>
            </a:r>
            <a:r>
              <a:rPr lang="ru-RU" sz="2000" dirty="0" err="1">
                <a:cs typeface="Traditional Arabic" pitchFamily="18" charset="-78"/>
              </a:rPr>
              <a:t>Розвиток</a:t>
            </a:r>
            <a:r>
              <a:rPr lang="ru-RU" sz="2000" dirty="0">
                <a:cs typeface="Traditional Arabic" pitchFamily="18" charset="-78"/>
              </a:rPr>
              <a:t> </a:t>
            </a:r>
            <a:r>
              <a:rPr lang="ru-RU" sz="2000" dirty="0" err="1">
                <a:cs typeface="Traditional Arabic" pitchFamily="18" charset="-78"/>
              </a:rPr>
              <a:t>мовлення</a:t>
            </a:r>
            <a:r>
              <a:rPr lang="ru-RU" sz="2000" dirty="0">
                <a:cs typeface="Traditional Arabic" pitchFamily="18" charset="-78"/>
              </a:rPr>
              <a:t> </a:t>
            </a:r>
            <a:r>
              <a:rPr lang="ru-RU" sz="2000" dirty="0" err="1">
                <a:cs typeface="Traditional Arabic" pitchFamily="18" charset="-78"/>
              </a:rPr>
              <a:t>дітей</a:t>
            </a:r>
            <a:r>
              <a:rPr lang="ru-RU" sz="2000" dirty="0">
                <a:cs typeface="Traditional Arabic" pitchFamily="18" charset="-78"/>
              </a:rPr>
              <a:t> старшого </a:t>
            </a:r>
            <a:r>
              <a:rPr lang="ru-RU" sz="2000" dirty="0" err="1">
                <a:cs typeface="Traditional Arabic" pitchFamily="18" charset="-78"/>
              </a:rPr>
              <a:t>дошкільного</a:t>
            </a:r>
            <a:r>
              <a:rPr lang="ru-RU" sz="2000" dirty="0">
                <a:cs typeface="Traditional Arabic" pitchFamily="18" charset="-78"/>
              </a:rPr>
              <a:t> </a:t>
            </a:r>
            <a:r>
              <a:rPr lang="ru-RU" sz="2000" dirty="0" err="1">
                <a:cs typeface="Traditional Arabic" pitchFamily="18" charset="-78"/>
              </a:rPr>
              <a:t>віку</a:t>
            </a:r>
            <a:r>
              <a:rPr lang="ru-RU" sz="2000" dirty="0">
                <a:cs typeface="Traditional Arabic" pitchFamily="18" charset="-78"/>
              </a:rPr>
              <a:t>:  : </a:t>
            </a:r>
            <a:r>
              <a:rPr lang="ru-RU" sz="2000" dirty="0" err="1">
                <a:cs typeface="Traditional Arabic" pitchFamily="18" charset="-78"/>
              </a:rPr>
              <a:t>навч</a:t>
            </a:r>
            <a:r>
              <a:rPr lang="ru-RU" sz="2000" dirty="0">
                <a:cs typeface="Traditional Arabic" pitchFamily="18" charset="-78"/>
              </a:rPr>
              <a:t>. </a:t>
            </a:r>
            <a:r>
              <a:rPr lang="ru-RU" sz="2000" dirty="0" err="1">
                <a:cs typeface="Traditional Arabic" pitchFamily="18" charset="-78"/>
              </a:rPr>
              <a:t>посіб</a:t>
            </a:r>
            <a:r>
              <a:rPr lang="ru-RU" sz="2000" dirty="0">
                <a:cs typeface="Traditional Arabic" pitchFamily="18" charset="-78"/>
              </a:rPr>
              <a:t>. </a:t>
            </a:r>
            <a:r>
              <a:rPr lang="ru-RU" sz="2000" dirty="0" err="1">
                <a:cs typeface="Traditional Arabic" pitchFamily="18" charset="-78"/>
              </a:rPr>
              <a:t>Київ</a:t>
            </a:r>
            <a:r>
              <a:rPr lang="ru-RU" sz="2000" dirty="0">
                <a:cs typeface="Traditional Arabic" pitchFamily="18" charset="-78"/>
              </a:rPr>
              <a:t>: Генеза, 2013. 160 с.</a:t>
            </a:r>
          </a:p>
          <a:p>
            <a:r>
              <a:rPr lang="ru-RU" sz="2000" dirty="0">
                <a:cs typeface="Traditional Arabic" pitchFamily="18" charset="-78"/>
              </a:rPr>
              <a:t>3.	</a:t>
            </a:r>
            <a:r>
              <a:rPr lang="ru-RU" sz="2000" dirty="0" err="1">
                <a:cs typeface="Traditional Arabic" pitchFamily="18" charset="-78"/>
              </a:rPr>
              <a:t>Погрібняк</a:t>
            </a:r>
            <a:r>
              <a:rPr lang="ru-RU" sz="2000" dirty="0">
                <a:cs typeface="Traditional Arabic" pitchFamily="18" charset="-78"/>
              </a:rPr>
              <a:t> Н. В., </a:t>
            </a:r>
            <a:r>
              <a:rPr lang="ru-RU" sz="2000" dirty="0" err="1">
                <a:cs typeface="Traditional Arabic" pitchFamily="18" charset="-78"/>
              </a:rPr>
              <a:t>Михайліченко</a:t>
            </a:r>
            <a:r>
              <a:rPr lang="ru-RU" sz="2000" dirty="0">
                <a:cs typeface="Traditional Arabic" pitchFamily="18" charset="-78"/>
              </a:rPr>
              <a:t> А. Ф. </a:t>
            </a:r>
            <a:r>
              <a:rPr lang="ru-RU" sz="2000" dirty="0" err="1">
                <a:cs typeface="Traditional Arabic" pitchFamily="18" charset="-78"/>
              </a:rPr>
              <a:t>Використання</a:t>
            </a:r>
            <a:r>
              <a:rPr lang="ru-RU" sz="2000" dirty="0">
                <a:cs typeface="Traditional Arabic" pitchFamily="18" charset="-78"/>
              </a:rPr>
              <a:t> </a:t>
            </a:r>
            <a:r>
              <a:rPr lang="ru-RU" sz="2000" dirty="0" err="1">
                <a:cs typeface="Traditional Arabic" pitchFamily="18" charset="-78"/>
              </a:rPr>
              <a:t>нетрадиційних</a:t>
            </a:r>
            <a:r>
              <a:rPr lang="ru-RU" sz="2000" dirty="0">
                <a:cs typeface="Traditional Arabic" pitchFamily="18" charset="-78"/>
              </a:rPr>
              <a:t> </a:t>
            </a:r>
            <a:r>
              <a:rPr lang="ru-RU" sz="2000" dirty="0" err="1">
                <a:cs typeface="Traditional Arabic" pitchFamily="18" charset="-78"/>
              </a:rPr>
              <a:t>технік</a:t>
            </a:r>
            <a:r>
              <a:rPr lang="ru-RU" sz="2000" dirty="0">
                <a:cs typeface="Traditional Arabic" pitchFamily="18" charset="-78"/>
              </a:rPr>
              <a:t>, як </a:t>
            </a:r>
            <a:r>
              <a:rPr lang="ru-RU" sz="2000" dirty="0" err="1">
                <a:cs typeface="Traditional Arabic" pitchFamily="18" charset="-78"/>
              </a:rPr>
              <a:t>засіб</a:t>
            </a:r>
            <a:r>
              <a:rPr lang="ru-RU" sz="2000" dirty="0">
                <a:cs typeface="Traditional Arabic" pitchFamily="18" charset="-78"/>
              </a:rPr>
              <a:t> </a:t>
            </a:r>
            <a:r>
              <a:rPr lang="ru-RU" sz="2000" dirty="0" err="1">
                <a:cs typeface="Traditional Arabic" pitchFamily="18" charset="-78"/>
              </a:rPr>
              <a:t>творчого</a:t>
            </a:r>
            <a:r>
              <a:rPr lang="ru-RU" sz="2000" dirty="0">
                <a:cs typeface="Traditional Arabic" pitchFamily="18" charset="-78"/>
              </a:rPr>
              <a:t> </a:t>
            </a:r>
            <a:r>
              <a:rPr lang="ru-RU" sz="2000" dirty="0" err="1">
                <a:cs typeface="Traditional Arabic" pitchFamily="18" charset="-78"/>
              </a:rPr>
              <a:t>розвитку</a:t>
            </a:r>
            <a:r>
              <a:rPr lang="ru-RU" sz="2000" dirty="0">
                <a:cs typeface="Traditional Arabic" pitchFamily="18" charset="-78"/>
              </a:rPr>
              <a:t> </a:t>
            </a:r>
            <a:r>
              <a:rPr lang="ru-RU" sz="2000" dirty="0" err="1">
                <a:cs typeface="Traditional Arabic" pitchFamily="18" charset="-78"/>
              </a:rPr>
              <a:t>дітей</a:t>
            </a:r>
            <a:r>
              <a:rPr lang="ru-RU" sz="2000" dirty="0">
                <a:cs typeface="Traditional Arabic" pitchFamily="18" charset="-78"/>
              </a:rPr>
              <a:t> </a:t>
            </a:r>
            <a:r>
              <a:rPr lang="ru-RU" sz="2000" dirty="0" err="1">
                <a:cs typeface="Traditional Arabic" pitchFamily="18" charset="-78"/>
              </a:rPr>
              <a:t>дошкільного</a:t>
            </a:r>
            <a:r>
              <a:rPr lang="ru-RU" sz="2000" dirty="0">
                <a:cs typeface="Traditional Arabic" pitchFamily="18" charset="-78"/>
              </a:rPr>
              <a:t> </a:t>
            </a:r>
            <a:r>
              <a:rPr lang="ru-RU" sz="2000" dirty="0" err="1">
                <a:cs typeface="Traditional Arabic" pitchFamily="18" charset="-78"/>
              </a:rPr>
              <a:t>віку</a:t>
            </a:r>
            <a:r>
              <a:rPr lang="ru-RU" sz="2000" dirty="0">
                <a:cs typeface="Traditional Arabic" pitchFamily="18" charset="-78"/>
              </a:rPr>
              <a:t>: </a:t>
            </a:r>
            <a:r>
              <a:rPr lang="ru-RU" sz="2000" dirty="0" err="1">
                <a:cs typeface="Traditional Arabic" pitchFamily="18" charset="-78"/>
              </a:rPr>
              <a:t>навч</a:t>
            </a:r>
            <a:r>
              <a:rPr lang="ru-RU" sz="2000" dirty="0">
                <a:cs typeface="Traditional Arabic" pitchFamily="18" charset="-78"/>
              </a:rPr>
              <a:t>. </a:t>
            </a:r>
            <a:r>
              <a:rPr lang="ru-RU" sz="2000" dirty="0" err="1">
                <a:cs typeface="Traditional Arabic" pitchFamily="18" charset="-78"/>
              </a:rPr>
              <a:t>посіб</a:t>
            </a:r>
            <a:r>
              <a:rPr lang="ru-RU" sz="2000" dirty="0">
                <a:cs typeface="Traditional Arabic" pitchFamily="18" charset="-78"/>
              </a:rPr>
              <a:t>. </a:t>
            </a:r>
            <a:r>
              <a:rPr lang="ru-RU" sz="2000" dirty="0" err="1">
                <a:cs typeface="Traditional Arabic" pitchFamily="18" charset="-78"/>
              </a:rPr>
              <a:t>Запоріжжя</a:t>
            </a:r>
            <a:r>
              <a:rPr lang="ru-RU" sz="2000" dirty="0">
                <a:cs typeface="Traditional Arabic" pitchFamily="18" charset="-78"/>
              </a:rPr>
              <a:t>: ТОВ ЛІПС ЛТД, 2006. 100 с.</a:t>
            </a:r>
          </a:p>
          <a:p>
            <a:r>
              <a:rPr lang="ru-RU" sz="2000" dirty="0">
                <a:cs typeface="Traditional Arabic" pitchFamily="18" charset="-78"/>
              </a:rPr>
              <a:t>4.	</a:t>
            </a:r>
            <a:r>
              <a:rPr lang="ru-RU" sz="2000" dirty="0" err="1">
                <a:cs typeface="Traditional Arabic" pitchFamily="18" charset="-78"/>
              </a:rPr>
              <a:t>Воропай</a:t>
            </a:r>
            <a:r>
              <a:rPr lang="ru-RU" sz="2000" dirty="0">
                <a:cs typeface="Traditional Arabic" pitchFamily="18" charset="-78"/>
              </a:rPr>
              <a:t> Т. М. </a:t>
            </a:r>
            <a:r>
              <a:rPr lang="ru-RU" sz="2000" dirty="0" err="1">
                <a:cs typeface="Traditional Arabic" pitchFamily="18" charset="-78"/>
              </a:rPr>
              <a:t>Виховання</a:t>
            </a:r>
            <a:r>
              <a:rPr lang="ru-RU" sz="2000" dirty="0">
                <a:cs typeface="Traditional Arabic" pitchFamily="18" charset="-78"/>
              </a:rPr>
              <a:t> </a:t>
            </a:r>
            <a:r>
              <a:rPr lang="ru-RU" sz="2000" dirty="0" err="1">
                <a:cs typeface="Traditional Arabic" pitchFamily="18" charset="-78"/>
              </a:rPr>
              <a:t>дітей</a:t>
            </a:r>
            <a:r>
              <a:rPr lang="ru-RU" sz="2000" dirty="0">
                <a:cs typeface="Traditional Arabic" pitchFamily="18" charset="-78"/>
              </a:rPr>
              <a:t> старшого </a:t>
            </a:r>
            <a:r>
              <a:rPr lang="ru-RU" sz="2000" dirty="0" err="1">
                <a:cs typeface="Traditional Arabic" pitchFamily="18" charset="-78"/>
              </a:rPr>
              <a:t>дошкільного</a:t>
            </a:r>
            <a:r>
              <a:rPr lang="ru-RU" sz="2000" dirty="0">
                <a:cs typeface="Traditional Arabic" pitchFamily="18" charset="-78"/>
              </a:rPr>
              <a:t> </a:t>
            </a:r>
            <a:r>
              <a:rPr lang="ru-RU" sz="2000" dirty="0" err="1">
                <a:cs typeface="Traditional Arabic" pitchFamily="18" charset="-78"/>
              </a:rPr>
              <a:t>віку</a:t>
            </a:r>
            <a:r>
              <a:rPr lang="ru-RU" sz="2000" dirty="0">
                <a:cs typeface="Traditional Arabic" pitchFamily="18" charset="-78"/>
              </a:rPr>
              <a:t> </a:t>
            </a:r>
            <a:r>
              <a:rPr lang="ru-RU" sz="2000" dirty="0" err="1">
                <a:cs typeface="Traditional Arabic" pitchFamily="18" charset="-78"/>
              </a:rPr>
              <a:t>засобами</a:t>
            </a:r>
            <a:r>
              <a:rPr lang="ru-RU" sz="2000" dirty="0">
                <a:cs typeface="Traditional Arabic" pitchFamily="18" charset="-78"/>
              </a:rPr>
              <a:t> </a:t>
            </a:r>
            <a:r>
              <a:rPr lang="ru-RU" sz="2000" dirty="0" err="1">
                <a:cs typeface="Traditional Arabic" pitchFamily="18" charset="-78"/>
              </a:rPr>
              <a:t>художньої</a:t>
            </a:r>
            <a:r>
              <a:rPr lang="ru-RU" sz="2000" dirty="0">
                <a:cs typeface="Traditional Arabic" pitchFamily="18" charset="-78"/>
              </a:rPr>
              <a:t> </a:t>
            </a:r>
            <a:r>
              <a:rPr lang="ru-RU" sz="2000" dirty="0" err="1">
                <a:cs typeface="Traditional Arabic" pitchFamily="18" charset="-78"/>
              </a:rPr>
              <a:t>праці</a:t>
            </a:r>
            <a:r>
              <a:rPr lang="ru-RU" sz="2000" dirty="0">
                <a:cs typeface="Traditional Arabic" pitchFamily="18" charset="-78"/>
              </a:rPr>
              <a:t>.  </a:t>
            </a:r>
            <a:r>
              <a:rPr lang="ru-RU" sz="2000" dirty="0" err="1">
                <a:cs typeface="Traditional Arabic" pitchFamily="18" charset="-78"/>
              </a:rPr>
              <a:t>Бібліотечка</a:t>
            </a:r>
            <a:r>
              <a:rPr lang="ru-RU" sz="2000" dirty="0">
                <a:cs typeface="Traditional Arabic" pitchFamily="18" charset="-78"/>
              </a:rPr>
              <a:t> </a:t>
            </a:r>
            <a:r>
              <a:rPr lang="ru-RU" sz="2000" dirty="0" err="1">
                <a:cs typeface="Traditional Arabic" pitchFamily="18" charset="-78"/>
              </a:rPr>
              <a:t>вихователя</a:t>
            </a:r>
            <a:r>
              <a:rPr lang="ru-RU" sz="2000" dirty="0">
                <a:cs typeface="Traditional Arabic" pitchFamily="18" charset="-78"/>
              </a:rPr>
              <a:t> </a:t>
            </a:r>
            <a:r>
              <a:rPr lang="ru-RU" sz="2000" dirty="0" err="1">
                <a:cs typeface="Traditional Arabic" pitchFamily="18" charset="-78"/>
              </a:rPr>
              <a:t>дитячого</a:t>
            </a:r>
            <a:r>
              <a:rPr lang="ru-RU" sz="2000" dirty="0">
                <a:cs typeface="Traditional Arabic" pitchFamily="18" charset="-78"/>
              </a:rPr>
              <a:t> садка. 2003. № 11-12, </a:t>
            </a:r>
            <a:r>
              <a:rPr lang="ru-RU" sz="2000" dirty="0" err="1">
                <a:cs typeface="Traditional Arabic" pitchFamily="18" charset="-78"/>
              </a:rPr>
              <a:t>червень</a:t>
            </a:r>
            <a:r>
              <a:rPr lang="ru-RU" sz="2000" dirty="0">
                <a:cs typeface="Traditional Arabic" pitchFamily="18" charset="-78"/>
              </a:rPr>
              <a:t>. С. 11-13.</a:t>
            </a:r>
          </a:p>
          <a:p>
            <a:endParaRPr lang="ru-RU" sz="2000" dirty="0">
              <a:cs typeface="Traditional Arabic" pitchFamily="18" charset="-78"/>
            </a:endParaRPr>
          </a:p>
        </p:txBody>
      </p:sp>
    </p:spTree>
    <p:extLst>
      <p:ext uri="{BB962C8B-B14F-4D97-AF65-F5344CB8AC3E}">
        <p14:creationId xmlns:p14="http://schemas.microsoft.com/office/powerpoint/2010/main" val="183050979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TotalTime>
  <Words>600</Words>
  <Application>Microsoft Office PowerPoint</Application>
  <PresentationFormat>Экран (4:3)</PresentationFormat>
  <Paragraphs>41</Paragraphs>
  <Slides>13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Тема Office</vt:lpstr>
      <vt:lpstr>БІНАРНІ ЗАНЯТТЯ ЯК ЗАСІБ ФОРМУВАННЯ МОВЛЕННЄВОЇ ТА ХУДОЖНЬО – ТВОРЧОЇ КОМПЕТЕНЦІЙ У  ДІТЕЙ ДОШКІЛЬНОГО ВІКУ. </vt:lpstr>
      <vt:lpstr>Постановка проблеми. </vt:lpstr>
      <vt:lpstr>Аналіз останніх публікацій. </vt:lpstr>
      <vt:lpstr>Мета статті</vt:lpstr>
      <vt:lpstr>Виклад основного змісту. </vt:lpstr>
      <vt:lpstr>В ході бінарного заняття дотримуються принципів: - науковості - дітям подаються реальні знання; - наочності - використовується предметна, образна і умовно-символічна наочність;  - доступності - те, чого навчалися діти, що їм зрозуміло, а також відповідає їхньому розвитку; - принцип активності і свідомості - діти розуміють, що і для чого вони роблять, їхня діяльність та активність  мотивована й заохочена; - принцип систематичності, послідовності та поступовості; - принцип розвивального навчання; - принцип урахування вікових особливостей та індивідуального підходу до дітей у навчанні. </vt:lpstr>
      <vt:lpstr>Бінарні і заняття необхідно давати періодично. Позитивні сторони: - дозволяють реалізувати один із найважливіших принципів дидактики — принцип системності навчання. - створюють оптимальні умови для розвитку мислення, розвиваючи логічність, гнучкість, критичність. - сприяють розвитку системного світогляду, гармонізації особистості студентів. Зменшують багатопредметність, розширюють й поглиблюють міжпредметні зв'язки, з'являється можливість отримати більший обсяг знань. - є засобом мотивації навчання, допомагає активізувати, як корекційну так і пізнавальну діяльність дітей, сприяє розвитку творчості. </vt:lpstr>
      <vt:lpstr>Негативні сторони: - збільшення щільності, тривалості заняття. - в окремих випадках відсутня деталізація. - значні витрати часу на підготовку до заняття. </vt:lpstr>
      <vt:lpstr> Рекомендовано проводити бінарні заняття, поєднуючи мовленнєву діяльність із художньо-творчою.  Це сприяє розвитку мовлення, творчих здібностей, пам’яті, мислення, дрібної моторики пальців.  Обов’язковими компонентами реалізації завдань на заняттях є фізхвилинки, дихальні, артикуляційні пальцеві та кінезіологічні вправи, а також впровадження інноваційних сучасних технологій розвитку і навчання дитини.  Правильно організована художньо-творча діяльність у дитячому садку і вдома стимулює бажання працювати, формує духовні та фізичні сили дошкільника. Усе це є гарною підготовкою до успішного навчання в школі.  </vt:lpstr>
      <vt:lpstr> Дошкільнята набувають знань про різні види матеріалів, їхні властивості, засвоюють відповідну термінологію. Розглядаючи взірці виробів, вони обстежують їхню форму, колір, характеризують будову та співвідношення деталей, визначають спосіб виготовлення. А це вимагає від дитини цілеспрямованого спостереження, осмислення структурних елементів виробу, напруження пам’яті, усвідомлення самостійних дій.  Різноманітні матеріали та їхні перетворення у вироби, цікаві декоративні форми і предмети – це благодатний ґрунт для розвитку в малят здатності естетично сприймати дійсність, знаходити красу в довкіллі, розвивати художній смак та фантазію. У процесі занять формуються норми моральної поведінки, виховується охайність, товариськість, доброзичливість, працьовитість.    </vt:lpstr>
      <vt:lpstr> На заняттях рекомендовано вводити певного ігрового персонажа, який приходить до дітей та пропонує їм різні завдання, оцінює успіхи, проводить ігри.   Поява ігрового персонажа дивує та захоплює дітей, викликає прагнення допомогти йому, виручити, виконати його доручення або прохання. Персонаж може бути присутній під час виконання завдання. Оцінка діяльності і безпосередніх результатів праці з вуст казкового героя бажана та зрозуміла дітям дошкільного віку. Герой завжди вдячний за надану допомогу, уважний до кожного малюка, викликає емоційний відгук і бажання зустрітися знову.  Необхідним засобом є використання інформаційно-комп’ютерних технологій. Це викликає у  дошкільників жвавий інтерес, є прекрасним наочним посібником та демонстраційним матеріалом, що сприяє гарній результативності освітнього процесу. Використання комп’ютерних засобів навчання також допомагає розвивати в малюків допитливість, зібраність, зосередженість.   Музика - бажана гостя на бінарних заняттях. Вона допомагає створити свято краси, надати сприйманню емоційності, зароджує в дітей натхнення та бажання творити. </vt:lpstr>
      <vt:lpstr>Висновок. </vt:lpstr>
      <vt:lpstr>Список використаних джерел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БІНАРНІ ЗАНЯТТЯ ЯК ЗАСІБ ФОРМУВАННЯ МОВЛЕННЄВОЇ ТА ХУДОЖНЬО – ТВОРЧОЇ КОМПЕТЕНЦІЙ У  ДІТЕЙ ДОШКІЛЬНОГО ВІКУ. </dc:title>
  <dc:creator>Win</dc:creator>
  <cp:lastModifiedBy>Win</cp:lastModifiedBy>
  <cp:revision>9</cp:revision>
  <dcterms:created xsi:type="dcterms:W3CDTF">2021-10-20T05:42:12Z</dcterms:created>
  <dcterms:modified xsi:type="dcterms:W3CDTF">2021-10-20T12:04:08Z</dcterms:modified>
</cp:coreProperties>
</file>