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4630400" cy="8229600"/>
  <p:notesSz cx="8229600" cy="14630400"/>
  <p:embeddedFontLst>
    <p:embeddedFont>
      <p:font typeface="Calibri" panose="020F0502020204030204" pitchFamily="34" charset="0"/>
      <p:regular r:id="rId9"/>
      <p:bold r:id="rId10"/>
      <p:italic r:id="rId11"/>
      <p:boldItalic r:id="rId12"/>
    </p:embeddedFont>
    <p:embeddedFont>
      <p:font typeface="Instrument Sans Medium" panose="020B0604020202020204" charset="0"/>
      <p:regular r:id="rId13"/>
    </p:embeddedFont>
    <p:embeddedFont>
      <p:font typeface="Instrument Sans Semi Bold" panose="020B0604020202020204" charset="0"/>
      <p:regular r:id="rId14"/>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71" d="100"/>
          <a:sy n="71" d="100"/>
        </p:scale>
        <p:origin x="562"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6893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85000"/>
            </a:srgbClr>
          </a:solidFill>
          <a:ln/>
        </p:spPr>
      </p:sp>
      <p:sp>
        <p:nvSpPr>
          <p:cNvPr id="4" name="Text 1"/>
          <p:cNvSpPr/>
          <p:nvPr/>
        </p:nvSpPr>
        <p:spPr>
          <a:xfrm>
            <a:off x="745703" y="370284"/>
            <a:ext cx="12902327" cy="2362157"/>
          </a:xfrm>
          <a:prstGeom prst="rect">
            <a:avLst/>
          </a:prstGeom>
          <a:noFill/>
          <a:ln/>
        </p:spPr>
        <p:txBody>
          <a:bodyPr wrap="square" lIns="0" tIns="0" rIns="0" bIns="0" rtlCol="0" anchor="t">
            <a:scene3d>
              <a:camera prst="orthographicFront"/>
              <a:lightRig rig="harsh" dir="t"/>
            </a:scene3d>
            <a:sp3d extrusionH="57150" prstMaterial="matte">
              <a:bevelT w="63500" h="12700" prst="angle"/>
              <a:contourClr>
                <a:schemeClr val="bg1">
                  <a:lumMod val="65000"/>
                </a:schemeClr>
              </a:contourClr>
            </a:sp3d>
          </a:bodyPr>
          <a:lstStyle/>
          <a:p>
            <a:pPr marL="0" indent="0" algn="ctr">
              <a:lnSpc>
                <a:spcPts val="6050"/>
              </a:lnSpc>
              <a:buNone/>
            </a:pPr>
            <a:r>
              <a:rPr lang="uk-UA" sz="3600" b="1" dirty="0">
                <a:ln/>
                <a:solidFill>
                  <a:schemeClr val="accent3"/>
                </a:solidFill>
                <a:latin typeface="Instrument Sans Semi Bold" pitchFamily="34" charset="0"/>
                <a:ea typeface="Instrument Sans Semi Bold" pitchFamily="34" charset="-122"/>
                <a:cs typeface="Instrument Sans Semi Bold" pitchFamily="34" charset="-120"/>
              </a:rPr>
              <a:t>Консультація для батьків</a:t>
            </a:r>
          </a:p>
          <a:p>
            <a:pPr marL="0" indent="0" algn="ctr">
              <a:lnSpc>
                <a:spcPts val="6050"/>
              </a:lnSpc>
              <a:buNone/>
            </a:pPr>
            <a:r>
              <a:rPr lang="uk-UA" sz="4850" b="1" dirty="0">
                <a:ln/>
                <a:solidFill>
                  <a:schemeClr val="accent3"/>
                </a:solidFill>
                <a:latin typeface="Instrument Sans Semi Bold" pitchFamily="34" charset="0"/>
                <a:ea typeface="Instrument Sans Semi Bold" pitchFamily="34" charset="-122"/>
                <a:cs typeface="Instrument Sans Semi Bold" pitchFamily="34" charset="-120"/>
              </a:rPr>
              <a:t>«</a:t>
            </a:r>
            <a:r>
              <a:rPr lang="en-US" sz="4850" b="1" dirty="0" err="1">
                <a:ln/>
                <a:solidFill>
                  <a:schemeClr val="accent3"/>
                </a:solidFill>
                <a:latin typeface="Instrument Sans Semi Bold" pitchFamily="34" charset="0"/>
                <a:ea typeface="Instrument Sans Semi Bold" pitchFamily="34" charset="-122"/>
                <a:cs typeface="Instrument Sans Semi Bold" pitchFamily="34" charset="-120"/>
              </a:rPr>
              <a:t>Як</a:t>
            </a:r>
            <a:r>
              <a:rPr lang="en-US" sz="4850" b="1" dirty="0">
                <a:ln/>
                <a:solidFill>
                  <a:schemeClr val="accent3"/>
                </a:solidFill>
                <a:latin typeface="Instrument Sans Semi Bold" pitchFamily="34" charset="0"/>
                <a:ea typeface="Instrument Sans Semi Bold" pitchFamily="34" charset="-122"/>
                <a:cs typeface="Instrument Sans Semi Bold" pitchFamily="34" charset="-120"/>
              </a:rPr>
              <a:t> скласти ідеальний розпорядок дня для дітей </a:t>
            </a:r>
            <a:r>
              <a:rPr lang="en-US" sz="4850" b="1" dirty="0" err="1">
                <a:ln/>
                <a:solidFill>
                  <a:schemeClr val="accent3"/>
                </a:solidFill>
                <a:latin typeface="Instrument Sans Semi Bold" pitchFamily="34" charset="0"/>
                <a:ea typeface="Instrument Sans Semi Bold" pitchFamily="34" charset="-122"/>
                <a:cs typeface="Instrument Sans Semi Bold" pitchFamily="34" charset="-120"/>
              </a:rPr>
              <a:t>раннього</a:t>
            </a:r>
            <a:r>
              <a:rPr lang="en-US" sz="4850" b="1" dirty="0">
                <a:ln/>
                <a:solidFill>
                  <a:schemeClr val="accent3"/>
                </a:solidFill>
                <a:latin typeface="Instrument Sans Semi Bold" pitchFamily="34" charset="0"/>
                <a:ea typeface="Instrument Sans Semi Bold" pitchFamily="34" charset="-122"/>
                <a:cs typeface="Instrument Sans Semi Bold" pitchFamily="34" charset="-120"/>
              </a:rPr>
              <a:t> </a:t>
            </a:r>
            <a:r>
              <a:rPr lang="en-US" sz="4850" b="1" dirty="0" err="1">
                <a:ln/>
                <a:solidFill>
                  <a:schemeClr val="accent3"/>
                </a:solidFill>
                <a:latin typeface="Instrument Sans Semi Bold" pitchFamily="34" charset="0"/>
                <a:ea typeface="Instrument Sans Semi Bold" pitchFamily="34" charset="-122"/>
                <a:cs typeface="Instrument Sans Semi Bold" pitchFamily="34" charset="-120"/>
              </a:rPr>
              <a:t>віку</a:t>
            </a:r>
            <a:r>
              <a:rPr lang="uk-UA" sz="4850" b="1" dirty="0">
                <a:ln/>
                <a:solidFill>
                  <a:schemeClr val="accent3"/>
                </a:solidFill>
                <a:latin typeface="Instrument Sans Semi Bold" pitchFamily="34" charset="0"/>
                <a:ea typeface="Instrument Sans Semi Bold" pitchFamily="34" charset="-122"/>
                <a:cs typeface="Instrument Sans Semi Bold" pitchFamily="34" charset="-120"/>
              </a:rPr>
              <a:t>»</a:t>
            </a:r>
            <a:endParaRPr lang="en-US" sz="4850" b="1" dirty="0">
              <a:ln/>
              <a:solidFill>
                <a:schemeClr val="accent3"/>
              </a:solidFill>
            </a:endParaRPr>
          </a:p>
        </p:txBody>
      </p:sp>
      <p:sp>
        <p:nvSpPr>
          <p:cNvPr id="5" name="Text 2"/>
          <p:cNvSpPr/>
          <p:nvPr/>
        </p:nvSpPr>
        <p:spPr>
          <a:xfrm>
            <a:off x="749129" y="3279852"/>
            <a:ext cx="8450924" cy="4614073"/>
          </a:xfrm>
          <a:prstGeom prst="rect">
            <a:avLst/>
          </a:prstGeom>
          <a:noFill/>
          <a:ln/>
        </p:spPr>
        <p:txBody>
          <a:bodyPr wrap="square" lIns="0" tIns="0" rIns="0" bIns="0" rtlCol="0" anchor="t"/>
          <a:lstStyle/>
          <a:p>
            <a:pPr marL="0" indent="0">
              <a:lnSpc>
                <a:spcPct val="200000"/>
              </a:lnSpc>
              <a:buNone/>
            </a:pPr>
            <a:r>
              <a:rPr lang="uk-UA" sz="2400" dirty="0">
                <a:solidFill>
                  <a:srgbClr val="5B5F71"/>
                </a:solidFill>
                <a:latin typeface="Instrument Sans Medium" pitchFamily="34" charset="0"/>
                <a:ea typeface="Instrument Sans Medium" pitchFamily="34" charset="-122"/>
                <a:cs typeface="Instrument Sans Medium" pitchFamily="34" charset="-120"/>
              </a:rPr>
              <a:t>         </a:t>
            </a:r>
            <a:r>
              <a:rPr lang="en-US" sz="2400" dirty="0" err="1">
                <a:solidFill>
                  <a:srgbClr val="5B5F71"/>
                </a:solidFill>
                <a:latin typeface="Instrument Sans Medium" pitchFamily="34" charset="0"/>
                <a:ea typeface="Instrument Sans Medium" pitchFamily="34" charset="-122"/>
                <a:cs typeface="Instrument Sans Medium" pitchFamily="34" charset="-120"/>
              </a:rPr>
              <a:t>Створення</a:t>
            </a:r>
            <a:r>
              <a:rPr lang="en-US" sz="2400" dirty="0">
                <a:solidFill>
                  <a:srgbClr val="5B5F71"/>
                </a:solidFill>
                <a:latin typeface="Instrument Sans Medium" pitchFamily="34" charset="0"/>
                <a:ea typeface="Instrument Sans Medium" pitchFamily="34" charset="-122"/>
                <a:cs typeface="Instrument Sans Medium" pitchFamily="34" charset="-120"/>
              </a:rPr>
              <a:t> розпорядку дня для дітей раннього віку може здатися складним, але це надзвичайно важливо для їхнього розвитку та благополуччя. Ц</a:t>
            </a:r>
            <a:r>
              <a:rPr lang="uk-UA" sz="2400" dirty="0">
                <a:solidFill>
                  <a:srgbClr val="5B5F71"/>
                </a:solidFill>
                <a:latin typeface="Instrument Sans Medium" pitchFamily="34" charset="0"/>
                <a:ea typeface="Instrument Sans Medium" pitchFamily="34" charset="-122"/>
                <a:cs typeface="Instrument Sans Medium" pitchFamily="34" charset="-120"/>
              </a:rPr>
              <a:t>я</a:t>
            </a:r>
            <a:r>
              <a:rPr lang="en-US" sz="2400" dirty="0">
                <a:solidFill>
                  <a:srgbClr val="5B5F71"/>
                </a:solidFill>
                <a:latin typeface="Instrument Sans Medium" pitchFamily="34" charset="0"/>
                <a:ea typeface="Instrument Sans Medium" pitchFamily="34" charset="-122"/>
                <a:cs typeface="Instrument Sans Medium" pitchFamily="34" charset="-120"/>
              </a:rPr>
              <a:t> </a:t>
            </a:r>
            <a:r>
              <a:rPr lang="uk-UA" sz="2400" dirty="0">
                <a:solidFill>
                  <a:srgbClr val="5B5F71"/>
                </a:solidFill>
                <a:latin typeface="Instrument Sans Medium" pitchFamily="34" charset="0"/>
                <a:ea typeface="Instrument Sans Medium" pitchFamily="34" charset="-122"/>
                <a:cs typeface="Instrument Sans Medium" pitchFamily="34" charset="-120"/>
              </a:rPr>
              <a:t>консультація</a:t>
            </a:r>
            <a:r>
              <a:rPr lang="en-US" sz="2400" dirty="0">
                <a:solidFill>
                  <a:srgbClr val="5B5F71"/>
                </a:solidFill>
                <a:latin typeface="Instrument Sans Medium" pitchFamily="34" charset="0"/>
                <a:ea typeface="Instrument Sans Medium" pitchFamily="34" charset="-122"/>
                <a:cs typeface="Instrument Sans Medium" pitchFamily="34" charset="-120"/>
              </a:rPr>
              <a:t> допоможе вам зрозуміти, чому розпорядок дня так важливий, як його створити та які елементи він повинен включати.</a:t>
            </a:r>
            <a:endParaRPr lang="en-US" sz="2400" dirty="0"/>
          </a:p>
        </p:txBody>
      </p:sp>
      <p:sp>
        <p:nvSpPr>
          <p:cNvPr id="8" name="Text 5"/>
          <p:cNvSpPr/>
          <p:nvPr/>
        </p:nvSpPr>
        <p:spPr>
          <a:xfrm>
            <a:off x="1382316" y="5586889"/>
            <a:ext cx="2922389" cy="431959"/>
          </a:xfrm>
          <a:prstGeom prst="rect">
            <a:avLst/>
          </a:prstGeom>
          <a:noFill/>
          <a:ln/>
        </p:spPr>
        <p:txBody>
          <a:bodyPr wrap="none" lIns="0" tIns="0" rIns="0" bIns="0" rtlCol="0" anchor="t"/>
          <a:lstStyle/>
          <a:p>
            <a:pPr marL="0" indent="0" algn="l">
              <a:lnSpc>
                <a:spcPts val="3400"/>
              </a:lnSpc>
              <a:buNone/>
            </a:pPr>
            <a:endParaRPr lang="en-US" sz="2400" dirty="0"/>
          </a:p>
        </p:txBody>
      </p:sp>
      <p:pic>
        <p:nvPicPr>
          <p:cNvPr id="9" name="Рисунок 8">
            <a:extLst>
              <a:ext uri="{FF2B5EF4-FFF2-40B4-BE49-F238E27FC236}">
                <a16:creationId xmlns:a16="http://schemas.microsoft.com/office/drawing/2014/main" id="{495A5091-2A73-49AF-BB5F-21ACE2C3BB83}"/>
              </a:ext>
            </a:extLst>
          </p:cNvPr>
          <p:cNvPicPr>
            <a:picLocks noChangeAspect="1"/>
          </p:cNvPicPr>
          <p:nvPr/>
        </p:nvPicPr>
        <p:blipFill>
          <a:blip r:embed="rId4"/>
          <a:stretch>
            <a:fillRect/>
          </a:stretch>
        </p:blipFill>
        <p:spPr>
          <a:xfrm>
            <a:off x="9331679" y="2648962"/>
            <a:ext cx="5167095" cy="484911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64037" y="726281"/>
            <a:ext cx="7415927" cy="2314575"/>
          </a:xfrm>
          <a:prstGeom prst="rect">
            <a:avLst/>
          </a:prstGeom>
          <a:noFill/>
          <a:ln/>
        </p:spPr>
        <p:txBody>
          <a:bodyPr wrap="square" lIns="0" tIns="0" rIns="0" bIns="0" rtlCol="0" anchor="t"/>
          <a:lstStyle/>
          <a:p>
            <a:pPr marL="0" indent="0">
              <a:lnSpc>
                <a:spcPts val="6050"/>
              </a:lnSpc>
              <a:buNone/>
            </a:pPr>
            <a:r>
              <a:rPr lang="en-US" sz="4850" dirty="0">
                <a:solidFill>
                  <a:srgbClr val="505468"/>
                </a:solidFill>
                <a:latin typeface="Instrument Sans Semi Bold" pitchFamily="34" charset="0"/>
                <a:ea typeface="Instrument Sans Semi Bold" pitchFamily="34" charset="-122"/>
                <a:cs typeface="Instrument Sans Semi Bold" pitchFamily="34" charset="-120"/>
              </a:rPr>
              <a:t>Чому важливий розпорядок дня для дітей раннього віку</a:t>
            </a:r>
            <a:endParaRPr lang="en-US" sz="4850" dirty="0"/>
          </a:p>
        </p:txBody>
      </p:sp>
      <p:sp>
        <p:nvSpPr>
          <p:cNvPr id="4" name="Text 1"/>
          <p:cNvSpPr/>
          <p:nvPr/>
        </p:nvSpPr>
        <p:spPr>
          <a:xfrm>
            <a:off x="864037" y="3411141"/>
            <a:ext cx="7415927" cy="1975247"/>
          </a:xfrm>
          <a:prstGeom prst="rect">
            <a:avLst/>
          </a:prstGeom>
          <a:noFill/>
          <a:ln/>
        </p:spPr>
        <p:txBody>
          <a:bodyPr wrap="square" lIns="0" tIns="0" rIns="0" bIns="0" rtlCol="0" anchor="t"/>
          <a:lstStyle/>
          <a:p>
            <a:pPr marL="0" indent="0">
              <a:lnSpc>
                <a:spcPts val="3100"/>
              </a:lnSpc>
              <a:buNone/>
            </a:pPr>
            <a:r>
              <a:rPr lang="en-US" sz="1900" dirty="0">
                <a:solidFill>
                  <a:srgbClr val="5B5F71"/>
                </a:solidFill>
                <a:latin typeface="Instrument Sans Medium" pitchFamily="34" charset="0"/>
                <a:ea typeface="Instrument Sans Medium" pitchFamily="34" charset="-122"/>
                <a:cs typeface="Instrument Sans Medium" pitchFamily="34" charset="-120"/>
              </a:rPr>
              <a:t>Розпорядок дня забезпечує дітям раннього віку відчуття безпеки та передбачуваності. Він допомагає їм зрозуміти, що відбувається протягом дня, і адаптуватися до змін. Регулярний розпорядок також сприяє розвитку здорових звичок сну, харчування, а також дисципліни та самостійності.</a:t>
            </a:r>
            <a:endParaRPr lang="en-US" sz="1900" dirty="0"/>
          </a:p>
        </p:txBody>
      </p:sp>
      <p:sp>
        <p:nvSpPr>
          <p:cNvPr id="5" name="Text 2"/>
          <p:cNvSpPr/>
          <p:nvPr/>
        </p:nvSpPr>
        <p:spPr>
          <a:xfrm>
            <a:off x="864037" y="5664041"/>
            <a:ext cx="7415927" cy="395049"/>
          </a:xfrm>
          <a:prstGeom prst="rect">
            <a:avLst/>
          </a:prstGeom>
          <a:noFill/>
          <a:ln/>
        </p:spPr>
        <p:txBody>
          <a:bodyPr wrap="none" lIns="0" tIns="0" rIns="0" bIns="0" rtlCol="0" anchor="t"/>
          <a:lstStyle/>
          <a:p>
            <a:pPr marL="342900" indent="-342900" algn="l">
              <a:lnSpc>
                <a:spcPts val="310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Відчуття безпеки та передбачуваності</a:t>
            </a:r>
            <a:endParaRPr lang="en-US" sz="1900" dirty="0"/>
          </a:p>
        </p:txBody>
      </p:sp>
      <p:sp>
        <p:nvSpPr>
          <p:cNvPr id="6" name="Text 3"/>
          <p:cNvSpPr/>
          <p:nvPr/>
        </p:nvSpPr>
        <p:spPr>
          <a:xfrm>
            <a:off x="864037" y="6145411"/>
            <a:ext cx="7415927" cy="395049"/>
          </a:xfrm>
          <a:prstGeom prst="rect">
            <a:avLst/>
          </a:prstGeom>
          <a:noFill/>
          <a:ln/>
        </p:spPr>
        <p:txBody>
          <a:bodyPr wrap="none" lIns="0" tIns="0" rIns="0" bIns="0" rtlCol="0" anchor="t"/>
          <a:lstStyle/>
          <a:p>
            <a:pPr marL="342900" indent="-342900" algn="l">
              <a:lnSpc>
                <a:spcPts val="310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Зрозуміння що відбувається протягом дня</a:t>
            </a:r>
            <a:endParaRPr lang="en-US" sz="1900" dirty="0"/>
          </a:p>
        </p:txBody>
      </p:sp>
      <p:sp>
        <p:nvSpPr>
          <p:cNvPr id="7" name="Text 4"/>
          <p:cNvSpPr/>
          <p:nvPr/>
        </p:nvSpPr>
        <p:spPr>
          <a:xfrm>
            <a:off x="864037" y="6626781"/>
            <a:ext cx="7415927" cy="395049"/>
          </a:xfrm>
          <a:prstGeom prst="rect">
            <a:avLst/>
          </a:prstGeom>
          <a:noFill/>
          <a:ln/>
        </p:spPr>
        <p:txBody>
          <a:bodyPr wrap="none" lIns="0" tIns="0" rIns="0" bIns="0" rtlCol="0" anchor="t"/>
          <a:lstStyle/>
          <a:p>
            <a:pPr marL="342900" indent="-342900" algn="l">
              <a:lnSpc>
                <a:spcPts val="310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Здорові звички сну та харчування</a:t>
            </a:r>
            <a:endParaRPr lang="en-US" sz="1900" dirty="0"/>
          </a:p>
        </p:txBody>
      </p:sp>
      <p:sp>
        <p:nvSpPr>
          <p:cNvPr id="8" name="Text 5"/>
          <p:cNvSpPr/>
          <p:nvPr/>
        </p:nvSpPr>
        <p:spPr>
          <a:xfrm>
            <a:off x="864037" y="7108150"/>
            <a:ext cx="7415927" cy="395049"/>
          </a:xfrm>
          <a:prstGeom prst="rect">
            <a:avLst/>
          </a:prstGeom>
          <a:noFill/>
          <a:ln/>
        </p:spPr>
        <p:txBody>
          <a:bodyPr wrap="none" lIns="0" tIns="0" rIns="0" bIns="0" rtlCol="0" anchor="t"/>
          <a:lstStyle/>
          <a:p>
            <a:pPr marL="342900" indent="-342900" algn="l">
              <a:lnSpc>
                <a:spcPts val="310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Розвиток дисципліни та самостійності</a:t>
            </a:r>
            <a:endParaRPr lang="en-US" sz="1900" dirty="0"/>
          </a:p>
        </p:txBody>
      </p:sp>
      <p:pic>
        <p:nvPicPr>
          <p:cNvPr id="10" name="Рисунок 9">
            <a:extLst>
              <a:ext uri="{FF2B5EF4-FFF2-40B4-BE49-F238E27FC236}">
                <a16:creationId xmlns:a16="http://schemas.microsoft.com/office/drawing/2014/main" id="{0642D0BE-F546-47AA-ACF5-ADF4650D54E2}"/>
              </a:ext>
            </a:extLst>
          </p:cNvPr>
          <p:cNvPicPr>
            <a:picLocks noChangeAspect="1"/>
          </p:cNvPicPr>
          <p:nvPr/>
        </p:nvPicPr>
        <p:blipFill>
          <a:blip r:embed="rId4"/>
          <a:stretch>
            <a:fillRect/>
          </a:stretch>
        </p:blipFill>
        <p:spPr>
          <a:xfrm>
            <a:off x="8122024" y="-1"/>
            <a:ext cx="6508376" cy="822959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3" name="Text 0"/>
          <p:cNvSpPr/>
          <p:nvPr/>
        </p:nvSpPr>
        <p:spPr>
          <a:xfrm>
            <a:off x="6350437" y="769501"/>
            <a:ext cx="7415927" cy="2314575"/>
          </a:xfrm>
          <a:prstGeom prst="rect">
            <a:avLst/>
          </a:prstGeom>
          <a:noFill/>
          <a:ln/>
        </p:spPr>
        <p:txBody>
          <a:bodyPr wrap="square" lIns="0" tIns="0" rIns="0" bIns="0" rtlCol="0" anchor="t"/>
          <a:lstStyle/>
          <a:p>
            <a:pPr marL="0" indent="0">
              <a:lnSpc>
                <a:spcPts val="6050"/>
              </a:lnSpc>
              <a:buNone/>
            </a:pPr>
            <a:r>
              <a:rPr lang="en-US" sz="4850" dirty="0">
                <a:solidFill>
                  <a:srgbClr val="505468"/>
                </a:solidFill>
                <a:latin typeface="Instrument Sans Semi Bold" pitchFamily="34" charset="0"/>
                <a:ea typeface="Instrument Sans Semi Bold" pitchFamily="34" charset="-122"/>
                <a:cs typeface="Instrument Sans Semi Bold" pitchFamily="34" charset="-120"/>
              </a:rPr>
              <a:t>Як створити розпорядок дня для дітей раннього віку</a:t>
            </a:r>
            <a:endParaRPr lang="en-US" sz="4850" dirty="0"/>
          </a:p>
        </p:txBody>
      </p:sp>
      <p:sp>
        <p:nvSpPr>
          <p:cNvPr id="4" name="Text 1"/>
          <p:cNvSpPr/>
          <p:nvPr/>
        </p:nvSpPr>
        <p:spPr>
          <a:xfrm>
            <a:off x="6350437" y="3454360"/>
            <a:ext cx="7415927" cy="2370296"/>
          </a:xfrm>
          <a:prstGeom prst="rect">
            <a:avLst/>
          </a:prstGeom>
          <a:noFill/>
          <a:ln/>
        </p:spPr>
        <p:txBody>
          <a:bodyPr wrap="square" lIns="0" tIns="0" rIns="0" bIns="0" rtlCol="0" anchor="t"/>
          <a:lstStyle/>
          <a:p>
            <a:pPr marL="0" indent="0">
              <a:lnSpc>
                <a:spcPts val="3100"/>
              </a:lnSpc>
              <a:buNone/>
            </a:pPr>
            <a:r>
              <a:rPr lang="en-US" sz="1900" dirty="0">
                <a:solidFill>
                  <a:srgbClr val="5B5F71"/>
                </a:solidFill>
                <a:latin typeface="Instrument Sans Medium" pitchFamily="34" charset="0"/>
                <a:ea typeface="Instrument Sans Medium" pitchFamily="34" charset="-122"/>
                <a:cs typeface="Instrument Sans Medium" pitchFamily="34" charset="-120"/>
              </a:rPr>
              <a:t>При створенні розпорядку дня враховуйте вік дитини, її індивідуальні потреби та ваш стиль життя. Важливо, щоб розпорядок дня був гнучким, щоб його можна було адаптувати до різних ситуацій. Наприклад, ви можете дозволити дитині трохи довше спати в вихідні, або ж змінити час обіду, якщо ви поїхали в гості.</a:t>
            </a:r>
            <a:endParaRPr lang="en-US" sz="1900" dirty="0"/>
          </a:p>
        </p:txBody>
      </p:sp>
      <p:sp>
        <p:nvSpPr>
          <p:cNvPr id="5" name="Text 2"/>
          <p:cNvSpPr/>
          <p:nvPr/>
        </p:nvSpPr>
        <p:spPr>
          <a:xfrm>
            <a:off x="6350437" y="6102310"/>
            <a:ext cx="7415927" cy="395049"/>
          </a:xfrm>
          <a:prstGeom prst="rect">
            <a:avLst/>
          </a:prstGeom>
          <a:noFill/>
          <a:ln/>
        </p:spPr>
        <p:txBody>
          <a:bodyPr wrap="none" lIns="0" tIns="0" rIns="0" bIns="0" rtlCol="0" anchor="t"/>
          <a:lstStyle/>
          <a:p>
            <a:pPr marL="342900" indent="-342900" algn="l">
              <a:lnSpc>
                <a:spcPts val="310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Врахувати вік та індивідуальні потреби</a:t>
            </a:r>
            <a:endParaRPr lang="en-US" sz="1900" dirty="0"/>
          </a:p>
        </p:txBody>
      </p:sp>
      <p:sp>
        <p:nvSpPr>
          <p:cNvPr id="6" name="Text 3"/>
          <p:cNvSpPr/>
          <p:nvPr/>
        </p:nvSpPr>
        <p:spPr>
          <a:xfrm>
            <a:off x="6350437" y="6583680"/>
            <a:ext cx="7415927" cy="395049"/>
          </a:xfrm>
          <a:prstGeom prst="rect">
            <a:avLst/>
          </a:prstGeom>
          <a:noFill/>
          <a:ln/>
        </p:spPr>
        <p:txBody>
          <a:bodyPr wrap="none" lIns="0" tIns="0" rIns="0" bIns="0" rtlCol="0" anchor="t"/>
          <a:lstStyle/>
          <a:p>
            <a:pPr marL="342900" indent="-342900" algn="l">
              <a:lnSpc>
                <a:spcPts val="310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Врахувати ваш стиль життя</a:t>
            </a:r>
            <a:endParaRPr lang="en-US" sz="1900" dirty="0"/>
          </a:p>
        </p:txBody>
      </p:sp>
      <p:sp>
        <p:nvSpPr>
          <p:cNvPr id="7" name="Text 4"/>
          <p:cNvSpPr/>
          <p:nvPr/>
        </p:nvSpPr>
        <p:spPr>
          <a:xfrm>
            <a:off x="6350437" y="7065050"/>
            <a:ext cx="7415927" cy="395049"/>
          </a:xfrm>
          <a:prstGeom prst="rect">
            <a:avLst/>
          </a:prstGeom>
          <a:noFill/>
          <a:ln/>
        </p:spPr>
        <p:txBody>
          <a:bodyPr wrap="none" lIns="0" tIns="0" rIns="0" bIns="0" rtlCol="0" anchor="t"/>
          <a:lstStyle/>
          <a:p>
            <a:pPr marL="342900" indent="-342900" algn="l">
              <a:lnSpc>
                <a:spcPts val="310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Зробити розпорядок гнучким</a:t>
            </a:r>
            <a:endParaRPr lang="en-US" sz="1900" dirty="0"/>
          </a:p>
        </p:txBody>
      </p:sp>
      <p:sp>
        <p:nvSpPr>
          <p:cNvPr id="8" name="Прямоугольник 7">
            <a:extLst>
              <a:ext uri="{FF2B5EF4-FFF2-40B4-BE49-F238E27FC236}">
                <a16:creationId xmlns:a16="http://schemas.microsoft.com/office/drawing/2014/main" id="{47290D1C-17EE-4465-A64C-130D20D1C317}"/>
              </a:ext>
            </a:extLst>
          </p:cNvPr>
          <p:cNvSpPr/>
          <p:nvPr/>
        </p:nvSpPr>
        <p:spPr>
          <a:xfrm>
            <a:off x="12833873" y="7810052"/>
            <a:ext cx="1678193" cy="3012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8">
            <a:extLst>
              <a:ext uri="{FF2B5EF4-FFF2-40B4-BE49-F238E27FC236}">
                <a16:creationId xmlns:a16="http://schemas.microsoft.com/office/drawing/2014/main" id="{1F702D7E-20F6-4F95-8FBA-FCF8232399F4}"/>
              </a:ext>
            </a:extLst>
          </p:cNvPr>
          <p:cNvPicPr>
            <a:picLocks noChangeAspect="1"/>
          </p:cNvPicPr>
          <p:nvPr/>
        </p:nvPicPr>
        <p:blipFill>
          <a:blip r:embed="rId3"/>
          <a:stretch>
            <a:fillRect/>
          </a:stretch>
        </p:blipFill>
        <p:spPr>
          <a:xfrm>
            <a:off x="1" y="736282"/>
            <a:ext cx="6045798" cy="672381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864037" y="310371"/>
            <a:ext cx="12902327" cy="1543050"/>
          </a:xfrm>
          <a:prstGeom prst="rect">
            <a:avLst/>
          </a:prstGeom>
          <a:noFill/>
          <a:ln/>
        </p:spPr>
        <p:txBody>
          <a:bodyPr wrap="square" lIns="0" tIns="0" rIns="0" bIns="0" rtlCol="0" anchor="t"/>
          <a:lstStyle/>
          <a:p>
            <a:pPr marL="0" indent="0" algn="ctr">
              <a:lnSpc>
                <a:spcPts val="6050"/>
              </a:lnSpc>
              <a:buNone/>
            </a:pPr>
            <a:r>
              <a:rPr lang="en-US" sz="4850" dirty="0">
                <a:solidFill>
                  <a:srgbClr val="505468"/>
                </a:solidFill>
                <a:latin typeface="Instrument Sans Semi Bold" pitchFamily="34" charset="0"/>
                <a:ea typeface="Instrument Sans Semi Bold" pitchFamily="34" charset="-122"/>
                <a:cs typeface="Instrument Sans Semi Bold" pitchFamily="34" charset="-120"/>
              </a:rPr>
              <a:t>Основні складові розпорядку дня для дітей раннього віку</a:t>
            </a:r>
            <a:endParaRPr lang="en-US" sz="4850" dirty="0"/>
          </a:p>
        </p:txBody>
      </p:sp>
      <p:sp>
        <p:nvSpPr>
          <p:cNvPr id="3" name="Text 1"/>
          <p:cNvSpPr/>
          <p:nvPr/>
        </p:nvSpPr>
        <p:spPr>
          <a:xfrm>
            <a:off x="722233" y="2148644"/>
            <a:ext cx="12902327" cy="395049"/>
          </a:xfrm>
          <a:prstGeom prst="rect">
            <a:avLst/>
          </a:prstGeom>
          <a:noFill/>
          <a:ln/>
        </p:spPr>
        <p:txBody>
          <a:bodyPr wrap="none" lIns="0" tIns="0" rIns="0" bIns="0" rtlCol="0" anchor="t"/>
          <a:lstStyle/>
          <a:p>
            <a:pPr marL="0" indent="0">
              <a:lnSpc>
                <a:spcPts val="3100"/>
              </a:lnSpc>
              <a:buNone/>
            </a:pPr>
            <a:r>
              <a:rPr lang="en-US" sz="1900" b="1" dirty="0">
                <a:solidFill>
                  <a:srgbClr val="5B5F71"/>
                </a:solidFill>
                <a:latin typeface="Instrument Sans Medium" pitchFamily="34" charset="0"/>
                <a:ea typeface="Instrument Sans Medium" pitchFamily="34" charset="-122"/>
                <a:cs typeface="Instrument Sans Medium" pitchFamily="34" charset="-120"/>
              </a:rPr>
              <a:t>Розпорядок дня для дітей раннього віку повинен включати такі основні елементи:</a:t>
            </a:r>
            <a:endParaRPr lang="en-US" sz="1900" b="1" dirty="0"/>
          </a:p>
        </p:txBody>
      </p:sp>
      <p:sp>
        <p:nvSpPr>
          <p:cNvPr id="4" name="Text 2"/>
          <p:cNvSpPr/>
          <p:nvPr/>
        </p:nvSpPr>
        <p:spPr>
          <a:xfrm>
            <a:off x="845947" y="2709001"/>
            <a:ext cx="12902327" cy="395049"/>
          </a:xfrm>
          <a:prstGeom prst="rect">
            <a:avLst/>
          </a:prstGeom>
          <a:noFill/>
          <a:ln/>
        </p:spPr>
        <p:txBody>
          <a:bodyPr wrap="none" lIns="0" tIns="0" rIns="0" bIns="0" rtlCol="0" anchor="t"/>
          <a:lstStyle/>
          <a:p>
            <a:pPr marL="342900" indent="-342900" algn="l">
              <a:lnSpc>
                <a:spcPts val="3100"/>
              </a:lnSpc>
              <a:buSzPct val="100000"/>
              <a:buFont typeface="Wingdings" panose="05000000000000000000" pitchFamily="2" charset="2"/>
              <a:buChar char="Ø"/>
            </a:pPr>
            <a:r>
              <a:rPr lang="en-US" sz="1900" dirty="0">
                <a:solidFill>
                  <a:srgbClr val="5B5F71"/>
                </a:solidFill>
                <a:latin typeface="Instrument Sans Medium" pitchFamily="34" charset="0"/>
                <a:ea typeface="Instrument Sans Medium" pitchFamily="34" charset="-122"/>
                <a:cs typeface="Instrument Sans Medium" pitchFamily="34" charset="-120"/>
              </a:rPr>
              <a:t>Час сну та пробудження</a:t>
            </a:r>
            <a:endParaRPr lang="en-US" sz="1900" dirty="0"/>
          </a:p>
        </p:txBody>
      </p:sp>
      <p:sp>
        <p:nvSpPr>
          <p:cNvPr id="5" name="Text 3"/>
          <p:cNvSpPr/>
          <p:nvPr/>
        </p:nvSpPr>
        <p:spPr>
          <a:xfrm>
            <a:off x="864037" y="3163189"/>
            <a:ext cx="12902327" cy="395049"/>
          </a:xfrm>
          <a:prstGeom prst="rect">
            <a:avLst/>
          </a:prstGeom>
          <a:noFill/>
          <a:ln/>
        </p:spPr>
        <p:txBody>
          <a:bodyPr wrap="none" lIns="0" tIns="0" rIns="0" bIns="0" rtlCol="0" anchor="t"/>
          <a:lstStyle/>
          <a:p>
            <a:pPr marL="342900" indent="-342900" algn="l">
              <a:lnSpc>
                <a:spcPts val="3100"/>
              </a:lnSpc>
              <a:buSzPct val="100000"/>
              <a:buFont typeface="Wingdings" panose="05000000000000000000" pitchFamily="2" charset="2"/>
              <a:buChar char="Ø"/>
            </a:pPr>
            <a:r>
              <a:rPr lang="en-US" sz="1900" dirty="0">
                <a:solidFill>
                  <a:srgbClr val="5B5F71"/>
                </a:solidFill>
                <a:latin typeface="Instrument Sans Medium" pitchFamily="34" charset="0"/>
                <a:ea typeface="Instrument Sans Medium" pitchFamily="34" charset="-122"/>
                <a:cs typeface="Instrument Sans Medium" pitchFamily="34" charset="-120"/>
              </a:rPr>
              <a:t>Час їжі</a:t>
            </a:r>
            <a:endParaRPr lang="en-US" sz="1900" dirty="0"/>
          </a:p>
        </p:txBody>
      </p:sp>
      <p:sp>
        <p:nvSpPr>
          <p:cNvPr id="6" name="Text 4"/>
          <p:cNvSpPr/>
          <p:nvPr/>
        </p:nvSpPr>
        <p:spPr>
          <a:xfrm>
            <a:off x="864036" y="3620729"/>
            <a:ext cx="12902327" cy="395049"/>
          </a:xfrm>
          <a:prstGeom prst="rect">
            <a:avLst/>
          </a:prstGeom>
          <a:noFill/>
          <a:ln/>
        </p:spPr>
        <p:txBody>
          <a:bodyPr wrap="none" lIns="0" tIns="0" rIns="0" bIns="0" rtlCol="0" anchor="t"/>
          <a:lstStyle/>
          <a:p>
            <a:pPr marL="342900" indent="-342900" algn="l">
              <a:lnSpc>
                <a:spcPts val="3100"/>
              </a:lnSpc>
              <a:buSzPct val="100000"/>
              <a:buFont typeface="Wingdings" panose="05000000000000000000" pitchFamily="2" charset="2"/>
              <a:buChar char="Ø"/>
            </a:pPr>
            <a:r>
              <a:rPr lang="en-US" sz="1900" dirty="0">
                <a:solidFill>
                  <a:srgbClr val="5B5F71"/>
                </a:solidFill>
                <a:latin typeface="Instrument Sans Medium" pitchFamily="34" charset="0"/>
                <a:ea typeface="Instrument Sans Medium" pitchFamily="34" charset="-122"/>
                <a:cs typeface="Instrument Sans Medium" pitchFamily="34" charset="-120"/>
              </a:rPr>
              <a:t>Час активності</a:t>
            </a:r>
            <a:endParaRPr lang="en-US" sz="1900" dirty="0"/>
          </a:p>
        </p:txBody>
      </p:sp>
      <p:sp>
        <p:nvSpPr>
          <p:cNvPr id="7" name="Text 5"/>
          <p:cNvSpPr/>
          <p:nvPr/>
        </p:nvSpPr>
        <p:spPr>
          <a:xfrm>
            <a:off x="864037" y="4074917"/>
            <a:ext cx="12902327" cy="395049"/>
          </a:xfrm>
          <a:prstGeom prst="rect">
            <a:avLst/>
          </a:prstGeom>
          <a:noFill/>
          <a:ln/>
        </p:spPr>
        <p:txBody>
          <a:bodyPr wrap="none" lIns="0" tIns="0" rIns="0" bIns="0" rtlCol="0" anchor="t"/>
          <a:lstStyle/>
          <a:p>
            <a:pPr marL="342900" indent="-342900" algn="l">
              <a:lnSpc>
                <a:spcPts val="3100"/>
              </a:lnSpc>
              <a:buSzPct val="100000"/>
              <a:buFont typeface="Wingdings" panose="05000000000000000000" pitchFamily="2" charset="2"/>
              <a:buChar char="Ø"/>
            </a:pPr>
            <a:r>
              <a:rPr lang="en-US" sz="1900" dirty="0">
                <a:solidFill>
                  <a:srgbClr val="5B5F71"/>
                </a:solidFill>
                <a:latin typeface="Instrument Sans Medium" pitchFamily="34" charset="0"/>
                <a:ea typeface="Instrument Sans Medium" pitchFamily="34" charset="-122"/>
                <a:cs typeface="Instrument Sans Medium" pitchFamily="34" charset="-120"/>
              </a:rPr>
              <a:t>Час спокою</a:t>
            </a:r>
            <a:endParaRPr lang="en-US" sz="1900" dirty="0"/>
          </a:p>
        </p:txBody>
      </p:sp>
      <p:sp>
        <p:nvSpPr>
          <p:cNvPr id="8" name="Text 6"/>
          <p:cNvSpPr/>
          <p:nvPr/>
        </p:nvSpPr>
        <p:spPr>
          <a:xfrm>
            <a:off x="845946" y="4579847"/>
            <a:ext cx="12902327" cy="395049"/>
          </a:xfrm>
          <a:prstGeom prst="rect">
            <a:avLst/>
          </a:prstGeom>
          <a:noFill/>
          <a:ln/>
        </p:spPr>
        <p:txBody>
          <a:bodyPr wrap="none" lIns="0" tIns="0" rIns="0" bIns="0" rtlCol="0" anchor="t"/>
          <a:lstStyle/>
          <a:p>
            <a:pPr marL="342900" indent="-342900" algn="l">
              <a:lnSpc>
                <a:spcPts val="3100"/>
              </a:lnSpc>
              <a:buSzPct val="100000"/>
              <a:buFont typeface="Wingdings" panose="05000000000000000000" pitchFamily="2" charset="2"/>
              <a:buChar char="Ø"/>
            </a:pPr>
            <a:r>
              <a:rPr lang="en-US" sz="1900" dirty="0">
                <a:solidFill>
                  <a:srgbClr val="5B5F71"/>
                </a:solidFill>
                <a:latin typeface="Instrument Sans Medium" pitchFamily="34" charset="0"/>
                <a:ea typeface="Instrument Sans Medium" pitchFamily="34" charset="-122"/>
                <a:cs typeface="Instrument Sans Medium" pitchFamily="34" charset="-120"/>
              </a:rPr>
              <a:t>Час навчання та гри</a:t>
            </a:r>
            <a:endParaRPr lang="en-US" sz="1900" dirty="0"/>
          </a:p>
        </p:txBody>
      </p:sp>
      <p:sp>
        <p:nvSpPr>
          <p:cNvPr id="9" name="Text 7"/>
          <p:cNvSpPr/>
          <p:nvPr/>
        </p:nvSpPr>
        <p:spPr>
          <a:xfrm>
            <a:off x="722233" y="5261833"/>
            <a:ext cx="5936752" cy="790099"/>
          </a:xfrm>
          <a:prstGeom prst="rect">
            <a:avLst/>
          </a:prstGeom>
          <a:noFill/>
          <a:ln/>
        </p:spPr>
        <p:txBody>
          <a:bodyPr wrap="square" lIns="0" tIns="0" rIns="0" bIns="0" rtlCol="0" anchor="t"/>
          <a:lstStyle/>
          <a:p>
            <a:pPr marL="0" indent="0" algn="just">
              <a:lnSpc>
                <a:spcPct val="150000"/>
              </a:lnSpc>
              <a:buNone/>
            </a:pPr>
            <a:r>
              <a:rPr lang="uk-UA" sz="1900" dirty="0">
                <a:solidFill>
                  <a:srgbClr val="5B5F71"/>
                </a:solidFill>
                <a:latin typeface="Instrument Sans Medium" pitchFamily="34" charset="0"/>
                <a:ea typeface="Instrument Sans Medium" pitchFamily="34" charset="-122"/>
                <a:cs typeface="Instrument Sans Medium" pitchFamily="34" charset="-120"/>
              </a:rPr>
              <a:t>     </a:t>
            </a:r>
            <a:r>
              <a:rPr lang="en-US" sz="1900" dirty="0" err="1">
                <a:solidFill>
                  <a:srgbClr val="5B5F71"/>
                </a:solidFill>
                <a:latin typeface="Instrument Sans Medium" pitchFamily="34" charset="0"/>
                <a:ea typeface="Instrument Sans Medium" pitchFamily="34" charset="-122"/>
                <a:cs typeface="Instrument Sans Medium" pitchFamily="34" charset="-120"/>
              </a:rPr>
              <a:t>Важливо</a:t>
            </a:r>
            <a:r>
              <a:rPr lang="en-US" sz="1900" dirty="0">
                <a:solidFill>
                  <a:srgbClr val="5B5F71"/>
                </a:solidFill>
                <a:latin typeface="Instrument Sans Medium" pitchFamily="34" charset="0"/>
                <a:ea typeface="Instrument Sans Medium" pitchFamily="34" charset="-122"/>
                <a:cs typeface="Instrument Sans Medium" pitchFamily="34" charset="-120"/>
              </a:rPr>
              <a:t>, щоб розпорядок був структурований, але не надто жорсткий. Наприклад, ви можете встановити час для сну та пробудження, але дати дитині свободу вибору іграшок та діяльності протягом дня.</a:t>
            </a:r>
            <a:endParaRPr lang="en-US" sz="1900" dirty="0"/>
          </a:p>
        </p:txBody>
      </p:sp>
      <p:sp>
        <p:nvSpPr>
          <p:cNvPr id="10" name="Прямоугольник 9">
            <a:extLst>
              <a:ext uri="{FF2B5EF4-FFF2-40B4-BE49-F238E27FC236}">
                <a16:creationId xmlns:a16="http://schemas.microsoft.com/office/drawing/2014/main" id="{4C76B016-79E3-4973-A2D7-A4F9997D4EB3}"/>
              </a:ext>
            </a:extLst>
          </p:cNvPr>
          <p:cNvSpPr/>
          <p:nvPr/>
        </p:nvSpPr>
        <p:spPr>
          <a:xfrm>
            <a:off x="12747812" y="7723991"/>
            <a:ext cx="1753496" cy="3950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a:extLst>
              <a:ext uri="{FF2B5EF4-FFF2-40B4-BE49-F238E27FC236}">
                <a16:creationId xmlns:a16="http://schemas.microsoft.com/office/drawing/2014/main" id="{8FCD09ED-1833-40A8-8EF1-343D16B0D196}"/>
              </a:ext>
            </a:extLst>
          </p:cNvPr>
          <p:cNvPicPr>
            <a:picLocks noChangeAspect="1"/>
          </p:cNvPicPr>
          <p:nvPr/>
        </p:nvPicPr>
        <p:blipFill>
          <a:blip r:embed="rId3"/>
          <a:stretch>
            <a:fillRect/>
          </a:stretch>
        </p:blipFill>
        <p:spPr>
          <a:xfrm>
            <a:off x="7971417" y="2716669"/>
            <a:ext cx="5876437" cy="489974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3155366" y="282416"/>
            <a:ext cx="7376874" cy="454819"/>
          </a:xfrm>
          <a:prstGeom prst="rect">
            <a:avLst/>
          </a:prstGeom>
          <a:noFill/>
          <a:ln/>
        </p:spPr>
        <p:txBody>
          <a:bodyPr wrap="none" lIns="0" tIns="0" rIns="0" bIns="0" rtlCol="0" anchor="t"/>
          <a:lstStyle/>
          <a:p>
            <a:pPr marL="0" indent="0" algn="ctr">
              <a:lnSpc>
                <a:spcPts val="3550"/>
              </a:lnSpc>
              <a:buNone/>
            </a:pPr>
            <a:r>
              <a:rPr lang="en-US" sz="4000" dirty="0">
                <a:solidFill>
                  <a:srgbClr val="505468"/>
                </a:solidFill>
                <a:latin typeface="Instrument Sans Semi Bold" pitchFamily="34" charset="0"/>
                <a:ea typeface="Instrument Sans Semi Bold" pitchFamily="34" charset="-122"/>
                <a:cs typeface="Instrument Sans Semi Bold" pitchFamily="34" charset="-120"/>
              </a:rPr>
              <a:t>Приклад розкладу для дітей раннього віку</a:t>
            </a:r>
            <a:endParaRPr lang="en-US" sz="4000" dirty="0"/>
          </a:p>
        </p:txBody>
      </p:sp>
      <p:sp>
        <p:nvSpPr>
          <p:cNvPr id="3" name="Text 1"/>
          <p:cNvSpPr/>
          <p:nvPr/>
        </p:nvSpPr>
        <p:spPr>
          <a:xfrm>
            <a:off x="572095" y="1146215"/>
            <a:ext cx="13486209" cy="232886"/>
          </a:xfrm>
          <a:prstGeom prst="rect">
            <a:avLst/>
          </a:prstGeom>
          <a:noFill/>
          <a:ln/>
        </p:spPr>
        <p:txBody>
          <a:bodyPr wrap="none" lIns="0" tIns="0" rIns="0" bIns="0" rtlCol="0" anchor="t"/>
          <a:lstStyle/>
          <a:p>
            <a:pPr marL="0" indent="0">
              <a:lnSpc>
                <a:spcPts val="1800"/>
              </a:lnSpc>
              <a:buNone/>
            </a:pPr>
            <a:r>
              <a:rPr lang="en-US" sz="2400" b="1" dirty="0">
                <a:solidFill>
                  <a:srgbClr val="5B5F71"/>
                </a:solidFill>
                <a:latin typeface="Instrument Sans Medium" pitchFamily="34" charset="0"/>
                <a:ea typeface="Instrument Sans Medium" pitchFamily="34" charset="-122"/>
                <a:cs typeface="Instrument Sans Medium" pitchFamily="34" charset="-120"/>
              </a:rPr>
              <a:t>Ось приклад розкладу для дитини 2-3 років:</a:t>
            </a:r>
            <a:endParaRPr lang="en-US" sz="2400" b="1" dirty="0"/>
          </a:p>
        </p:txBody>
      </p:sp>
      <p:sp>
        <p:nvSpPr>
          <p:cNvPr id="11" name="Shape 9"/>
          <p:cNvSpPr/>
          <p:nvPr/>
        </p:nvSpPr>
        <p:spPr>
          <a:xfrm>
            <a:off x="579715" y="2395776"/>
            <a:ext cx="13470969" cy="422672"/>
          </a:xfrm>
          <a:prstGeom prst="rect">
            <a:avLst/>
          </a:prstGeom>
          <a:solidFill>
            <a:srgbClr val="FFFFFF">
              <a:alpha val="4000"/>
            </a:srgbClr>
          </a:solidFill>
          <a:ln/>
        </p:spPr>
      </p:sp>
      <p:sp>
        <p:nvSpPr>
          <p:cNvPr id="17" name="Shape 15"/>
          <p:cNvSpPr/>
          <p:nvPr/>
        </p:nvSpPr>
        <p:spPr>
          <a:xfrm>
            <a:off x="579715" y="3241119"/>
            <a:ext cx="13470969" cy="422672"/>
          </a:xfrm>
          <a:prstGeom prst="rect">
            <a:avLst/>
          </a:prstGeom>
          <a:solidFill>
            <a:srgbClr val="FFFFFF">
              <a:alpha val="4000"/>
            </a:srgbClr>
          </a:solidFill>
          <a:ln/>
        </p:spPr>
      </p:sp>
      <p:sp>
        <p:nvSpPr>
          <p:cNvPr id="35" name="Shape 33"/>
          <p:cNvSpPr/>
          <p:nvPr/>
        </p:nvSpPr>
        <p:spPr>
          <a:xfrm>
            <a:off x="579715" y="5777151"/>
            <a:ext cx="13470969" cy="422672"/>
          </a:xfrm>
          <a:prstGeom prst="rect">
            <a:avLst/>
          </a:prstGeom>
          <a:solidFill>
            <a:srgbClr val="FFFFFF">
              <a:alpha val="4000"/>
            </a:srgbClr>
          </a:solidFill>
          <a:ln/>
        </p:spPr>
      </p:sp>
      <p:sp>
        <p:nvSpPr>
          <p:cNvPr id="47" name="Text 45"/>
          <p:cNvSpPr/>
          <p:nvPr/>
        </p:nvSpPr>
        <p:spPr>
          <a:xfrm>
            <a:off x="572095" y="7639169"/>
            <a:ext cx="13486209" cy="232886"/>
          </a:xfrm>
          <a:prstGeom prst="rect">
            <a:avLst/>
          </a:prstGeom>
          <a:noFill/>
          <a:ln/>
        </p:spPr>
        <p:txBody>
          <a:bodyPr wrap="none" lIns="0" tIns="0" rIns="0" bIns="0" rtlCol="0" anchor="t"/>
          <a:lstStyle/>
          <a:p>
            <a:pPr marL="0" indent="0">
              <a:lnSpc>
                <a:spcPts val="1800"/>
              </a:lnSpc>
              <a:buNone/>
            </a:pPr>
            <a:r>
              <a:rPr lang="en-US" sz="1400" dirty="0">
                <a:solidFill>
                  <a:srgbClr val="5B5F71"/>
                </a:solidFill>
                <a:latin typeface="Instrument Sans Medium" pitchFamily="34" charset="0"/>
                <a:ea typeface="Instrument Sans Medium" pitchFamily="34" charset="-122"/>
                <a:cs typeface="Instrument Sans Medium" pitchFamily="34" charset="-120"/>
              </a:rPr>
              <a:t>Звичайно, цей розклад є лише прикладом. Вам потрібно буде його адаптувати до потреб та потреб вашої дитини.</a:t>
            </a:r>
            <a:endParaRPr lang="en-US" sz="1400" dirty="0"/>
          </a:p>
        </p:txBody>
      </p:sp>
      <p:sp>
        <p:nvSpPr>
          <p:cNvPr id="48" name="Прямоугольник 47">
            <a:extLst>
              <a:ext uri="{FF2B5EF4-FFF2-40B4-BE49-F238E27FC236}">
                <a16:creationId xmlns:a16="http://schemas.microsoft.com/office/drawing/2014/main" id="{05C1A743-5B0B-4FD0-9302-056FA2C44E58}"/>
              </a:ext>
            </a:extLst>
          </p:cNvPr>
          <p:cNvSpPr/>
          <p:nvPr/>
        </p:nvSpPr>
        <p:spPr>
          <a:xfrm>
            <a:off x="12823115" y="7788536"/>
            <a:ext cx="1807285" cy="3227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49" name="Таблица 48">
            <a:extLst>
              <a:ext uri="{FF2B5EF4-FFF2-40B4-BE49-F238E27FC236}">
                <a16:creationId xmlns:a16="http://schemas.microsoft.com/office/drawing/2014/main" id="{242E3C3A-C030-4240-800E-A677B45ED2F2}"/>
              </a:ext>
            </a:extLst>
          </p:cNvPr>
          <p:cNvGraphicFramePr>
            <a:graphicFrameLocks noGrp="1"/>
          </p:cNvGraphicFramePr>
          <p:nvPr>
            <p:extLst>
              <p:ext uri="{D42A27DB-BD31-4B8C-83A1-F6EECF244321}">
                <p14:modId xmlns:p14="http://schemas.microsoft.com/office/powerpoint/2010/main" val="2569404546"/>
              </p:ext>
            </p:extLst>
          </p:nvPr>
        </p:nvGraphicFramePr>
        <p:xfrm>
          <a:off x="535078" y="1736493"/>
          <a:ext cx="10093478" cy="5804616"/>
        </p:xfrm>
        <a:graphic>
          <a:graphicData uri="http://schemas.openxmlformats.org/drawingml/2006/table">
            <a:tbl>
              <a:tblPr/>
              <a:tblGrid>
                <a:gridCol w="5046739">
                  <a:extLst>
                    <a:ext uri="{9D8B030D-6E8A-4147-A177-3AD203B41FA5}">
                      <a16:colId xmlns:a16="http://schemas.microsoft.com/office/drawing/2014/main" val="112970451"/>
                    </a:ext>
                  </a:extLst>
                </a:gridCol>
                <a:gridCol w="5046739">
                  <a:extLst>
                    <a:ext uri="{9D8B030D-6E8A-4147-A177-3AD203B41FA5}">
                      <a16:colId xmlns:a16="http://schemas.microsoft.com/office/drawing/2014/main" val="2526492079"/>
                    </a:ext>
                  </a:extLst>
                </a:gridCol>
              </a:tblGrid>
              <a:tr h="483718">
                <a:tc>
                  <a:txBody>
                    <a:bodyPr/>
                    <a:lstStyle/>
                    <a:p>
                      <a:r>
                        <a:rPr lang="ru-RU" b="1" dirty="0"/>
                        <a:t>Час</a:t>
                      </a:r>
                    </a:p>
                  </a:txBody>
                  <a:tcPr anchor="ctr">
                    <a:lnL>
                      <a:noFill/>
                    </a:lnL>
                    <a:lnR>
                      <a:noFill/>
                    </a:lnR>
                    <a:lnT>
                      <a:noFill/>
                    </a:lnT>
                    <a:lnB>
                      <a:noFill/>
                    </a:lnB>
                  </a:tcPr>
                </a:tc>
                <a:tc>
                  <a:txBody>
                    <a:bodyPr/>
                    <a:lstStyle/>
                    <a:p>
                      <a:r>
                        <a:rPr lang="ru-RU" b="1" dirty="0" err="1"/>
                        <a:t>Діяльність</a:t>
                      </a:r>
                      <a:endParaRPr lang="ru-RU" b="1" dirty="0"/>
                    </a:p>
                  </a:txBody>
                  <a:tcPr anchor="ctr">
                    <a:lnL>
                      <a:noFill/>
                    </a:lnL>
                    <a:lnR>
                      <a:noFill/>
                    </a:lnR>
                    <a:lnT>
                      <a:noFill/>
                    </a:lnT>
                    <a:lnB>
                      <a:noFill/>
                    </a:lnB>
                  </a:tcPr>
                </a:tc>
                <a:extLst>
                  <a:ext uri="{0D108BD9-81ED-4DB2-BD59-A6C34878D82A}">
                    <a16:rowId xmlns:a16="http://schemas.microsoft.com/office/drawing/2014/main" val="4148715605"/>
                  </a:ext>
                </a:extLst>
              </a:tr>
              <a:tr h="483718">
                <a:tc>
                  <a:txBody>
                    <a:bodyPr/>
                    <a:lstStyle/>
                    <a:p>
                      <a:r>
                        <a:rPr lang="ru-RU"/>
                        <a:t>7:00-8:00</a:t>
                      </a:r>
                    </a:p>
                  </a:txBody>
                  <a:tcPr anchor="ctr">
                    <a:lnL>
                      <a:noFill/>
                    </a:lnL>
                    <a:lnR>
                      <a:noFill/>
                    </a:lnR>
                    <a:lnT>
                      <a:noFill/>
                    </a:lnT>
                    <a:lnB>
                      <a:noFill/>
                    </a:lnB>
                  </a:tcPr>
                </a:tc>
                <a:tc>
                  <a:txBody>
                    <a:bodyPr/>
                    <a:lstStyle/>
                    <a:p>
                      <a:r>
                        <a:rPr lang="ru-RU"/>
                        <a:t>Підйом, гігієна</a:t>
                      </a:r>
                    </a:p>
                  </a:txBody>
                  <a:tcPr anchor="ctr">
                    <a:lnL>
                      <a:noFill/>
                    </a:lnL>
                    <a:lnR>
                      <a:noFill/>
                    </a:lnR>
                    <a:lnT>
                      <a:noFill/>
                    </a:lnT>
                    <a:lnB>
                      <a:noFill/>
                    </a:lnB>
                  </a:tcPr>
                </a:tc>
                <a:extLst>
                  <a:ext uri="{0D108BD9-81ED-4DB2-BD59-A6C34878D82A}">
                    <a16:rowId xmlns:a16="http://schemas.microsoft.com/office/drawing/2014/main" val="1165794876"/>
                  </a:ext>
                </a:extLst>
              </a:tr>
              <a:tr h="483718">
                <a:tc>
                  <a:txBody>
                    <a:bodyPr/>
                    <a:lstStyle/>
                    <a:p>
                      <a:r>
                        <a:rPr lang="ru-RU"/>
                        <a:t>8:00-9:00</a:t>
                      </a:r>
                    </a:p>
                  </a:txBody>
                  <a:tcPr anchor="ctr">
                    <a:lnL>
                      <a:noFill/>
                    </a:lnL>
                    <a:lnR>
                      <a:noFill/>
                    </a:lnR>
                    <a:lnT>
                      <a:noFill/>
                    </a:lnT>
                    <a:lnB>
                      <a:noFill/>
                    </a:lnB>
                  </a:tcPr>
                </a:tc>
                <a:tc>
                  <a:txBody>
                    <a:bodyPr/>
                    <a:lstStyle/>
                    <a:p>
                      <a:r>
                        <a:rPr lang="ru-RU" dirty="0" err="1"/>
                        <a:t>Сніданок</a:t>
                      </a:r>
                      <a:endParaRPr lang="ru-RU" dirty="0"/>
                    </a:p>
                  </a:txBody>
                  <a:tcPr anchor="ctr">
                    <a:lnL>
                      <a:noFill/>
                    </a:lnL>
                    <a:lnR>
                      <a:noFill/>
                    </a:lnR>
                    <a:lnT>
                      <a:noFill/>
                    </a:lnT>
                    <a:lnB>
                      <a:noFill/>
                    </a:lnB>
                  </a:tcPr>
                </a:tc>
                <a:extLst>
                  <a:ext uri="{0D108BD9-81ED-4DB2-BD59-A6C34878D82A}">
                    <a16:rowId xmlns:a16="http://schemas.microsoft.com/office/drawing/2014/main" val="1178760326"/>
                  </a:ext>
                </a:extLst>
              </a:tr>
              <a:tr h="483718">
                <a:tc>
                  <a:txBody>
                    <a:bodyPr/>
                    <a:lstStyle/>
                    <a:p>
                      <a:r>
                        <a:rPr lang="ru-RU"/>
                        <a:t>9:00-11:00</a:t>
                      </a:r>
                    </a:p>
                  </a:txBody>
                  <a:tcPr anchor="ctr">
                    <a:lnL>
                      <a:noFill/>
                    </a:lnL>
                    <a:lnR>
                      <a:noFill/>
                    </a:lnR>
                    <a:lnT>
                      <a:noFill/>
                    </a:lnT>
                    <a:lnB>
                      <a:noFill/>
                    </a:lnB>
                  </a:tcPr>
                </a:tc>
                <a:tc>
                  <a:txBody>
                    <a:bodyPr/>
                    <a:lstStyle/>
                    <a:p>
                      <a:r>
                        <a:rPr lang="ru-RU" dirty="0" err="1"/>
                        <a:t>Ігри</a:t>
                      </a:r>
                      <a:r>
                        <a:rPr lang="ru-RU" dirty="0"/>
                        <a:t>, </a:t>
                      </a:r>
                      <a:r>
                        <a:rPr lang="ru-RU" dirty="0" err="1"/>
                        <a:t>розвиваючі</a:t>
                      </a:r>
                      <a:r>
                        <a:rPr lang="ru-RU" dirty="0"/>
                        <a:t> </a:t>
                      </a:r>
                      <a:r>
                        <a:rPr lang="ru-RU" dirty="0" err="1"/>
                        <a:t>заняття</a:t>
                      </a:r>
                      <a:endParaRPr lang="ru-RU" dirty="0"/>
                    </a:p>
                  </a:txBody>
                  <a:tcPr anchor="ctr">
                    <a:lnL>
                      <a:noFill/>
                    </a:lnL>
                    <a:lnR>
                      <a:noFill/>
                    </a:lnR>
                    <a:lnT>
                      <a:noFill/>
                    </a:lnT>
                    <a:lnB>
                      <a:noFill/>
                    </a:lnB>
                  </a:tcPr>
                </a:tc>
                <a:extLst>
                  <a:ext uri="{0D108BD9-81ED-4DB2-BD59-A6C34878D82A}">
                    <a16:rowId xmlns:a16="http://schemas.microsoft.com/office/drawing/2014/main" val="3692353522"/>
                  </a:ext>
                </a:extLst>
              </a:tr>
              <a:tr h="483718">
                <a:tc>
                  <a:txBody>
                    <a:bodyPr/>
                    <a:lstStyle/>
                    <a:p>
                      <a:r>
                        <a:rPr lang="ru-RU"/>
                        <a:t>11:00-12:00</a:t>
                      </a:r>
                    </a:p>
                  </a:txBody>
                  <a:tcPr anchor="ctr">
                    <a:lnL>
                      <a:noFill/>
                    </a:lnL>
                    <a:lnR>
                      <a:noFill/>
                    </a:lnR>
                    <a:lnT>
                      <a:noFill/>
                    </a:lnT>
                    <a:lnB>
                      <a:noFill/>
                    </a:lnB>
                  </a:tcPr>
                </a:tc>
                <a:tc>
                  <a:txBody>
                    <a:bodyPr/>
                    <a:lstStyle/>
                    <a:p>
                      <a:r>
                        <a:rPr lang="ru-RU" dirty="0" err="1"/>
                        <a:t>Прогулянка</a:t>
                      </a:r>
                      <a:endParaRPr lang="ru-RU" dirty="0"/>
                    </a:p>
                  </a:txBody>
                  <a:tcPr anchor="ctr">
                    <a:lnL>
                      <a:noFill/>
                    </a:lnL>
                    <a:lnR>
                      <a:noFill/>
                    </a:lnR>
                    <a:lnT>
                      <a:noFill/>
                    </a:lnT>
                    <a:lnB>
                      <a:noFill/>
                    </a:lnB>
                  </a:tcPr>
                </a:tc>
                <a:extLst>
                  <a:ext uri="{0D108BD9-81ED-4DB2-BD59-A6C34878D82A}">
                    <a16:rowId xmlns:a16="http://schemas.microsoft.com/office/drawing/2014/main" val="881681384"/>
                  </a:ext>
                </a:extLst>
              </a:tr>
              <a:tr h="483718">
                <a:tc>
                  <a:txBody>
                    <a:bodyPr/>
                    <a:lstStyle/>
                    <a:p>
                      <a:r>
                        <a:rPr lang="ru-RU"/>
                        <a:t>12:00-13:00</a:t>
                      </a:r>
                    </a:p>
                  </a:txBody>
                  <a:tcPr anchor="ctr">
                    <a:lnL>
                      <a:noFill/>
                    </a:lnL>
                    <a:lnR>
                      <a:noFill/>
                    </a:lnR>
                    <a:lnT>
                      <a:noFill/>
                    </a:lnT>
                    <a:lnB>
                      <a:noFill/>
                    </a:lnB>
                  </a:tcPr>
                </a:tc>
                <a:tc>
                  <a:txBody>
                    <a:bodyPr/>
                    <a:lstStyle/>
                    <a:p>
                      <a:r>
                        <a:rPr lang="ru-RU" dirty="0" err="1"/>
                        <a:t>Обід</a:t>
                      </a:r>
                      <a:endParaRPr lang="ru-RU" dirty="0"/>
                    </a:p>
                  </a:txBody>
                  <a:tcPr anchor="ctr">
                    <a:lnL>
                      <a:noFill/>
                    </a:lnL>
                    <a:lnR>
                      <a:noFill/>
                    </a:lnR>
                    <a:lnT>
                      <a:noFill/>
                    </a:lnT>
                    <a:lnB>
                      <a:noFill/>
                    </a:lnB>
                  </a:tcPr>
                </a:tc>
                <a:extLst>
                  <a:ext uri="{0D108BD9-81ED-4DB2-BD59-A6C34878D82A}">
                    <a16:rowId xmlns:a16="http://schemas.microsoft.com/office/drawing/2014/main" val="1662752967"/>
                  </a:ext>
                </a:extLst>
              </a:tr>
              <a:tr h="483718">
                <a:tc>
                  <a:txBody>
                    <a:bodyPr/>
                    <a:lstStyle/>
                    <a:p>
                      <a:r>
                        <a:rPr lang="ru-RU"/>
                        <a:t>13:00-15:00</a:t>
                      </a:r>
                    </a:p>
                  </a:txBody>
                  <a:tcPr anchor="ctr">
                    <a:lnL>
                      <a:noFill/>
                    </a:lnL>
                    <a:lnR>
                      <a:noFill/>
                    </a:lnR>
                    <a:lnT>
                      <a:noFill/>
                    </a:lnT>
                    <a:lnB>
                      <a:noFill/>
                    </a:lnB>
                  </a:tcPr>
                </a:tc>
                <a:tc>
                  <a:txBody>
                    <a:bodyPr/>
                    <a:lstStyle/>
                    <a:p>
                      <a:r>
                        <a:rPr lang="ru-RU"/>
                        <a:t>Тиха година</a:t>
                      </a:r>
                    </a:p>
                  </a:txBody>
                  <a:tcPr anchor="ctr">
                    <a:lnL>
                      <a:noFill/>
                    </a:lnL>
                    <a:lnR>
                      <a:noFill/>
                    </a:lnR>
                    <a:lnT>
                      <a:noFill/>
                    </a:lnT>
                    <a:lnB>
                      <a:noFill/>
                    </a:lnB>
                  </a:tcPr>
                </a:tc>
                <a:extLst>
                  <a:ext uri="{0D108BD9-81ED-4DB2-BD59-A6C34878D82A}">
                    <a16:rowId xmlns:a16="http://schemas.microsoft.com/office/drawing/2014/main" val="4214909868"/>
                  </a:ext>
                </a:extLst>
              </a:tr>
              <a:tr h="483718">
                <a:tc>
                  <a:txBody>
                    <a:bodyPr/>
                    <a:lstStyle/>
                    <a:p>
                      <a:r>
                        <a:rPr lang="ru-RU"/>
                        <a:t>15:00-17:00</a:t>
                      </a:r>
                    </a:p>
                  </a:txBody>
                  <a:tcPr anchor="ctr">
                    <a:lnL>
                      <a:noFill/>
                    </a:lnL>
                    <a:lnR>
                      <a:noFill/>
                    </a:lnR>
                    <a:lnT>
                      <a:noFill/>
                    </a:lnT>
                    <a:lnB>
                      <a:noFill/>
                    </a:lnB>
                  </a:tcPr>
                </a:tc>
                <a:tc>
                  <a:txBody>
                    <a:bodyPr/>
                    <a:lstStyle/>
                    <a:p>
                      <a:r>
                        <a:rPr lang="ru-RU"/>
                        <a:t>Ігри, творчість</a:t>
                      </a:r>
                    </a:p>
                  </a:txBody>
                  <a:tcPr anchor="ctr">
                    <a:lnL>
                      <a:noFill/>
                    </a:lnL>
                    <a:lnR>
                      <a:noFill/>
                    </a:lnR>
                    <a:lnT>
                      <a:noFill/>
                    </a:lnT>
                    <a:lnB>
                      <a:noFill/>
                    </a:lnB>
                  </a:tcPr>
                </a:tc>
                <a:extLst>
                  <a:ext uri="{0D108BD9-81ED-4DB2-BD59-A6C34878D82A}">
                    <a16:rowId xmlns:a16="http://schemas.microsoft.com/office/drawing/2014/main" val="2878203409"/>
                  </a:ext>
                </a:extLst>
              </a:tr>
              <a:tr h="483718">
                <a:tc>
                  <a:txBody>
                    <a:bodyPr/>
                    <a:lstStyle/>
                    <a:p>
                      <a:r>
                        <a:rPr lang="ru-RU"/>
                        <a:t>17:00-18:00</a:t>
                      </a:r>
                    </a:p>
                  </a:txBody>
                  <a:tcPr anchor="ctr">
                    <a:lnL>
                      <a:noFill/>
                    </a:lnL>
                    <a:lnR>
                      <a:noFill/>
                    </a:lnR>
                    <a:lnT>
                      <a:noFill/>
                    </a:lnT>
                    <a:lnB>
                      <a:noFill/>
                    </a:lnB>
                  </a:tcPr>
                </a:tc>
                <a:tc>
                  <a:txBody>
                    <a:bodyPr/>
                    <a:lstStyle/>
                    <a:p>
                      <a:r>
                        <a:rPr lang="ru-RU"/>
                        <a:t>Вечеря</a:t>
                      </a:r>
                    </a:p>
                  </a:txBody>
                  <a:tcPr anchor="ctr">
                    <a:lnL>
                      <a:noFill/>
                    </a:lnL>
                    <a:lnR>
                      <a:noFill/>
                    </a:lnR>
                    <a:lnT>
                      <a:noFill/>
                    </a:lnT>
                    <a:lnB>
                      <a:noFill/>
                    </a:lnB>
                  </a:tcPr>
                </a:tc>
                <a:extLst>
                  <a:ext uri="{0D108BD9-81ED-4DB2-BD59-A6C34878D82A}">
                    <a16:rowId xmlns:a16="http://schemas.microsoft.com/office/drawing/2014/main" val="252610147"/>
                  </a:ext>
                </a:extLst>
              </a:tr>
              <a:tr h="483718">
                <a:tc>
                  <a:txBody>
                    <a:bodyPr/>
                    <a:lstStyle/>
                    <a:p>
                      <a:r>
                        <a:rPr lang="ru-RU"/>
                        <a:t>18:00-19:00</a:t>
                      </a:r>
                    </a:p>
                  </a:txBody>
                  <a:tcPr anchor="ctr">
                    <a:lnL>
                      <a:noFill/>
                    </a:lnL>
                    <a:lnR>
                      <a:noFill/>
                    </a:lnR>
                    <a:lnT>
                      <a:noFill/>
                    </a:lnT>
                    <a:lnB>
                      <a:noFill/>
                    </a:lnB>
                  </a:tcPr>
                </a:tc>
                <a:tc>
                  <a:txBody>
                    <a:bodyPr/>
                    <a:lstStyle/>
                    <a:p>
                      <a:r>
                        <a:rPr lang="ru-RU"/>
                        <a:t>Спільні ігри з родиною</a:t>
                      </a:r>
                    </a:p>
                  </a:txBody>
                  <a:tcPr anchor="ctr">
                    <a:lnL>
                      <a:noFill/>
                    </a:lnL>
                    <a:lnR>
                      <a:noFill/>
                    </a:lnR>
                    <a:lnT>
                      <a:noFill/>
                    </a:lnT>
                    <a:lnB>
                      <a:noFill/>
                    </a:lnB>
                  </a:tcPr>
                </a:tc>
                <a:extLst>
                  <a:ext uri="{0D108BD9-81ED-4DB2-BD59-A6C34878D82A}">
                    <a16:rowId xmlns:a16="http://schemas.microsoft.com/office/drawing/2014/main" val="99958"/>
                  </a:ext>
                </a:extLst>
              </a:tr>
              <a:tr h="483718">
                <a:tc>
                  <a:txBody>
                    <a:bodyPr/>
                    <a:lstStyle/>
                    <a:p>
                      <a:r>
                        <a:rPr lang="ru-RU"/>
                        <a:t>19:00-20:00</a:t>
                      </a:r>
                    </a:p>
                  </a:txBody>
                  <a:tcPr anchor="ctr">
                    <a:lnL>
                      <a:noFill/>
                    </a:lnL>
                    <a:lnR>
                      <a:noFill/>
                    </a:lnR>
                    <a:lnT>
                      <a:noFill/>
                    </a:lnT>
                    <a:lnB>
                      <a:noFill/>
                    </a:lnB>
                  </a:tcPr>
                </a:tc>
                <a:tc>
                  <a:txBody>
                    <a:bodyPr/>
                    <a:lstStyle/>
                    <a:p>
                      <a:r>
                        <a:rPr lang="ru-RU"/>
                        <a:t>Гігієна, казка</a:t>
                      </a:r>
                    </a:p>
                  </a:txBody>
                  <a:tcPr anchor="ctr">
                    <a:lnL>
                      <a:noFill/>
                    </a:lnL>
                    <a:lnR>
                      <a:noFill/>
                    </a:lnR>
                    <a:lnT>
                      <a:noFill/>
                    </a:lnT>
                    <a:lnB>
                      <a:noFill/>
                    </a:lnB>
                  </a:tcPr>
                </a:tc>
                <a:extLst>
                  <a:ext uri="{0D108BD9-81ED-4DB2-BD59-A6C34878D82A}">
                    <a16:rowId xmlns:a16="http://schemas.microsoft.com/office/drawing/2014/main" val="954037706"/>
                  </a:ext>
                </a:extLst>
              </a:tr>
              <a:tr h="483718">
                <a:tc>
                  <a:txBody>
                    <a:bodyPr/>
                    <a:lstStyle/>
                    <a:p>
                      <a:r>
                        <a:rPr lang="ru-RU"/>
                        <a:t>20:00-7:00</a:t>
                      </a:r>
                    </a:p>
                  </a:txBody>
                  <a:tcPr anchor="ctr">
                    <a:lnL>
                      <a:noFill/>
                    </a:lnL>
                    <a:lnR>
                      <a:noFill/>
                    </a:lnR>
                    <a:lnT>
                      <a:noFill/>
                    </a:lnT>
                    <a:lnB>
                      <a:noFill/>
                    </a:lnB>
                  </a:tcPr>
                </a:tc>
                <a:tc>
                  <a:txBody>
                    <a:bodyPr/>
                    <a:lstStyle/>
                    <a:p>
                      <a:r>
                        <a:rPr lang="ru-RU" dirty="0"/>
                        <a:t>Сон</a:t>
                      </a:r>
                    </a:p>
                  </a:txBody>
                  <a:tcPr anchor="ctr">
                    <a:lnL>
                      <a:noFill/>
                    </a:lnL>
                    <a:lnR>
                      <a:noFill/>
                    </a:lnR>
                    <a:lnT>
                      <a:noFill/>
                    </a:lnT>
                    <a:lnB>
                      <a:noFill/>
                    </a:lnB>
                  </a:tcPr>
                </a:tc>
                <a:extLst>
                  <a:ext uri="{0D108BD9-81ED-4DB2-BD59-A6C34878D82A}">
                    <a16:rowId xmlns:a16="http://schemas.microsoft.com/office/drawing/2014/main" val="2376097891"/>
                  </a:ext>
                </a:extLst>
              </a:tr>
            </a:tbl>
          </a:graphicData>
        </a:graphic>
      </p:graphicFrame>
      <p:pic>
        <p:nvPicPr>
          <p:cNvPr id="50" name="Рисунок 49">
            <a:extLst>
              <a:ext uri="{FF2B5EF4-FFF2-40B4-BE49-F238E27FC236}">
                <a16:creationId xmlns:a16="http://schemas.microsoft.com/office/drawing/2014/main" id="{3D7B534C-E11A-47BB-B819-A3817543AD30}"/>
              </a:ext>
            </a:extLst>
          </p:cNvPr>
          <p:cNvPicPr>
            <a:picLocks noChangeAspect="1"/>
          </p:cNvPicPr>
          <p:nvPr/>
        </p:nvPicPr>
        <p:blipFill>
          <a:blip r:embed="rId3"/>
          <a:stretch>
            <a:fillRect/>
          </a:stretch>
        </p:blipFill>
        <p:spPr>
          <a:xfrm>
            <a:off x="8294145" y="1262658"/>
            <a:ext cx="6090256" cy="594064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860108" y="1070967"/>
            <a:ext cx="10744795" cy="767953"/>
          </a:xfrm>
          <a:prstGeom prst="rect">
            <a:avLst/>
          </a:prstGeom>
          <a:noFill/>
          <a:ln/>
        </p:spPr>
        <p:txBody>
          <a:bodyPr wrap="none" lIns="0" tIns="0" rIns="0" bIns="0" rtlCol="0" anchor="t"/>
          <a:lstStyle/>
          <a:p>
            <a:pPr marL="0" indent="0">
              <a:lnSpc>
                <a:spcPts val="6000"/>
              </a:lnSpc>
              <a:buNone/>
            </a:pPr>
            <a:r>
              <a:rPr lang="en-US" sz="4800" dirty="0">
                <a:solidFill>
                  <a:srgbClr val="505468"/>
                </a:solidFill>
                <a:latin typeface="Instrument Sans Semi Bold" pitchFamily="34" charset="0"/>
                <a:ea typeface="Instrument Sans Semi Bold" pitchFamily="34" charset="-122"/>
                <a:cs typeface="Instrument Sans Semi Bold" pitchFamily="34" charset="-120"/>
              </a:rPr>
              <a:t>Поради батькам дітей раннього віку</a:t>
            </a:r>
            <a:endParaRPr lang="en-US" sz="4800" dirty="0"/>
          </a:p>
        </p:txBody>
      </p:sp>
      <p:sp>
        <p:nvSpPr>
          <p:cNvPr id="3" name="Text 1"/>
          <p:cNvSpPr/>
          <p:nvPr/>
        </p:nvSpPr>
        <p:spPr>
          <a:xfrm>
            <a:off x="860108" y="2330410"/>
            <a:ext cx="12910185" cy="393144"/>
          </a:xfrm>
          <a:prstGeom prst="rect">
            <a:avLst/>
          </a:prstGeom>
          <a:noFill/>
          <a:ln/>
        </p:spPr>
        <p:txBody>
          <a:bodyPr wrap="none" lIns="0" tIns="0" rIns="0" bIns="0" rtlCol="0" anchor="t"/>
          <a:lstStyle/>
          <a:p>
            <a:pPr marL="0" indent="0">
              <a:lnSpc>
                <a:spcPts val="3050"/>
              </a:lnSpc>
              <a:buNone/>
            </a:pPr>
            <a:r>
              <a:rPr lang="en-US" sz="1900" dirty="0">
                <a:solidFill>
                  <a:srgbClr val="5B5F71"/>
                </a:solidFill>
                <a:latin typeface="Instrument Sans Medium" pitchFamily="34" charset="0"/>
                <a:ea typeface="Instrument Sans Medium" pitchFamily="34" charset="-122"/>
                <a:cs typeface="Instrument Sans Medium" pitchFamily="34" charset="-120"/>
              </a:rPr>
              <a:t>Щоб успішно створити розпорядок дня для дитини раннього віку, дотримуйтесь таких порад:</a:t>
            </a:r>
            <a:endParaRPr lang="en-US" sz="1900" dirty="0"/>
          </a:p>
        </p:txBody>
      </p:sp>
      <p:sp>
        <p:nvSpPr>
          <p:cNvPr id="4" name="Text 2"/>
          <p:cNvSpPr/>
          <p:nvPr/>
        </p:nvSpPr>
        <p:spPr>
          <a:xfrm>
            <a:off x="860108" y="3000018"/>
            <a:ext cx="12910185" cy="393144"/>
          </a:xfrm>
          <a:prstGeom prst="rect">
            <a:avLst/>
          </a:prstGeom>
          <a:noFill/>
          <a:ln/>
        </p:spPr>
        <p:txBody>
          <a:bodyPr wrap="none" lIns="0" tIns="0" rIns="0" bIns="0" rtlCol="0" anchor="t"/>
          <a:lstStyle/>
          <a:p>
            <a:pPr marL="342900" indent="-342900" algn="l">
              <a:lnSpc>
                <a:spcPts val="305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Почніть з невеликих змін. Не намагайтеся змінити все одразу. Поступово вводьте нові правила та звичаї.</a:t>
            </a:r>
            <a:endParaRPr lang="en-US" sz="1900" dirty="0"/>
          </a:p>
        </p:txBody>
      </p:sp>
      <p:sp>
        <p:nvSpPr>
          <p:cNvPr id="5" name="Text 3"/>
          <p:cNvSpPr/>
          <p:nvPr/>
        </p:nvSpPr>
        <p:spPr>
          <a:xfrm>
            <a:off x="860108" y="3479125"/>
            <a:ext cx="12910185" cy="786289"/>
          </a:xfrm>
          <a:prstGeom prst="rect">
            <a:avLst/>
          </a:prstGeom>
          <a:noFill/>
          <a:ln/>
        </p:spPr>
        <p:txBody>
          <a:bodyPr wrap="square" lIns="0" tIns="0" rIns="0" bIns="0" rtlCol="0" anchor="t"/>
          <a:lstStyle/>
          <a:p>
            <a:pPr marL="342900" indent="-342900" algn="l">
              <a:lnSpc>
                <a:spcPts val="305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Будьте послідовними. Дотримуйтесь розпорядку дня якомога більше. Це допоможе дитині зрозуміти, чого від неї очікують.</a:t>
            </a:r>
            <a:endParaRPr lang="en-US" sz="1900" dirty="0"/>
          </a:p>
        </p:txBody>
      </p:sp>
      <p:sp>
        <p:nvSpPr>
          <p:cNvPr id="6" name="Text 4"/>
          <p:cNvSpPr/>
          <p:nvPr/>
        </p:nvSpPr>
        <p:spPr>
          <a:xfrm>
            <a:off x="860108" y="4351377"/>
            <a:ext cx="12910185" cy="786289"/>
          </a:xfrm>
          <a:prstGeom prst="rect">
            <a:avLst/>
          </a:prstGeom>
          <a:noFill/>
          <a:ln/>
        </p:spPr>
        <p:txBody>
          <a:bodyPr wrap="square" lIns="0" tIns="0" rIns="0" bIns="0" rtlCol="0" anchor="t"/>
          <a:lstStyle/>
          <a:p>
            <a:pPr marL="342900" indent="-342900" algn="l">
              <a:lnSpc>
                <a:spcPts val="305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Зробіть розпорядок дня веселим. Включайте в розпорядок дня різні види діяльності, які цікавлять вашу дитину.</a:t>
            </a:r>
            <a:endParaRPr lang="en-US" sz="1900" dirty="0"/>
          </a:p>
        </p:txBody>
      </p:sp>
      <p:sp>
        <p:nvSpPr>
          <p:cNvPr id="7" name="Text 5"/>
          <p:cNvSpPr/>
          <p:nvPr/>
        </p:nvSpPr>
        <p:spPr>
          <a:xfrm>
            <a:off x="860108" y="5223629"/>
            <a:ext cx="12910185" cy="393144"/>
          </a:xfrm>
          <a:prstGeom prst="rect">
            <a:avLst/>
          </a:prstGeom>
          <a:noFill/>
          <a:ln/>
        </p:spPr>
        <p:txBody>
          <a:bodyPr wrap="none" lIns="0" tIns="0" rIns="0" bIns="0" rtlCol="0" anchor="t"/>
          <a:lstStyle/>
          <a:p>
            <a:pPr marL="342900" indent="-342900" algn="l">
              <a:lnSpc>
                <a:spcPts val="305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Будьте гнучкими. Не бійтеся змінювати розпорядок дня, якщо це необхідно.</a:t>
            </a:r>
            <a:endParaRPr lang="en-US" sz="1900" dirty="0"/>
          </a:p>
        </p:txBody>
      </p:sp>
      <p:sp>
        <p:nvSpPr>
          <p:cNvPr id="8" name="Text 6"/>
          <p:cNvSpPr/>
          <p:nvPr/>
        </p:nvSpPr>
        <p:spPr>
          <a:xfrm>
            <a:off x="860108" y="5702737"/>
            <a:ext cx="12910185" cy="393144"/>
          </a:xfrm>
          <a:prstGeom prst="rect">
            <a:avLst/>
          </a:prstGeom>
          <a:noFill/>
          <a:ln/>
        </p:spPr>
        <p:txBody>
          <a:bodyPr wrap="none" lIns="0" tIns="0" rIns="0" bIns="0" rtlCol="0" anchor="t"/>
          <a:lstStyle/>
          <a:p>
            <a:pPr marL="342900" indent="-342900" algn="l">
              <a:lnSpc>
                <a:spcPts val="3050"/>
              </a:lnSpc>
              <a:buSzPct val="100000"/>
              <a:buChar char="•"/>
            </a:pPr>
            <a:r>
              <a:rPr lang="en-US" sz="1900" dirty="0">
                <a:solidFill>
                  <a:srgbClr val="5B5F71"/>
                </a:solidFill>
                <a:latin typeface="Instrument Sans Medium" pitchFamily="34" charset="0"/>
                <a:ea typeface="Instrument Sans Medium" pitchFamily="34" charset="-122"/>
                <a:cs typeface="Instrument Sans Medium" pitchFamily="34" charset="-120"/>
              </a:rPr>
              <a:t>Не забувайте хвалити дитину. Коли ваша дитина дотримується розпорядку дня, обов’язково похваліть її.</a:t>
            </a:r>
            <a:endParaRPr lang="en-US" sz="1900" dirty="0"/>
          </a:p>
        </p:txBody>
      </p:sp>
      <p:sp>
        <p:nvSpPr>
          <p:cNvPr id="9" name="Text 7"/>
          <p:cNvSpPr/>
          <p:nvPr/>
        </p:nvSpPr>
        <p:spPr>
          <a:xfrm>
            <a:off x="860108" y="6372344"/>
            <a:ext cx="12910185" cy="786289"/>
          </a:xfrm>
          <a:prstGeom prst="rect">
            <a:avLst/>
          </a:prstGeom>
          <a:noFill/>
          <a:ln/>
        </p:spPr>
        <p:txBody>
          <a:bodyPr wrap="square" lIns="0" tIns="0" rIns="0" bIns="0" rtlCol="0" anchor="t"/>
          <a:lstStyle/>
          <a:p>
            <a:pPr marL="0" indent="0">
              <a:lnSpc>
                <a:spcPts val="3050"/>
              </a:lnSpc>
              <a:buNone/>
            </a:pPr>
            <a:r>
              <a:rPr lang="en-US" sz="1900" dirty="0">
                <a:solidFill>
                  <a:srgbClr val="5B5F71"/>
                </a:solidFill>
                <a:latin typeface="Instrument Sans Medium" pitchFamily="34" charset="0"/>
                <a:ea typeface="Instrument Sans Medium" pitchFamily="34" charset="-122"/>
                <a:cs typeface="Instrument Sans Medium" pitchFamily="34" charset="-120"/>
              </a:rPr>
              <a:t>Створення розпорядку дня для дітей раннього віку - це важливий крок до їхнього успішного розвитку та благополуччя.</a:t>
            </a:r>
            <a:endParaRPr lang="en-US" sz="1900" dirty="0"/>
          </a:p>
        </p:txBody>
      </p:sp>
      <p:sp>
        <p:nvSpPr>
          <p:cNvPr id="10" name="Прямоугольник 9">
            <a:extLst>
              <a:ext uri="{FF2B5EF4-FFF2-40B4-BE49-F238E27FC236}">
                <a16:creationId xmlns:a16="http://schemas.microsoft.com/office/drawing/2014/main" id="{4FED1413-0768-43C6-A129-661D0A195DE7}"/>
              </a:ext>
            </a:extLst>
          </p:cNvPr>
          <p:cNvSpPr/>
          <p:nvPr/>
        </p:nvSpPr>
        <p:spPr>
          <a:xfrm>
            <a:off x="12661751" y="7756264"/>
            <a:ext cx="1968649" cy="3931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472</Words>
  <Application>Microsoft Office PowerPoint</Application>
  <PresentationFormat>Произвольный</PresentationFormat>
  <Paragraphs>63</Paragraphs>
  <Slides>6</Slides>
  <Notes>6</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6</vt:i4>
      </vt:variant>
    </vt:vector>
  </HeadingPairs>
  <TitlesOfParts>
    <vt:vector size="12" baseType="lpstr">
      <vt:lpstr>Wingdings</vt:lpstr>
      <vt:lpstr>Arial</vt:lpstr>
      <vt:lpstr>Instrument Sans Semi Bold</vt:lpstr>
      <vt:lpstr>Instrument Sans Medium</vt:lpstr>
      <vt:lpstr>Calibri</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Lenovo</cp:lastModifiedBy>
  <cp:revision>5</cp:revision>
  <dcterms:created xsi:type="dcterms:W3CDTF">2024-12-23T13:48:02Z</dcterms:created>
  <dcterms:modified xsi:type="dcterms:W3CDTF">2024-12-23T14:20:19Z</dcterms:modified>
</cp:coreProperties>
</file>