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0" r:id="rId3"/>
    <p:sldId id="257" r:id="rId4"/>
    <p:sldId id="261" r:id="rId5"/>
    <p:sldId id="263" r:id="rId6"/>
    <p:sldId id="264" r:id="rId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7D5FF"/>
    <a:srgbClr val="D5DAFF"/>
    <a:srgbClr val="DDF9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14" autoAdjust="0"/>
    <p:restoredTop sz="94660"/>
  </p:normalViewPr>
  <p:slideViewPr>
    <p:cSldViewPr snapToGrid="0">
      <p:cViewPr varScale="1">
        <p:scale>
          <a:sx n="70" d="100"/>
          <a:sy n="70" d="100"/>
        </p:scale>
        <p:origin x="536" y="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  <a:endParaRPr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7D9958-BA1A-4EA5-94C7-4E48956F316D}" type="datetimeFigureOut">
              <a:rPr lang="en-US" smtClean="0"/>
              <a:t>2/5/2022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5D32FC-FCEE-48E5-A5D3-D295E4B0AE5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9493856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7D9958-BA1A-4EA5-94C7-4E48956F316D}" type="datetimeFigureOut">
              <a:rPr lang="en-US" smtClean="0"/>
              <a:t>2/5/2022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5D32FC-FCEE-48E5-A5D3-D295E4B0AE5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0549483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7D9958-BA1A-4EA5-94C7-4E48956F316D}" type="datetimeFigureOut">
              <a:rPr lang="en-US" smtClean="0"/>
              <a:t>2/5/2022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5D32FC-FCEE-48E5-A5D3-D295E4B0AE5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0144256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7D9958-BA1A-4EA5-94C7-4E48956F316D}" type="datetimeFigureOut">
              <a:rPr lang="en-US" smtClean="0"/>
              <a:t>2/5/2022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5D32FC-FCEE-48E5-A5D3-D295E4B0AE5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6667924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7D9958-BA1A-4EA5-94C7-4E48956F316D}" type="datetimeFigureOut">
              <a:rPr lang="en-US" smtClean="0"/>
              <a:t>2/5/2022</a:t>
            </a:fld>
            <a:endParaRPr lang="en-US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5D32FC-FCEE-48E5-A5D3-D295E4B0AE5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648462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7D9958-BA1A-4EA5-94C7-4E48956F316D}" type="datetimeFigureOut">
              <a:rPr lang="en-US" smtClean="0"/>
              <a:t>2/5/2022</a:t>
            </a:fld>
            <a:endParaRPr lang="en-US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5D32FC-FCEE-48E5-A5D3-D295E4B0AE5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6247344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7D9958-BA1A-4EA5-94C7-4E48956F316D}" type="datetimeFigureOut">
              <a:rPr lang="en-US" smtClean="0"/>
              <a:t>2/5/2022</a:t>
            </a:fld>
            <a:endParaRPr lang="en-US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5D32FC-FCEE-48E5-A5D3-D295E4B0AE5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8826386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7D9958-BA1A-4EA5-94C7-4E48956F316D}" type="datetimeFigureOut">
              <a:rPr lang="en-US" smtClean="0"/>
              <a:t>2/5/2022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5D32FC-FCEE-48E5-A5D3-D295E4B0AE5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261884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7D9958-BA1A-4EA5-94C7-4E48956F316D}" type="datetimeFigureOut">
              <a:rPr lang="en-US" smtClean="0"/>
              <a:t>2/5/2022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5D32FC-FCEE-48E5-A5D3-D295E4B0AE5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535458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7D9958-BA1A-4EA5-94C7-4E48956F316D}" type="datetimeFigureOut">
              <a:rPr lang="en-US" smtClean="0"/>
              <a:t>2/5/2022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5D32FC-FCEE-48E5-A5D3-D295E4B0AE5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169859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7D9958-BA1A-4EA5-94C7-4E48956F316D}" type="datetimeFigureOut">
              <a:rPr lang="en-US" smtClean="0"/>
              <a:t>2/5/2022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5D32FC-FCEE-48E5-A5D3-D295E4B0AE5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236001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DDF9FF"/>
            </a:gs>
            <a:gs pos="35000">
              <a:schemeClr val="accent1">
                <a:lumMod val="45000"/>
                <a:lumOff val="55000"/>
              </a:schemeClr>
            </a:gs>
            <a:gs pos="62000">
              <a:srgbClr val="D7D5FF"/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07D9958-BA1A-4EA5-94C7-4E48956F316D}" type="datetimeFigureOut">
              <a:rPr lang="en-US" smtClean="0"/>
              <a:t>2/5/2022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65D32FC-FCEE-48E5-A5D3-D295E4B0AE5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9834363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Консультація для вихователів «Виховання доброчесності у дітей дошкільного віку»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7053943" y="4545466"/>
            <a:ext cx="4659086" cy="940934"/>
          </a:xfrm>
        </p:spPr>
        <p:txBody>
          <a:bodyPr/>
          <a:lstStyle/>
          <a:p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Вихователь ЗДО №285 м. Києва</a:t>
            </a:r>
          </a:p>
          <a:p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Струтинська Л.В.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6141494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420914" y="3512457"/>
            <a:ext cx="11669486" cy="2387600"/>
          </a:xfrm>
        </p:spPr>
        <p:txBody>
          <a:bodyPr>
            <a:normAutofit fontScale="90000"/>
          </a:bodyPr>
          <a:lstStyle/>
          <a:p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Чи актуально говорити про плагіат з дошкільниками?</a:t>
            </a:r>
            <a:b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Чи дошкільнята порушують академічну доброчесність?</a:t>
            </a:r>
            <a:b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Як педагог сприяє вкоріненню плагіату серед дошкільнят?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Подзаголовок 3"/>
          <p:cNvSpPr>
            <a:spLocks noGrp="1"/>
          </p:cNvSpPr>
          <p:nvPr>
            <p:ph type="subTitle" idx="1"/>
          </p:nvPr>
        </p:nvSpPr>
        <p:spPr>
          <a:xfrm>
            <a:off x="1262743" y="281895"/>
            <a:ext cx="9144000" cy="617991"/>
          </a:xfrm>
        </p:spPr>
        <p:txBody>
          <a:bodyPr/>
          <a:lstStyle/>
          <a:p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Під час цієї консультації обговоримо такі питання: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4106134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769441"/>
          </a:xfrm>
        </p:spPr>
        <p:txBody>
          <a:bodyPr>
            <a:normAutofit/>
          </a:bodyPr>
          <a:lstStyle/>
          <a:p>
            <a:r>
              <a:rPr lang="uk-UA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Законом України про Освіту статтею 42 визначено:</a:t>
            </a:r>
            <a:endParaRPr lang="en-US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492272" y="921245"/>
            <a:ext cx="10207171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0" i="0" dirty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ru-RU" sz="2000" b="0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Академічна</a:t>
            </a:r>
            <a:r>
              <a:rPr lang="ru-RU" sz="20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0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доброчесність</a:t>
            </a:r>
            <a:r>
              <a:rPr lang="ru-RU" sz="20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- </a:t>
            </a:r>
            <a:r>
              <a:rPr lang="ru-RU" sz="2000" b="0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це</a:t>
            </a:r>
            <a:r>
              <a:rPr lang="ru-RU" sz="20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0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сукупність</a:t>
            </a:r>
            <a:r>
              <a:rPr lang="ru-RU" sz="20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0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етичних</a:t>
            </a:r>
            <a:r>
              <a:rPr lang="ru-RU" sz="20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0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принципів</a:t>
            </a:r>
            <a:r>
              <a:rPr lang="ru-RU" sz="20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та </a:t>
            </a:r>
            <a:r>
              <a:rPr lang="ru-RU" sz="2000" b="0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визначених</a:t>
            </a:r>
            <a:r>
              <a:rPr lang="ru-RU" sz="20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законом правил, </a:t>
            </a:r>
            <a:r>
              <a:rPr lang="ru-RU" sz="2000" b="0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якими</a:t>
            </a:r>
            <a:r>
              <a:rPr lang="ru-RU" sz="20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0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мають</a:t>
            </a:r>
            <a:r>
              <a:rPr lang="ru-RU" sz="20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0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керуватися</a:t>
            </a:r>
            <a:r>
              <a:rPr lang="ru-RU" sz="20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0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учасники</a:t>
            </a:r>
            <a:r>
              <a:rPr lang="ru-RU" sz="20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0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освітнього</a:t>
            </a:r>
            <a:r>
              <a:rPr lang="ru-RU" sz="20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0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процесу</a:t>
            </a:r>
            <a:r>
              <a:rPr lang="ru-RU" sz="20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під час </a:t>
            </a:r>
            <a:r>
              <a:rPr lang="ru-RU" sz="2000" b="0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навчання</a:t>
            </a:r>
            <a:r>
              <a:rPr lang="ru-RU" sz="20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000" b="0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викладання</a:t>
            </a:r>
            <a:r>
              <a:rPr lang="ru-RU" sz="20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та </a:t>
            </a:r>
            <a:r>
              <a:rPr lang="ru-RU" sz="2000" b="0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провадження</a:t>
            </a:r>
            <a:r>
              <a:rPr lang="ru-RU" sz="20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0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наукової</a:t>
            </a:r>
            <a:r>
              <a:rPr lang="ru-RU" sz="20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ru-RU" sz="2000" b="0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творчої</a:t>
            </a:r>
            <a:r>
              <a:rPr lang="ru-RU" sz="20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) діяльності з метою </a:t>
            </a:r>
            <a:r>
              <a:rPr lang="ru-RU" sz="2000" b="0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забезпечення</a:t>
            </a:r>
            <a:r>
              <a:rPr lang="ru-RU" sz="20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0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довіри</a:t>
            </a:r>
            <a:r>
              <a:rPr lang="ru-RU" sz="20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до </a:t>
            </a:r>
            <a:r>
              <a:rPr lang="ru-RU" sz="2000" b="0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результатів</a:t>
            </a:r>
            <a:r>
              <a:rPr lang="ru-RU" sz="20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0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навчання</a:t>
            </a:r>
            <a:r>
              <a:rPr lang="ru-RU" sz="20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та/</a:t>
            </a:r>
            <a:r>
              <a:rPr lang="ru-RU" sz="2000" b="0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або</a:t>
            </a:r>
            <a:r>
              <a:rPr lang="ru-RU" sz="20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0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наукових</a:t>
            </a:r>
            <a:r>
              <a:rPr lang="ru-RU" sz="20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ru-RU" sz="2000" b="0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творчих</a:t>
            </a:r>
            <a:r>
              <a:rPr lang="ru-RU" sz="20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ru-RU" sz="2000" b="0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досягнень</a:t>
            </a:r>
            <a:r>
              <a:rPr lang="ru-RU" sz="20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br>
              <a:rPr lang="ru-RU" sz="20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995915" y="2089312"/>
            <a:ext cx="8893629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3200" dirty="0">
                <a:solidFill>
                  <a:prstClr val="black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Пункт 3 статті 42 передбачає</a:t>
            </a:r>
            <a:endParaRPr lang="en-US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1313212" y="2735643"/>
            <a:ext cx="10040588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/>
            <a:r>
              <a:rPr lang="ru-RU" sz="2000" b="0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Дотримання</a:t>
            </a:r>
            <a:r>
              <a:rPr lang="ru-RU" sz="20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0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академічної</a:t>
            </a:r>
            <a:r>
              <a:rPr lang="ru-RU" sz="20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0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доброчесності</a:t>
            </a:r>
            <a:r>
              <a:rPr lang="ru-RU" sz="20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0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здобувачами</a:t>
            </a:r>
            <a:r>
              <a:rPr lang="ru-RU" sz="20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0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освіти</a:t>
            </a:r>
            <a:r>
              <a:rPr lang="ru-RU" sz="20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0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передбачає</a:t>
            </a:r>
            <a:r>
              <a:rPr lang="ru-RU" sz="20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 fontAlgn="base"/>
            <a:r>
              <a:rPr lang="ru-RU" sz="2000" b="0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самостійне</a:t>
            </a:r>
            <a:r>
              <a:rPr lang="ru-RU" sz="20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0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виконання</a:t>
            </a:r>
            <a:r>
              <a:rPr lang="ru-RU" sz="20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0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навчальних</a:t>
            </a:r>
            <a:r>
              <a:rPr lang="ru-RU" sz="20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0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завдань</a:t>
            </a:r>
            <a:r>
              <a:rPr lang="ru-RU" sz="20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ru-RU" sz="24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4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en-US" sz="2400" b="0" i="0" dirty="0"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Заголовок 1">
            <a:extLst>
              <a:ext uri="{FF2B5EF4-FFF2-40B4-BE49-F238E27FC236}">
                <a16:creationId xmlns:a16="http://schemas.microsoft.com/office/drawing/2014/main" id="{47A62089-FDFD-4AC8-986B-C6C9945A9648}"/>
              </a:ext>
            </a:extLst>
          </p:cNvPr>
          <p:cNvSpPr txBox="1">
            <a:spLocks/>
          </p:cNvSpPr>
          <p:nvPr/>
        </p:nvSpPr>
        <p:spPr>
          <a:xfrm>
            <a:off x="1075706" y="3429000"/>
            <a:ext cx="10515600" cy="56704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uk-UA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Пункт 4 статті 42</a:t>
            </a:r>
            <a:endParaRPr lang="en-US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Прямоугольник 3">
            <a:extLst>
              <a:ext uri="{FF2B5EF4-FFF2-40B4-BE49-F238E27FC236}">
                <a16:creationId xmlns:a16="http://schemas.microsoft.com/office/drawing/2014/main" id="{F85CCCB9-0EB4-497E-81F6-9169EAF9DEEB}"/>
              </a:ext>
            </a:extLst>
          </p:cNvPr>
          <p:cNvSpPr/>
          <p:nvPr/>
        </p:nvSpPr>
        <p:spPr>
          <a:xfrm>
            <a:off x="995914" y="3874417"/>
            <a:ext cx="10357885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/>
            <a:r>
              <a:rPr lang="ru-RU" b="0" i="0" dirty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ru-RU" sz="2000" b="0" i="0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Порушенням</a:t>
            </a:r>
            <a:r>
              <a:rPr lang="ru-RU" sz="2000" b="0" i="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0" i="0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академічної</a:t>
            </a:r>
            <a:r>
              <a:rPr lang="ru-RU" sz="2000" b="0" i="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0" i="0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доброчесності</a:t>
            </a:r>
            <a:r>
              <a:rPr lang="ru-RU" sz="2000" b="0" i="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0" i="0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вважається</a:t>
            </a:r>
            <a:r>
              <a:rPr lang="ru-RU" sz="2000" b="0" i="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 fontAlgn="base"/>
            <a:r>
              <a:rPr lang="ru-RU" sz="2000" b="0" i="0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академічний</a:t>
            </a:r>
            <a:r>
              <a:rPr lang="ru-RU" sz="2000" b="0" i="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0" i="0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плагіат</a:t>
            </a:r>
            <a:r>
              <a:rPr lang="ru-RU" sz="2000" b="0" i="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- </a:t>
            </a:r>
            <a:r>
              <a:rPr lang="ru-RU" sz="2000" b="0" i="0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оприлюднення</a:t>
            </a:r>
            <a:r>
              <a:rPr lang="ru-RU" sz="2000" b="0" i="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ru-RU" sz="2000" b="0" i="0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частково</a:t>
            </a:r>
            <a:r>
              <a:rPr lang="ru-RU" sz="2000" b="0" i="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0" i="0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або</a:t>
            </a:r>
            <a:r>
              <a:rPr lang="ru-RU" sz="2000" b="0" i="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0" i="0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повністю</a:t>
            </a:r>
            <a:r>
              <a:rPr lang="ru-RU" sz="2000" b="0" i="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ru-RU" sz="2000" b="0" i="0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наукових</a:t>
            </a:r>
            <a:r>
              <a:rPr lang="ru-RU" sz="2000" b="0" i="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ru-RU" sz="2000" b="0" i="0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творчих</a:t>
            </a:r>
            <a:r>
              <a:rPr lang="ru-RU" sz="2000" b="0" i="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ru-RU" sz="2000" b="0" i="0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результатів</a:t>
            </a:r>
            <a:r>
              <a:rPr lang="ru-RU" sz="2000" b="0" i="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000" b="0" i="0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отриманих</a:t>
            </a:r>
            <a:r>
              <a:rPr lang="ru-RU" sz="2000" b="0" i="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0" i="0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іншими</a:t>
            </a:r>
            <a:r>
              <a:rPr lang="ru-RU" sz="2000" b="0" i="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особами, як </a:t>
            </a:r>
            <a:r>
              <a:rPr lang="ru-RU" sz="2000" b="0" i="0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результатів</a:t>
            </a:r>
            <a:r>
              <a:rPr lang="ru-RU" sz="2000" b="0" i="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0" i="0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власного</a:t>
            </a:r>
            <a:r>
              <a:rPr lang="ru-RU" sz="2000" b="0" i="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0" i="0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дослідження</a:t>
            </a:r>
            <a:r>
              <a:rPr lang="ru-RU" sz="2000" b="0" i="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ru-RU" sz="2000" b="0" i="0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творчості</a:t>
            </a:r>
            <a:r>
              <a:rPr lang="ru-RU" sz="2000" b="0" i="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) та/</a:t>
            </a:r>
            <a:r>
              <a:rPr lang="ru-RU" sz="2000" b="0" i="0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або</a:t>
            </a:r>
            <a:r>
              <a:rPr lang="ru-RU" sz="2000" b="0" i="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0" i="0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відтворення</a:t>
            </a:r>
            <a:r>
              <a:rPr lang="ru-RU" sz="2000" b="0" i="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0" i="0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опублікованих</a:t>
            </a:r>
            <a:r>
              <a:rPr lang="ru-RU" sz="2000" b="0" i="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0" i="0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текстів</a:t>
            </a:r>
            <a:r>
              <a:rPr lang="ru-RU" sz="2000" b="0" i="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ru-RU" sz="2000" b="0" i="0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оприлюднених</a:t>
            </a:r>
            <a:r>
              <a:rPr lang="ru-RU" sz="2000" b="0" i="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0" i="0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творів</a:t>
            </a:r>
            <a:r>
              <a:rPr lang="ru-RU" sz="2000" b="0" i="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0" i="0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мистецтва</a:t>
            </a:r>
            <a:r>
              <a:rPr lang="ru-RU" sz="2000" b="0" i="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ru-RU" sz="2000" b="0" i="0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інших</a:t>
            </a:r>
            <a:r>
              <a:rPr lang="ru-RU" sz="2000" b="0" i="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0" i="0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авторів</a:t>
            </a:r>
            <a:r>
              <a:rPr lang="ru-RU" sz="2000" b="0" i="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без </a:t>
            </a:r>
            <a:r>
              <a:rPr lang="ru-RU" sz="2000" b="0" i="0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зазначення</a:t>
            </a:r>
            <a:r>
              <a:rPr lang="ru-RU" sz="2000" b="0" i="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авторства.</a:t>
            </a:r>
            <a:br>
              <a:rPr lang="ru-RU" sz="2000" b="0" i="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en-US" sz="2000" b="0" i="0" dirty="0">
              <a:solidFill>
                <a:srgbClr val="333333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9957258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8856" y="365125"/>
            <a:ext cx="5071730" cy="506745"/>
          </a:xfrm>
        </p:spPr>
        <p:txBody>
          <a:bodyPr>
            <a:noAutofit/>
          </a:bodyPr>
          <a:lstStyle/>
          <a:p>
            <a:r>
              <a:rPr lang="uk-UA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Виконання завдань вихователем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7B545BE6-6235-4844-BBAC-F7AA0635CB0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085" b="10889"/>
          <a:stretch/>
        </p:blipFill>
        <p:spPr>
          <a:xfrm>
            <a:off x="311737" y="967294"/>
            <a:ext cx="2980960" cy="2077658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6A0DF549-5138-4CCF-B14D-85F82745145D}"/>
              </a:ext>
            </a:extLst>
          </p:cNvPr>
          <p:cNvSpPr txBox="1"/>
          <p:nvPr/>
        </p:nvSpPr>
        <p:spPr>
          <a:xfrm>
            <a:off x="3377887" y="1059194"/>
            <a:ext cx="368539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Паперове конструювання: «Голуби» середня вікова група</a:t>
            </a:r>
          </a:p>
        </p:txBody>
      </p:sp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E35C3140-ADF5-482B-8E06-7E838B5BBFC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9089" y="3675966"/>
            <a:ext cx="3232484" cy="2075610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7F3A2893-ED02-4406-B893-0FEFA855F8E9}"/>
              </a:ext>
            </a:extLst>
          </p:cNvPr>
          <p:cNvSpPr txBox="1"/>
          <p:nvPr/>
        </p:nvSpPr>
        <p:spPr>
          <a:xfrm>
            <a:off x="3698177" y="4234017"/>
            <a:ext cx="321498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Вирішення завдання за дитину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6FB613DD-6ACB-46EC-8859-3758EA1938E2}"/>
              </a:ext>
            </a:extLst>
          </p:cNvPr>
          <p:cNvSpPr txBox="1"/>
          <p:nvPr/>
        </p:nvSpPr>
        <p:spPr>
          <a:xfrm>
            <a:off x="6519403" y="618497"/>
            <a:ext cx="5791199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kumimoji="0" lang="uk-UA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Повторення виконання за іншими дітьми</a:t>
            </a:r>
            <a:endParaRPr lang="uk-UA" sz="2400" dirty="0"/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63FCB44E-24AB-4FB0-800E-73AB58F75A5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809817" y="1278088"/>
            <a:ext cx="3483023" cy="33252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8773827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76727" y="173086"/>
            <a:ext cx="10515600" cy="1325563"/>
          </a:xfrm>
        </p:spPr>
        <p:txBody>
          <a:bodyPr/>
          <a:lstStyle/>
          <a:p>
            <a:pPr algn="ctr"/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Представлення роботи родини за власну  на певній виставці дитячих робіт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D7786D59-3442-4463-8D88-B1A145CE146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95924" y="1632716"/>
            <a:ext cx="2357659" cy="3245096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6262C78E-C7D9-41C5-A15A-D6A131E42C24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27163" y="1911695"/>
            <a:ext cx="2730428" cy="2346009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3B0BDF03-21D6-46A0-8AFC-313A636302B2}"/>
              </a:ext>
            </a:extLst>
          </p:cNvPr>
          <p:cNvSpPr txBox="1"/>
          <p:nvPr/>
        </p:nvSpPr>
        <p:spPr>
          <a:xfrm>
            <a:off x="3353583" y="5279927"/>
            <a:ext cx="631290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Роботи дітей 3-6 років представлені на </a:t>
            </a:r>
            <a:r>
              <a:rPr lang="uk-UA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виставках в садку</a:t>
            </a:r>
            <a:endParaRPr lang="uk-UA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78799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074057" y="295048"/>
            <a:ext cx="10043886" cy="1069294"/>
          </a:xfrm>
        </p:spPr>
        <p:txBody>
          <a:bodyPr>
            <a:normAutofit/>
          </a:bodyPr>
          <a:lstStyle/>
          <a:p>
            <a:r>
              <a:rPr lang="uk-UA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Формування в дитини доброчесності – є одним із обов’язкових робот вихователя!</a:t>
            </a:r>
            <a:endParaRPr lang="en-US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Подзаголовок 3"/>
          <p:cNvSpPr>
            <a:spLocks noGrp="1"/>
          </p:cNvSpPr>
          <p:nvPr>
            <p:ph type="subTitle" idx="1"/>
          </p:nvPr>
        </p:nvSpPr>
        <p:spPr>
          <a:xfrm>
            <a:off x="402771" y="1831295"/>
            <a:ext cx="11451772" cy="3581954"/>
          </a:xfrm>
        </p:spPr>
        <p:txBody>
          <a:bodyPr>
            <a:normAutofit lnSpcReduction="10000"/>
          </a:bodyPr>
          <a:lstStyle/>
          <a:p>
            <a:r>
              <a:rPr lang="uk-UA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Для того, щоб дитина засвоїла норми доброчесності потрібно:</a:t>
            </a:r>
          </a:p>
          <a:p>
            <a:pPr marL="571500" indent="-571500">
              <a:buFontTx/>
              <a:buChar char="-"/>
            </a:pPr>
            <a:r>
              <a:rPr lang="uk-UA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Підбирати завдання відповідно до вікових, психологічних особливостей дітей.</a:t>
            </a:r>
          </a:p>
          <a:p>
            <a:pPr marL="571500" indent="-571500">
              <a:buFontTx/>
              <a:buChar char="-"/>
            </a:pPr>
            <a:r>
              <a:rPr lang="uk-UA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Хвалити самостійність, несхожість способів виконання завдання;</a:t>
            </a:r>
          </a:p>
          <a:p>
            <a:pPr marL="571500" indent="-571500">
              <a:buFontTx/>
              <a:buChar char="-"/>
            </a:pPr>
            <a:r>
              <a:rPr lang="uk-UA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Готувати різні завдання відповідно до можливостей дитини;</a:t>
            </a:r>
          </a:p>
          <a:p>
            <a:pPr marL="571500" indent="-571500">
              <a:buFontTx/>
              <a:buChar char="-"/>
            </a:pPr>
            <a:r>
              <a:rPr lang="uk-UA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Продумувати розсадку дітей під час виконання певних завдань;</a:t>
            </a:r>
          </a:p>
          <a:p>
            <a:pPr marL="571500" indent="-571500">
              <a:buFontTx/>
              <a:buChar char="-"/>
            </a:pPr>
            <a:r>
              <a:rPr lang="uk-UA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Чітко вказувати виконавця роботи; родина, сестричка.</a:t>
            </a:r>
          </a:p>
          <a:p>
            <a:endParaRPr lang="uk-UA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>
              <a:buFontTx/>
              <a:buChar char="-"/>
            </a:pPr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4553712" y="6099048"/>
            <a:ext cx="234397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ДЯКУЮ ЗА УВАГУ! 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48359222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489</TotalTime>
  <Words>268</Words>
  <Application>Microsoft Office PowerPoint</Application>
  <PresentationFormat>Широкоэкранный</PresentationFormat>
  <Paragraphs>27</Paragraphs>
  <Slides>6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6</vt:i4>
      </vt:variant>
    </vt:vector>
  </HeadingPairs>
  <TitlesOfParts>
    <vt:vector size="11" baseType="lpstr">
      <vt:lpstr>Arial</vt:lpstr>
      <vt:lpstr>Calibri</vt:lpstr>
      <vt:lpstr>Calibri Light</vt:lpstr>
      <vt:lpstr>Times New Roman</vt:lpstr>
      <vt:lpstr>Тема Office</vt:lpstr>
      <vt:lpstr>Консультація для вихователів «Виховання доброчесності у дітей дошкільного віку»</vt:lpstr>
      <vt:lpstr>Чи актуально говорити про плагіат з дошкільниками? Чи дошкільнята порушують академічну доброчесність? Як педагог сприяє вкоріненню плагіату серед дошкільнят?</vt:lpstr>
      <vt:lpstr>Законом України про Освіту статтею 42 визначено:</vt:lpstr>
      <vt:lpstr>Виконання завдань вихователем</vt:lpstr>
      <vt:lpstr>Представлення роботи родини за власну  на певній виставці дитячих робіт</vt:lpstr>
      <vt:lpstr>Формування в дитини доброчесності – є одним із обов’язкових робот вихователя!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Консультація для вихователів «Виховання доброчесності у дітей дошкільного віку»</dc:title>
  <dc:creator>Ольга</dc:creator>
  <cp:lastModifiedBy>Ольга</cp:lastModifiedBy>
  <cp:revision>10</cp:revision>
  <dcterms:created xsi:type="dcterms:W3CDTF">2022-01-23T11:24:40Z</dcterms:created>
  <dcterms:modified xsi:type="dcterms:W3CDTF">2022-02-05T11:56:22Z</dcterms:modified>
</cp:coreProperties>
</file>