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9" d="100"/>
          <a:sy n="79" d="100"/>
        </p:scale>
        <p:origin x="-1116" y="33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2D6FE9-894E-4350-9EE4-01591417A571}" type="datetimeFigureOut">
              <a:rPr lang="ru-RU" smtClean="0"/>
              <a:t>11.12.2022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5AC9D1-8861-4235-8B5E-31208225A5A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2D6FE9-894E-4350-9EE4-01591417A571}" type="datetimeFigureOut">
              <a:rPr lang="ru-RU" smtClean="0"/>
              <a:t>11.12.2022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5AC9D1-8861-4235-8B5E-31208225A5A8}" type="slidenum">
              <a:rPr lang="ru-RU" smtClean="0"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2D6FE9-894E-4350-9EE4-01591417A571}" type="datetimeFigureOut">
              <a:rPr lang="ru-RU" smtClean="0"/>
              <a:t>11.12.2022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5AC9D1-8861-4235-8B5E-31208225A5A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2D6FE9-894E-4350-9EE4-01591417A571}" type="datetimeFigureOut">
              <a:rPr lang="ru-RU" smtClean="0"/>
              <a:t>11.12.2022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5AC9D1-8861-4235-8B5E-31208225A5A8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2D6FE9-894E-4350-9EE4-01591417A571}" type="datetimeFigureOut">
              <a:rPr lang="ru-RU" smtClean="0"/>
              <a:t>11.12.2022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5AC9D1-8861-4235-8B5E-31208225A5A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2D6FE9-894E-4350-9EE4-01591417A571}" type="datetimeFigureOut">
              <a:rPr lang="ru-RU" smtClean="0"/>
              <a:t>11.12.2022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5AC9D1-8861-4235-8B5E-31208225A5A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2D6FE9-894E-4350-9EE4-01591417A571}" type="datetimeFigureOut">
              <a:rPr lang="ru-RU" smtClean="0"/>
              <a:t>11.12.2022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5AC9D1-8861-4235-8B5E-31208225A5A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2D6FE9-894E-4350-9EE4-01591417A571}" type="datetimeFigureOut">
              <a:rPr lang="ru-RU" smtClean="0"/>
              <a:t>11.12.2022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5AC9D1-8861-4235-8B5E-31208225A5A8}" type="slidenum">
              <a:rPr lang="ru-RU" smtClean="0"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2D6FE9-894E-4350-9EE4-01591417A571}" type="datetimeFigureOut">
              <a:rPr lang="ru-RU" smtClean="0"/>
              <a:t>11.12.2022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5AC9D1-8861-4235-8B5E-31208225A5A8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2D6FE9-894E-4350-9EE4-01591417A571}" type="datetimeFigureOut">
              <a:rPr lang="ru-RU" smtClean="0"/>
              <a:t>11.12.2022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5AC9D1-8861-4235-8B5E-31208225A5A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2D6FE9-894E-4350-9EE4-01591417A571}" type="datetimeFigureOut">
              <a:rPr lang="ru-RU" smtClean="0"/>
              <a:t>11.12.2022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5AC9D1-8861-4235-8B5E-31208225A5A8}" type="slidenum">
              <a:rPr lang="ru-RU" smtClean="0"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CB2D6FE9-894E-4350-9EE4-01591417A571}" type="datetimeFigureOut">
              <a:rPr lang="ru-RU" smtClean="0"/>
              <a:t>11.12.2022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F25AC9D1-8861-4235-8B5E-31208225A5A8}" type="slidenum">
              <a:rPr lang="ru-RU" smtClean="0"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899592" y="908720"/>
            <a:ext cx="7772400" cy="1512168"/>
          </a:xfrm>
        </p:spPr>
        <p:txBody>
          <a:bodyPr>
            <a:normAutofit fontScale="90000"/>
          </a:bodyPr>
          <a:lstStyle/>
          <a:p>
            <a:pPr algn="r"/>
            <a:r>
              <a:rPr lang="ru-RU" sz="2400" u="sng" dirty="0" smtClean="0">
                <a:solidFill>
                  <a:schemeClr val="tx1"/>
                </a:solidFill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В </a:t>
            </a:r>
            <a:r>
              <a:rPr lang="ru-RU" sz="2400" u="sng" dirty="0" err="1" smtClean="0">
                <a:solidFill>
                  <a:schemeClr val="tx1"/>
                </a:solidFill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театрі</a:t>
            </a:r>
            <a:r>
              <a:rPr lang="ru-RU" sz="2400" u="sng" dirty="0" smtClean="0">
                <a:solidFill>
                  <a:schemeClr val="tx1"/>
                </a:solidFill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 </a:t>
            </a:r>
            <a:r>
              <a:rPr lang="ru-RU" sz="2400" u="sng" dirty="0" err="1" smtClean="0">
                <a:solidFill>
                  <a:schemeClr val="tx1"/>
                </a:solidFill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життя</a:t>
            </a:r>
            <a:r>
              <a:rPr lang="ru-RU" sz="2400" u="sng" dirty="0" smtClean="0">
                <a:solidFill>
                  <a:schemeClr val="tx1"/>
                </a:solidFill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 </a:t>
            </a:r>
            <a:br>
              <a:rPr lang="ru-RU" sz="2400" u="sng" dirty="0" smtClean="0">
                <a:solidFill>
                  <a:schemeClr val="tx1"/>
                </a:solidFill>
                <a:latin typeface="Times New Roman" pitchFamily="18" charset="0"/>
                <a:ea typeface="Batang" pitchFamily="18" charset="-127"/>
                <a:cs typeface="Times New Roman" pitchFamily="18" charset="0"/>
              </a:rPr>
            </a:br>
            <a:r>
              <a:rPr lang="ru-RU" sz="2400" u="sng" dirty="0" err="1" smtClean="0">
                <a:solidFill>
                  <a:schemeClr val="tx1"/>
                </a:solidFill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єдині</a:t>
            </a:r>
            <a:r>
              <a:rPr lang="ru-RU" sz="2400" u="sng" dirty="0" smtClean="0">
                <a:solidFill>
                  <a:schemeClr val="tx1"/>
                </a:solidFill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 </a:t>
            </a:r>
            <a:r>
              <a:rPr lang="ru-RU" sz="2400" u="sng" dirty="0" err="1" smtClean="0">
                <a:solidFill>
                  <a:schemeClr val="tx1"/>
                </a:solidFill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справжні</a:t>
            </a:r>
            <a:r>
              <a:rPr lang="ru-RU" sz="2400" u="sng" dirty="0" smtClean="0">
                <a:solidFill>
                  <a:schemeClr val="tx1"/>
                </a:solidFill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 </a:t>
            </a:r>
            <a:br>
              <a:rPr lang="ru-RU" sz="2400" u="sng" dirty="0" smtClean="0">
                <a:solidFill>
                  <a:schemeClr val="tx1"/>
                </a:solidFill>
                <a:latin typeface="Times New Roman" pitchFamily="18" charset="0"/>
                <a:ea typeface="Batang" pitchFamily="18" charset="-127"/>
                <a:cs typeface="Times New Roman" pitchFamily="18" charset="0"/>
              </a:rPr>
            </a:br>
            <a:r>
              <a:rPr lang="ru-RU" sz="2400" u="sng" dirty="0" err="1" smtClean="0">
                <a:solidFill>
                  <a:schemeClr val="tx1"/>
                </a:solidFill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глядачі</a:t>
            </a:r>
            <a:r>
              <a:rPr lang="ru-RU" sz="2400" u="sng" dirty="0" smtClean="0">
                <a:solidFill>
                  <a:schemeClr val="tx1"/>
                </a:solidFill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 – </a:t>
            </a:r>
            <a:r>
              <a:rPr lang="ru-RU" sz="2400" u="sng" dirty="0" err="1" smtClean="0">
                <a:solidFill>
                  <a:schemeClr val="tx1"/>
                </a:solidFill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ді</a:t>
            </a:r>
            <a:r>
              <a:rPr lang="ru-RU" sz="2400" dirty="0" err="1" smtClean="0">
                <a:solidFill>
                  <a:schemeClr val="tx1"/>
                </a:solidFill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ти</a:t>
            </a:r>
            <a:r>
              <a:rPr lang="ru-RU" sz="2400" b="1" dirty="0" smtClean="0"/>
              <a:t>.</a:t>
            </a:r>
            <a:br>
              <a:rPr lang="ru-RU" sz="2400" b="1" dirty="0" smtClean="0"/>
            </a:br>
            <a:r>
              <a:rPr lang="ru-RU" sz="2400" b="1" dirty="0" smtClean="0"/>
              <a:t/>
            </a:r>
            <a:br>
              <a:rPr lang="ru-RU" sz="2400" b="1" dirty="0" smtClean="0"/>
            </a:br>
            <a:r>
              <a:rPr lang="ru-RU" sz="1600" b="1" dirty="0" smtClean="0"/>
              <a:t> Владислав </a:t>
            </a:r>
            <a:r>
              <a:rPr lang="ru-RU" sz="1600" b="1" dirty="0" err="1" smtClean="0"/>
              <a:t>Гжещік</a:t>
            </a:r>
            <a:endParaRPr lang="ru-RU" sz="1600" b="1" dirty="0"/>
          </a:p>
        </p:txBody>
      </p:sp>
      <p:sp>
        <p:nvSpPr>
          <p:cNvPr id="6" name="Подзаголовок 5"/>
          <p:cNvSpPr>
            <a:spLocks noGrp="1"/>
          </p:cNvSpPr>
          <p:nvPr>
            <p:ph type="subTitle" idx="1"/>
          </p:nvPr>
        </p:nvSpPr>
        <p:spPr>
          <a:xfrm>
            <a:off x="1403648" y="2852936"/>
            <a:ext cx="6400800" cy="2697336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uk-UA" sz="3600" b="1" i="1" dirty="0" smtClean="0">
                <a:solidFill>
                  <a:schemeClr val="accent2">
                    <a:lumMod val="75000"/>
                  </a:schemeClr>
                </a:solidFill>
              </a:rPr>
              <a:t>Ознайомлення </a:t>
            </a:r>
            <a:r>
              <a:rPr lang="uk-UA" sz="3600" b="1" i="1" dirty="0">
                <a:solidFill>
                  <a:schemeClr val="accent2">
                    <a:lumMod val="75000"/>
                  </a:schemeClr>
                </a:solidFill>
              </a:rPr>
              <a:t>дошкільників</a:t>
            </a:r>
            <a:br>
              <a:rPr lang="uk-UA" sz="3600" b="1" i="1" dirty="0">
                <a:solidFill>
                  <a:schemeClr val="accent2">
                    <a:lumMod val="75000"/>
                  </a:schemeClr>
                </a:solidFill>
              </a:rPr>
            </a:br>
            <a:r>
              <a:rPr lang="uk-UA" sz="3600" b="1" i="1" dirty="0">
                <a:solidFill>
                  <a:schemeClr val="accent2">
                    <a:lumMod val="75000"/>
                  </a:schemeClr>
                </a:solidFill>
              </a:rPr>
              <a:t>з театральним мистецтвом</a:t>
            </a:r>
            <a:r>
              <a:rPr lang="ru-RU" sz="3600" b="1" i="1" u="sng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3600" b="1" i="1" u="sng" dirty="0" smtClean="0">
              <a:solidFill>
                <a:schemeClr val="accent2">
                  <a:lumMod val="75000"/>
                </a:schemeClr>
              </a:solidFill>
            </a:endParaRPr>
          </a:p>
          <a:p>
            <a:pPr algn="r"/>
            <a:endParaRPr lang="ru-RU" sz="3600" u="sng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9505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Заголовок 6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Естетичне виховання</a:t>
            </a:r>
            <a:endParaRPr lang="ru-RU" dirty="0"/>
          </a:p>
        </p:txBody>
      </p:sp>
      <p:pic>
        <p:nvPicPr>
          <p:cNvPr id="65" name="Объект 6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720" y="1700808"/>
            <a:ext cx="4536503" cy="3672408"/>
          </a:xfrm>
        </p:spPr>
      </p:pic>
    </p:spTree>
    <p:extLst>
      <p:ext uri="{BB962C8B-B14F-4D97-AF65-F5344CB8AC3E}">
        <p14:creationId xmlns:p14="http://schemas.microsoft.com/office/powerpoint/2010/main" val="38250231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730293" cy="930093"/>
          </a:xfrm>
        </p:spPr>
        <p:txBody>
          <a:bodyPr/>
          <a:lstStyle/>
          <a:p>
            <a:pPr algn="ctr"/>
            <a:r>
              <a:rPr lang="uk-UA" dirty="0" smtClean="0">
                <a:solidFill>
                  <a:srgbClr val="FFFF00"/>
                </a:solidFill>
              </a:rPr>
              <a:t>Театралізована гра</a:t>
            </a:r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6" name="Текст 5"/>
          <p:cNvSpPr>
            <a:spLocks noGrp="1"/>
          </p:cNvSpPr>
          <p:nvPr>
            <p:ph type="body" sz="half" idx="2"/>
          </p:nvPr>
        </p:nvSpPr>
        <p:spPr>
          <a:xfrm>
            <a:off x="5004048" y="2780928"/>
            <a:ext cx="3818467" cy="1219531"/>
          </a:xfrm>
        </p:spPr>
        <p:txBody>
          <a:bodyPr>
            <a:normAutofit fontScale="70000" lnSpcReduction="20000"/>
          </a:bodyPr>
          <a:lstStyle/>
          <a:p>
            <a:pPr algn="ctr">
              <a:lnSpc>
                <a:spcPct val="170000"/>
              </a:lnSpc>
            </a:pPr>
            <a:r>
              <a:rPr lang="uk-UA" sz="3400" b="1" dirty="0">
                <a:solidFill>
                  <a:srgbClr val="FFFF00"/>
                </a:solidFill>
              </a:rPr>
              <a:t>“Гра – іскра, яка запалює вогник допитливості”.</a:t>
            </a:r>
            <a:endParaRPr lang="ru-RU" sz="3400" b="1" dirty="0">
              <a:solidFill>
                <a:srgbClr val="FFFF00"/>
              </a:solidFill>
            </a:endParaRPr>
          </a:p>
          <a:p>
            <a:endParaRPr lang="ru-RU" dirty="0"/>
          </a:p>
        </p:txBody>
      </p:sp>
      <p:pic>
        <p:nvPicPr>
          <p:cNvPr id="7" name="Рисунок 6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52" r="9452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24545100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690032" y="1196752"/>
            <a:ext cx="7704000" cy="4896544"/>
          </a:xfrm>
        </p:spPr>
        <p:txBody>
          <a:bodyPr>
            <a:normAutofit fontScale="90000"/>
          </a:bodyPr>
          <a:lstStyle/>
          <a:p>
            <a:pPr algn="l">
              <a:lnSpc>
                <a:spcPct val="150000"/>
              </a:lnSpc>
            </a:pPr>
            <a:r>
              <a:rPr lang="uk-UA" sz="1800" b="1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/>
            </a:r>
            <a:br>
              <a:rPr lang="uk-UA" sz="1800" b="1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uk-UA" sz="1800" b="1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/>
            </a:r>
            <a:br>
              <a:rPr lang="uk-UA" sz="1800" b="1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uk-UA" sz="2200" b="1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– </a:t>
            </a:r>
            <a:r>
              <a:rPr lang="uk-UA" sz="2200" b="1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художньою освітою та вихованням дітей;</a:t>
            </a:r>
            <a:r>
              <a:rPr lang="ru-RU" sz="2200" b="1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/>
            </a:r>
            <a:br>
              <a:rPr lang="ru-RU" sz="2200" b="1" i="1" dirty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uk-UA" sz="2200" b="1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– формуванням естетичного смаку;</a:t>
            </a:r>
            <a:r>
              <a:rPr lang="ru-RU" sz="2200" b="1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/>
            </a:r>
            <a:br>
              <a:rPr lang="ru-RU" sz="2200" b="1" i="1" dirty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uk-UA" sz="2200" b="1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– моральним вихованням;</a:t>
            </a:r>
            <a:r>
              <a:rPr lang="ru-RU" sz="2200" b="1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/>
            </a:r>
            <a:br>
              <a:rPr lang="ru-RU" sz="2200" b="1" i="1" dirty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uk-UA" sz="2200" b="1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– розвитком комунікативних якостей особистості;</a:t>
            </a:r>
            <a:r>
              <a:rPr lang="ru-RU" sz="2200" b="1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/>
            </a:r>
            <a:br>
              <a:rPr lang="ru-RU" sz="2200" b="1" i="1" dirty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uk-UA" sz="2200" b="1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– вихованням волі, розвитком пам’яті, уяви, ініціативності, </a:t>
            </a:r>
            <a:r>
              <a:rPr lang="uk-UA" sz="2200" b="1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    фантазії,   </a:t>
            </a:r>
            <a:r>
              <a:rPr lang="uk-UA" sz="2200" b="1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мови (діалогу і монологу);</a:t>
            </a:r>
            <a:r>
              <a:rPr lang="ru-RU" sz="2200" b="1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/>
            </a:r>
            <a:br>
              <a:rPr lang="ru-RU" sz="2200" b="1" i="1" dirty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uk-UA" sz="2200" b="1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– створенням позитивного емоційного настрою, зняттям напруження, вирішенням конфліктних ситуацій через гру</a:t>
            </a:r>
            <a:r>
              <a:rPr lang="uk-UA" sz="2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.</a:t>
            </a:r>
            <a:r>
              <a:rPr lang="ru-RU" sz="2200" dirty="0"/>
              <a:t/>
            </a:r>
            <a:br>
              <a:rPr lang="ru-RU" sz="2200" dirty="0"/>
            </a:br>
            <a:endParaRPr lang="ru-RU" sz="2200" dirty="0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1367365" y="332656"/>
            <a:ext cx="6417734" cy="1008111"/>
          </a:xfrm>
        </p:spPr>
        <p:txBody>
          <a:bodyPr>
            <a:noAutofit/>
          </a:bodyPr>
          <a:lstStyle/>
          <a:p>
            <a:r>
              <a:rPr lang="uk-UA" sz="2400" b="1" u="sng" dirty="0">
                <a:solidFill>
                  <a:srgbClr val="C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Театр дозволяє вирішити безліч актуальних проблем сучасної педагогіки і психології</a:t>
            </a:r>
            <a:endParaRPr lang="ru-RU" sz="2400" b="1" u="sng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54375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457200" y="1124744"/>
            <a:ext cx="8229600" cy="466312"/>
          </a:xfrm>
        </p:spPr>
        <p:txBody>
          <a:bodyPr>
            <a:normAutofit fontScale="90000"/>
          </a:bodyPr>
          <a:lstStyle/>
          <a:p>
            <a:pPr>
              <a:lnSpc>
                <a:spcPct val="150000"/>
              </a:lnSpc>
            </a:pPr>
            <a:r>
              <a:rPr lang="uk-UA" sz="2700" b="1" u="sng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Т</a:t>
            </a:r>
            <a:r>
              <a:rPr lang="uk-UA" sz="2700" b="1" u="sng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еатралізовані </a:t>
            </a:r>
            <a:r>
              <a:rPr lang="uk-UA" sz="2700" b="1" u="sng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ігри класифікуються </a:t>
            </a:r>
            <a:r>
              <a:rPr lang="uk-UA" sz="2700" b="1" u="sng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2700" b="1" u="sng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2700" b="1" u="sng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по </a:t>
            </a:r>
            <a:r>
              <a:rPr lang="uk-UA" sz="2700" b="1" u="sng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способу реалізації сюжету: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539552" y="2276872"/>
            <a:ext cx="3816424" cy="720080"/>
          </a:xfrm>
        </p:spPr>
        <p:txBody>
          <a:bodyPr/>
          <a:lstStyle/>
          <a:p>
            <a:r>
              <a:rPr lang="uk-UA" b="1" dirty="0" smtClean="0"/>
              <a:t>Непредметні ігри</a:t>
            </a:r>
            <a:endParaRPr lang="ru-RU" b="1" dirty="0"/>
          </a:p>
        </p:txBody>
      </p:sp>
      <p:sp>
        <p:nvSpPr>
          <p:cNvPr id="11" name="Текст 10"/>
          <p:cNvSpPr>
            <a:spLocks noGrp="1"/>
          </p:cNvSpPr>
          <p:nvPr>
            <p:ph type="body" sz="quarter" idx="3"/>
          </p:nvPr>
        </p:nvSpPr>
        <p:spPr>
          <a:xfrm>
            <a:off x="4644008" y="2204864"/>
            <a:ext cx="3822192" cy="968995"/>
          </a:xfrm>
        </p:spPr>
        <p:txBody>
          <a:bodyPr/>
          <a:lstStyle/>
          <a:p>
            <a:r>
              <a:rPr lang="uk-UA" b="1" dirty="0" smtClean="0"/>
              <a:t>          Предметні ігри</a:t>
            </a:r>
            <a:endParaRPr lang="ru-RU" b="1" dirty="0"/>
          </a:p>
        </p:txBody>
      </p:sp>
      <p:pic>
        <p:nvPicPr>
          <p:cNvPr id="14" name="Объект 13"/>
          <p:cNvPicPr>
            <a:picLocks noGrp="1" noChangeAspect="1"/>
          </p:cNvPicPr>
          <p:nvPr>
            <p:ph sz="quarter" idx="4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7793" y="3284984"/>
            <a:ext cx="3396655" cy="2841179"/>
          </a:xfrm>
        </p:spPr>
      </p:pic>
      <p:pic>
        <p:nvPicPr>
          <p:cNvPr id="16" name="Объект 15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9517" y="3212976"/>
            <a:ext cx="3926499" cy="2913187"/>
          </a:xfrm>
        </p:spPr>
      </p:pic>
    </p:spTree>
    <p:extLst>
      <p:ext uri="{BB962C8B-B14F-4D97-AF65-F5344CB8AC3E}">
        <p14:creationId xmlns:p14="http://schemas.microsoft.com/office/powerpoint/2010/main" val="29785693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Заголовок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/>
              <a:t>Ігри-драматизації</a:t>
            </a:r>
            <a:r>
              <a:rPr lang="uk-UA" dirty="0"/>
              <a:t> </a:t>
            </a:r>
            <a:endParaRPr lang="ru-RU" dirty="0"/>
          </a:p>
        </p:txBody>
      </p:sp>
      <p:pic>
        <p:nvPicPr>
          <p:cNvPr id="17" name="Объект 16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275" y="2969419"/>
            <a:ext cx="3822700" cy="2867025"/>
          </a:xfrm>
        </p:spPr>
      </p:pic>
      <p:pic>
        <p:nvPicPr>
          <p:cNvPr id="18" name="Объект 17"/>
          <p:cNvPicPr>
            <a:picLocks noGrp="1" noChangeAspect="1"/>
          </p:cNvPicPr>
          <p:nvPr>
            <p:ph sz="quarter" idx="1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5025" y="2969419"/>
            <a:ext cx="3822700" cy="2867025"/>
          </a:xfrm>
        </p:spPr>
      </p:pic>
    </p:spTree>
    <p:extLst>
      <p:ext uri="{BB962C8B-B14F-4D97-AF65-F5344CB8AC3E}">
        <p14:creationId xmlns:p14="http://schemas.microsoft.com/office/powerpoint/2010/main" val="13068024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/>
              <a:t>Ігри-інсценізації</a:t>
            </a:r>
            <a:r>
              <a:rPr lang="uk-UA" dirty="0"/>
              <a:t> </a:t>
            </a:r>
            <a:endParaRPr lang="ru-RU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2708920"/>
            <a:ext cx="4248472" cy="3312368"/>
          </a:xfrm>
        </p:spPr>
      </p:pic>
      <p:pic>
        <p:nvPicPr>
          <p:cNvPr id="6" name="Объект 5"/>
          <p:cNvPicPr>
            <a:picLocks noGrp="1" noChangeAspect="1"/>
          </p:cNvPicPr>
          <p:nvPr>
            <p:ph sz="quarter" idx="1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5024" y="2708920"/>
            <a:ext cx="4247455" cy="3312368"/>
          </a:xfrm>
        </p:spPr>
      </p:pic>
    </p:spTree>
    <p:extLst>
      <p:ext uri="{BB962C8B-B14F-4D97-AF65-F5344CB8AC3E}">
        <p14:creationId xmlns:p14="http://schemas.microsoft.com/office/powerpoint/2010/main" val="22521319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 err="1"/>
              <a:t>·Настільні</a:t>
            </a:r>
            <a:r>
              <a:rPr lang="uk-UA" b="1" dirty="0"/>
              <a:t> театралізовані ігри</a:t>
            </a:r>
            <a:endParaRPr lang="ru-RU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2996952"/>
            <a:ext cx="3960439" cy="3096344"/>
          </a:xfrm>
        </p:spPr>
      </p:pic>
      <p:pic>
        <p:nvPicPr>
          <p:cNvPr id="6" name="Объект 5"/>
          <p:cNvPicPr>
            <a:picLocks noGrp="1" noChangeAspect="1"/>
          </p:cNvPicPr>
          <p:nvPr>
            <p:ph sz="quarter" idx="1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9992" y="2996952"/>
            <a:ext cx="4320480" cy="3096344"/>
          </a:xfrm>
        </p:spPr>
      </p:pic>
    </p:spTree>
    <p:extLst>
      <p:ext uri="{BB962C8B-B14F-4D97-AF65-F5344CB8AC3E}">
        <p14:creationId xmlns:p14="http://schemas.microsoft.com/office/powerpoint/2010/main" val="701313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 </a:t>
            </a:r>
            <a:r>
              <a:rPr lang="uk-UA" b="1" dirty="0"/>
              <a:t>Стендові театралізовані ігри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uk-UA" b="1" dirty="0"/>
              <a:t>Стенд  книжка </a:t>
            </a:r>
            <a:endParaRPr lang="ru-RU" b="1" dirty="0"/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3356992"/>
            <a:ext cx="3960440" cy="2736304"/>
          </a:xfrm>
        </p:spPr>
      </p:pic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uk-UA" b="1" dirty="0" err="1"/>
              <a:t>Фланелеграф</a:t>
            </a:r>
            <a:endParaRPr lang="ru-RU" dirty="0"/>
          </a:p>
        </p:txBody>
      </p:sp>
      <p:pic>
        <p:nvPicPr>
          <p:cNvPr id="8" name="Объект 7"/>
          <p:cNvPicPr>
            <a:picLocks noGrp="1" noChangeAspect="1"/>
          </p:cNvPicPr>
          <p:nvPr>
            <p:ph sz="quarter" idx="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5976" y="3284984"/>
            <a:ext cx="4464495" cy="2880319"/>
          </a:xfrm>
        </p:spPr>
      </p:pic>
    </p:spTree>
    <p:extLst>
      <p:ext uri="{BB962C8B-B14F-4D97-AF65-F5344CB8AC3E}">
        <p14:creationId xmlns:p14="http://schemas.microsoft.com/office/powerpoint/2010/main" val="2841730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 </a:t>
            </a:r>
            <a:r>
              <a:rPr lang="uk-UA" b="1" dirty="0"/>
              <a:t>Стендові театралізовані ігри</a:t>
            </a:r>
            <a:endParaRPr lang="ru-RU" dirty="0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uk-UA" b="1" dirty="0"/>
              <a:t>Тіньовий театр</a:t>
            </a:r>
            <a:r>
              <a:rPr lang="uk-UA" dirty="0"/>
              <a:t> </a:t>
            </a:r>
            <a:endParaRPr lang="ru-RU" dirty="0"/>
          </a:p>
        </p:txBody>
      </p:sp>
      <p:pic>
        <p:nvPicPr>
          <p:cNvPr id="12" name="Объект 11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9517" y="3429000"/>
            <a:ext cx="3596217" cy="2697163"/>
          </a:xfrm>
        </p:spPr>
      </p:pic>
      <p:sp>
        <p:nvSpPr>
          <p:cNvPr id="10" name="Текст 9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uk-UA" b="1" dirty="0"/>
              <a:t>Пальчиковий театр</a:t>
            </a:r>
            <a:r>
              <a:rPr lang="uk-UA" dirty="0"/>
              <a:t> </a:t>
            </a:r>
            <a:endParaRPr lang="ru-RU" dirty="0"/>
          </a:p>
        </p:txBody>
      </p:sp>
      <p:pic>
        <p:nvPicPr>
          <p:cNvPr id="14" name="Объект 13"/>
          <p:cNvPicPr>
            <a:picLocks noGrp="1" noChangeAspect="1"/>
          </p:cNvPicPr>
          <p:nvPr>
            <p:ph sz="quarter" idx="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2" y="3429000"/>
            <a:ext cx="3600399" cy="2664296"/>
          </a:xfrm>
        </p:spPr>
      </p:pic>
    </p:spTree>
    <p:extLst>
      <p:ext uri="{BB962C8B-B14F-4D97-AF65-F5344CB8AC3E}">
        <p14:creationId xmlns:p14="http://schemas.microsoft.com/office/powerpoint/2010/main" val="2349118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/>
              <a:t>Ляльковий театр</a:t>
            </a:r>
            <a:r>
              <a:rPr lang="uk-UA" dirty="0"/>
              <a:t> 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uk-UA" b="1" dirty="0"/>
              <a:t>Театр Петрушок</a:t>
            </a:r>
            <a:r>
              <a:rPr lang="uk-UA" dirty="0"/>
              <a:t> </a:t>
            </a:r>
            <a:endParaRPr lang="ru-RU" dirty="0"/>
          </a:p>
        </p:txBody>
      </p:sp>
      <p:pic>
        <p:nvPicPr>
          <p:cNvPr id="8" name="Объект 7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7" y="3429000"/>
            <a:ext cx="3813821" cy="2736304"/>
          </a:xfrm>
        </p:spPr>
      </p:pic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uk-UA" b="1" dirty="0"/>
              <a:t>Театр маріонеток</a:t>
            </a:r>
            <a:r>
              <a:rPr lang="uk-UA" dirty="0"/>
              <a:t> </a:t>
            </a:r>
            <a:endParaRPr lang="ru-RU" dirty="0"/>
          </a:p>
        </p:txBody>
      </p:sp>
      <p:pic>
        <p:nvPicPr>
          <p:cNvPr id="9" name="Объект 8"/>
          <p:cNvPicPr>
            <a:picLocks noGrp="1" noChangeAspect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6266" y="3429000"/>
            <a:ext cx="3600217" cy="2697163"/>
          </a:xfrm>
        </p:spPr>
      </p:pic>
    </p:spTree>
    <p:extLst>
      <p:ext uri="{BB962C8B-B14F-4D97-AF65-F5344CB8AC3E}">
        <p14:creationId xmlns:p14="http://schemas.microsoft.com/office/powerpoint/2010/main" val="35683701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/>
              <a:t>Т</a:t>
            </a:r>
            <a:r>
              <a:rPr lang="uk-UA" dirty="0" smtClean="0"/>
              <a:t>еатри </a:t>
            </a:r>
            <a:r>
              <a:rPr lang="uk-UA" dirty="0"/>
              <a:t>з </a:t>
            </a:r>
            <a:r>
              <a:rPr lang="uk-UA" dirty="0" err="1" smtClean="0"/>
              <a:t>підручнихих</a:t>
            </a:r>
            <a:r>
              <a:rPr lang="uk-UA" dirty="0" smtClean="0"/>
              <a:t> </a:t>
            </a:r>
            <a:r>
              <a:rPr lang="uk-UA" dirty="0"/>
              <a:t>матеріалів</a:t>
            </a:r>
            <a:endParaRPr lang="ru-RU" dirty="0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uk-UA" b="1" dirty="0"/>
              <a:t>Театр повітряних кульок</a:t>
            </a:r>
            <a:r>
              <a:rPr lang="uk-UA" dirty="0"/>
              <a:t> </a:t>
            </a:r>
            <a:endParaRPr lang="ru-RU" dirty="0"/>
          </a:p>
        </p:txBody>
      </p:sp>
      <p:pic>
        <p:nvPicPr>
          <p:cNvPr id="12" name="Объект 11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3356992"/>
            <a:ext cx="3672408" cy="2736304"/>
          </a:xfrm>
        </p:spPr>
      </p:pic>
      <p:sp>
        <p:nvSpPr>
          <p:cNvPr id="10" name="Текст 9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uk-UA" b="1" dirty="0"/>
              <a:t>Театр рукавичок</a:t>
            </a:r>
            <a:r>
              <a:rPr lang="uk-UA" dirty="0"/>
              <a:t> </a:t>
            </a:r>
            <a:endParaRPr lang="ru-RU" dirty="0"/>
          </a:p>
        </p:txBody>
      </p:sp>
      <p:pic>
        <p:nvPicPr>
          <p:cNvPr id="14" name="Объект 13"/>
          <p:cNvPicPr>
            <a:picLocks noGrp="1" noChangeAspect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8266" y="3429000"/>
            <a:ext cx="3596217" cy="2697163"/>
          </a:xfrm>
        </p:spPr>
      </p:pic>
    </p:spTree>
    <p:extLst>
      <p:ext uri="{BB962C8B-B14F-4D97-AF65-F5344CB8AC3E}">
        <p14:creationId xmlns:p14="http://schemas.microsoft.com/office/powerpoint/2010/main" val="855851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Нетрадиційні види театру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uk-UA" b="1" dirty="0" smtClean="0"/>
              <a:t>Театр живої руки</a:t>
            </a:r>
            <a:endParaRPr lang="ru-RU" b="1" dirty="0"/>
          </a:p>
        </p:txBody>
      </p:sp>
      <p:pic>
        <p:nvPicPr>
          <p:cNvPr id="9" name="Объект 8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3429000"/>
            <a:ext cx="3477402" cy="2880320"/>
          </a:xfrm>
        </p:spPr>
      </p:pic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ru-RU" b="1" dirty="0"/>
              <a:t>Театр </a:t>
            </a:r>
            <a:r>
              <a:rPr lang="ru-RU" b="1" dirty="0" err="1"/>
              <a:t>ніг</a:t>
            </a:r>
            <a:r>
              <a:rPr lang="ru-RU" b="1" dirty="0"/>
              <a:t>   Лег </a:t>
            </a:r>
            <a:r>
              <a:rPr lang="ru-RU" b="1" dirty="0" err="1"/>
              <a:t>плеєрс</a:t>
            </a:r>
            <a:endParaRPr lang="ru-RU" dirty="0"/>
          </a:p>
        </p:txBody>
      </p:sp>
      <p:pic>
        <p:nvPicPr>
          <p:cNvPr id="8" name="Объект 7"/>
          <p:cNvPicPr>
            <a:picLocks noGrp="1" noChangeAspect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8266" y="3429000"/>
            <a:ext cx="3596217" cy="2880320"/>
          </a:xfrm>
        </p:spPr>
      </p:pic>
    </p:spTree>
    <p:extLst>
      <p:ext uri="{BB962C8B-B14F-4D97-AF65-F5344CB8AC3E}">
        <p14:creationId xmlns:p14="http://schemas.microsoft.com/office/powerpoint/2010/main" val="18335975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Объект 11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2492896"/>
            <a:ext cx="5976664" cy="4005636"/>
          </a:xfrm>
        </p:spPr>
      </p:pic>
      <p:sp>
        <p:nvSpPr>
          <p:cNvPr id="10" name="Заголовок 9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3600" dirty="0" smtClean="0"/>
              <a:t>Вірте в диво, бо театр – це країна чудес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12627444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186</TotalTime>
  <Words>93</Words>
  <Application>Microsoft Office PowerPoint</Application>
  <PresentationFormat>Экран (4:3)</PresentationFormat>
  <Paragraphs>29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Волна</vt:lpstr>
      <vt:lpstr>В театрі життя  єдині справжні  глядачі – діти.   Владислав Гжещік</vt:lpstr>
      <vt:lpstr>Естетичне виховання</vt:lpstr>
      <vt:lpstr>Театралізована гра</vt:lpstr>
      <vt:lpstr>  – художньою освітою та вихованням дітей; – формуванням естетичного смаку; – моральним вихованням; – розвитком комунікативних якостей особистості; – вихованням волі, розвитком пам’яті, уяви, ініціативності,      фантазії,   мови (діалогу і монологу); – створенням позитивного емоційного настрою, зняттям напруження, вирішенням конфліктних ситуацій через гру. </vt:lpstr>
      <vt:lpstr>Театралізовані ігри класифікуються  по способу реалізації сюжету: </vt:lpstr>
      <vt:lpstr>Ігри-драматизації </vt:lpstr>
      <vt:lpstr>Ігри-інсценізації </vt:lpstr>
      <vt:lpstr>·Настільні театралізовані ігри</vt:lpstr>
      <vt:lpstr> Стендові театралізовані ігри</vt:lpstr>
      <vt:lpstr> Стендові театралізовані ігри</vt:lpstr>
      <vt:lpstr>Ляльковий театр </vt:lpstr>
      <vt:lpstr>Театри з підручнихих матеріалів</vt:lpstr>
      <vt:lpstr>Нетрадиційні види театру</vt:lpstr>
      <vt:lpstr>Вірте в диво, бо театр – це країна чудес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12</cp:revision>
  <dcterms:created xsi:type="dcterms:W3CDTF">2022-12-06T18:33:09Z</dcterms:created>
  <dcterms:modified xsi:type="dcterms:W3CDTF">2022-12-11T20:11:05Z</dcterms:modified>
</cp:coreProperties>
</file>